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5.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7.xml" ContentType="application/vnd.openxmlformats-officedocument.drawingml.chart+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ags/tag5.xml" ContentType="application/vnd.openxmlformats-officedocument.presentationml.tags+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5" r:id="rId1"/>
  </p:sldMasterIdLst>
  <p:notesMasterIdLst>
    <p:notesMasterId r:id="rId135"/>
  </p:notesMasterIdLst>
  <p:handoutMasterIdLst>
    <p:handoutMasterId r:id="rId136"/>
  </p:handoutMasterIdLst>
  <p:sldIdLst>
    <p:sldId id="269" r:id="rId2"/>
    <p:sldId id="270" r:id="rId3"/>
    <p:sldId id="275" r:id="rId4"/>
    <p:sldId id="292" r:id="rId5"/>
    <p:sldId id="521" r:id="rId6"/>
    <p:sldId id="522" r:id="rId7"/>
    <p:sldId id="523" r:id="rId8"/>
    <p:sldId id="524" r:id="rId9"/>
    <p:sldId id="525" r:id="rId10"/>
    <p:sldId id="526" r:id="rId11"/>
    <p:sldId id="425" r:id="rId12"/>
    <p:sldId id="454" r:id="rId13"/>
    <p:sldId id="527" r:id="rId14"/>
    <p:sldId id="551" r:id="rId15"/>
    <p:sldId id="299" r:id="rId16"/>
    <p:sldId id="459" r:id="rId17"/>
    <p:sldId id="456" r:id="rId18"/>
    <p:sldId id="301" r:id="rId19"/>
    <p:sldId id="443" r:id="rId20"/>
    <p:sldId id="414" r:id="rId21"/>
    <p:sldId id="457" r:id="rId22"/>
    <p:sldId id="415" r:id="rId23"/>
    <p:sldId id="465" r:id="rId24"/>
    <p:sldId id="402" r:id="rId25"/>
    <p:sldId id="285" r:id="rId26"/>
    <p:sldId id="403" r:id="rId27"/>
    <p:sldId id="492" r:id="rId28"/>
    <p:sldId id="435" r:id="rId29"/>
    <p:sldId id="401" r:id="rId30"/>
    <p:sldId id="424" r:id="rId31"/>
    <p:sldId id="404" r:id="rId32"/>
    <p:sldId id="408" r:id="rId33"/>
    <p:sldId id="468" r:id="rId34"/>
    <p:sldId id="340" r:id="rId35"/>
    <p:sldId id="545" r:id="rId36"/>
    <p:sldId id="546" r:id="rId37"/>
    <p:sldId id="547" r:id="rId38"/>
    <p:sldId id="548" r:id="rId39"/>
    <p:sldId id="549" r:id="rId40"/>
    <p:sldId id="473" r:id="rId41"/>
    <p:sldId id="497" r:id="rId42"/>
    <p:sldId id="446" r:id="rId43"/>
    <p:sldId id="346" r:id="rId44"/>
    <p:sldId id="339" r:id="rId45"/>
    <p:sldId id="422" r:id="rId46"/>
    <p:sldId id="423" r:id="rId47"/>
    <p:sldId id="368" r:id="rId48"/>
    <p:sldId id="445" r:id="rId49"/>
    <p:sldId id="303" r:id="rId50"/>
    <p:sldId id="304" r:id="rId51"/>
    <p:sldId id="341" r:id="rId52"/>
    <p:sldId id="372" r:id="rId53"/>
    <p:sldId id="439" r:id="rId54"/>
    <p:sldId id="365" r:id="rId55"/>
    <p:sldId id="366" r:id="rId56"/>
    <p:sldId id="406" r:id="rId57"/>
    <p:sldId id="397" r:id="rId58"/>
    <p:sldId id="398" r:id="rId59"/>
    <p:sldId id="438" r:id="rId60"/>
    <p:sldId id="550" r:id="rId61"/>
    <p:sldId id="306" r:id="rId62"/>
    <p:sldId id="307" r:id="rId63"/>
    <p:sldId id="308" r:id="rId64"/>
    <p:sldId id="396" r:id="rId65"/>
    <p:sldId id="474" r:id="rId66"/>
    <p:sldId id="268" r:id="rId67"/>
    <p:sldId id="266" r:id="rId68"/>
    <p:sldId id="267" r:id="rId69"/>
    <p:sldId id="399" r:id="rId70"/>
    <p:sldId id="400" r:id="rId71"/>
    <p:sldId id="504" r:id="rId72"/>
    <p:sldId id="505" r:id="rId73"/>
    <p:sldId id="507" r:id="rId74"/>
    <p:sldId id="508" r:id="rId75"/>
    <p:sldId id="509" r:id="rId76"/>
    <p:sldId id="510" r:id="rId77"/>
    <p:sldId id="511" r:id="rId78"/>
    <p:sldId id="512" r:id="rId79"/>
    <p:sldId id="475" r:id="rId80"/>
    <p:sldId id="498" r:id="rId81"/>
    <p:sldId id="488" r:id="rId82"/>
    <p:sldId id="477" r:id="rId83"/>
    <p:sldId id="478" r:id="rId84"/>
    <p:sldId id="479" r:id="rId85"/>
    <p:sldId id="480" r:id="rId86"/>
    <p:sldId id="483" r:id="rId87"/>
    <p:sldId id="506" r:id="rId88"/>
    <p:sldId id="485" r:id="rId89"/>
    <p:sldId id="486" r:id="rId90"/>
    <p:sldId id="501" r:id="rId91"/>
    <p:sldId id="481" r:id="rId92"/>
    <p:sldId id="489" r:id="rId93"/>
    <p:sldId id="490" r:id="rId94"/>
    <p:sldId id="462" r:id="rId95"/>
    <p:sldId id="405" r:id="rId96"/>
    <p:sldId id="496" r:id="rId97"/>
    <p:sldId id="385" r:id="rId98"/>
    <p:sldId id="418" r:id="rId99"/>
    <p:sldId id="383" r:id="rId100"/>
    <p:sldId id="384" r:id="rId101"/>
    <p:sldId id="436" r:id="rId102"/>
    <p:sldId id="437" r:id="rId103"/>
    <p:sldId id="389" r:id="rId104"/>
    <p:sldId id="463" r:id="rId105"/>
    <p:sldId id="499" r:id="rId106"/>
    <p:sldId id="466" r:id="rId107"/>
    <p:sldId id="503" r:id="rId108"/>
    <p:sldId id="534" r:id="rId109"/>
    <p:sldId id="535" r:id="rId110"/>
    <p:sldId id="536" r:id="rId111"/>
    <p:sldId id="537" r:id="rId112"/>
    <p:sldId id="538" r:id="rId113"/>
    <p:sldId id="539" r:id="rId114"/>
    <p:sldId id="540" r:id="rId115"/>
    <p:sldId id="541" r:id="rId116"/>
    <p:sldId id="542" r:id="rId117"/>
    <p:sldId id="543" r:id="rId118"/>
    <p:sldId id="544" r:id="rId119"/>
    <p:sldId id="361" r:id="rId120"/>
    <p:sldId id="469" r:id="rId121"/>
    <p:sldId id="470" r:id="rId122"/>
    <p:sldId id="471" r:id="rId123"/>
    <p:sldId id="472" r:id="rId124"/>
    <p:sldId id="517" r:id="rId125"/>
    <p:sldId id="419" r:id="rId126"/>
    <p:sldId id="447" r:id="rId127"/>
    <p:sldId id="528" r:id="rId128"/>
    <p:sldId id="529" r:id="rId129"/>
    <p:sldId id="530" r:id="rId130"/>
    <p:sldId id="531" r:id="rId131"/>
    <p:sldId id="532" r:id="rId132"/>
    <p:sldId id="533" r:id="rId133"/>
    <p:sldId id="444" r:id="rId13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5FF"/>
    <a:srgbClr val="33CC33"/>
    <a:srgbClr val="FA5240"/>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0946" autoAdjust="0"/>
  </p:normalViewPr>
  <p:slideViewPr>
    <p:cSldViewPr>
      <p:cViewPr varScale="1">
        <p:scale>
          <a:sx n="94" d="100"/>
          <a:sy n="94" d="100"/>
        </p:scale>
        <p:origin x="-2106" y="-90"/>
      </p:cViewPr>
      <p:guideLst>
        <p:guide orient="horz" pos="2160"/>
        <p:guide pos="2880"/>
      </p:guideLst>
    </p:cSldViewPr>
  </p:slideViewPr>
  <p:outlineViewPr>
    <p:cViewPr>
      <p:scale>
        <a:sx n="33" d="100"/>
        <a:sy n="33" d="100"/>
      </p:scale>
      <p:origin x="42" y="7812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Sheet1!$B$1</c:f>
              <c:strCache>
                <c:ptCount val="1"/>
                <c:pt idx="0">
                  <c:v>Percent</c:v>
                </c:pt>
              </c:strCache>
            </c:strRef>
          </c:tx>
          <c:spPr>
            <a:solidFill>
              <a:srgbClr val="FF0000"/>
            </a:solidFill>
          </c:spPr>
          <c:invertIfNegative val="0"/>
          <c:cat>
            <c:numRef>
              <c:f>Sheet1!$A$2:$A$13</c:f>
              <c:numCache>
                <c:formatCode>General</c:formatCode>
                <c:ptCount val="12"/>
                <c:pt idx="0">
                  <c:v>1900</c:v>
                </c:pt>
                <c:pt idx="1">
                  <c:v>1920</c:v>
                </c:pt>
                <c:pt idx="2">
                  <c:v>1940</c:v>
                </c:pt>
                <c:pt idx="3">
                  <c:v>1960</c:v>
                </c:pt>
                <c:pt idx="4">
                  <c:v>1980</c:v>
                </c:pt>
                <c:pt idx="5">
                  <c:v>1990</c:v>
                </c:pt>
                <c:pt idx="6">
                  <c:v>2000</c:v>
                </c:pt>
                <c:pt idx="7">
                  <c:v>2010</c:v>
                </c:pt>
                <c:pt idx="8">
                  <c:v>2020</c:v>
                </c:pt>
                <c:pt idx="9">
                  <c:v>2030</c:v>
                </c:pt>
                <c:pt idx="10">
                  <c:v>2040</c:v>
                </c:pt>
                <c:pt idx="11">
                  <c:v>2050</c:v>
                </c:pt>
              </c:numCache>
            </c:numRef>
          </c:cat>
          <c:val>
            <c:numRef>
              <c:f>Sheet1!$B$2:$B$13</c:f>
              <c:numCache>
                <c:formatCode>General</c:formatCode>
                <c:ptCount val="12"/>
                <c:pt idx="0">
                  <c:v>4.0999999999999996</c:v>
                </c:pt>
                <c:pt idx="1">
                  <c:v>4.7</c:v>
                </c:pt>
                <c:pt idx="2">
                  <c:v>6.9</c:v>
                </c:pt>
                <c:pt idx="3">
                  <c:v>9.2000000000000011</c:v>
                </c:pt>
                <c:pt idx="4">
                  <c:v>11.3</c:v>
                </c:pt>
                <c:pt idx="5">
                  <c:v>12.6</c:v>
                </c:pt>
                <c:pt idx="6">
                  <c:v>12.4</c:v>
                </c:pt>
                <c:pt idx="7">
                  <c:v>13</c:v>
                </c:pt>
                <c:pt idx="8">
                  <c:v>16.100000000000001</c:v>
                </c:pt>
                <c:pt idx="9">
                  <c:v>19.3</c:v>
                </c:pt>
                <c:pt idx="10">
                  <c:v>20</c:v>
                </c:pt>
                <c:pt idx="11">
                  <c:v>20.100000000000001</c:v>
                </c:pt>
              </c:numCache>
            </c:numRef>
          </c:val>
        </c:ser>
        <c:dLbls>
          <c:showLegendKey val="0"/>
          <c:showVal val="0"/>
          <c:showCatName val="0"/>
          <c:showSerName val="0"/>
          <c:showPercent val="0"/>
          <c:showBubbleSize val="0"/>
        </c:dLbls>
        <c:gapWidth val="150"/>
        <c:axId val="73204096"/>
        <c:axId val="73205632"/>
      </c:barChart>
      <c:catAx>
        <c:axId val="73204096"/>
        <c:scaling>
          <c:orientation val="minMax"/>
        </c:scaling>
        <c:delete val="0"/>
        <c:axPos val="b"/>
        <c:numFmt formatCode="General" sourceLinked="1"/>
        <c:majorTickMark val="out"/>
        <c:minorTickMark val="none"/>
        <c:tickLblPos val="nextTo"/>
        <c:crossAx val="73205632"/>
        <c:crosses val="autoZero"/>
        <c:auto val="1"/>
        <c:lblAlgn val="ctr"/>
        <c:lblOffset val="100"/>
        <c:noMultiLvlLbl val="0"/>
      </c:catAx>
      <c:valAx>
        <c:axId val="73205632"/>
        <c:scaling>
          <c:orientation val="minMax"/>
        </c:scaling>
        <c:delete val="0"/>
        <c:axPos val="l"/>
        <c:majorGridlines/>
        <c:numFmt formatCode="General" sourceLinked="1"/>
        <c:majorTickMark val="out"/>
        <c:minorTickMark val="none"/>
        <c:tickLblPos val="nextTo"/>
        <c:crossAx val="732040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c:v>
                </c:pt>
              </c:strCache>
            </c:strRef>
          </c:tx>
          <c:spPr>
            <a:solidFill>
              <a:srgbClr val="9225FF"/>
            </a:solidFill>
          </c:spPr>
          <c:invertIfNegative val="0"/>
          <c:dLbls>
            <c:showLegendKey val="0"/>
            <c:showVal val="1"/>
            <c:showCatName val="0"/>
            <c:showSerName val="0"/>
            <c:showPercent val="0"/>
            <c:showBubbleSize val="0"/>
            <c:showLeaderLines val="0"/>
          </c:dLbls>
          <c:cat>
            <c:strRef>
              <c:f>Sheet1!$A$2:$A$5</c:f>
              <c:strCache>
                <c:ptCount val="4"/>
                <c:pt idx="0">
                  <c:v>African American</c:v>
                </c:pt>
                <c:pt idx="1">
                  <c:v>American Indian</c:v>
                </c:pt>
                <c:pt idx="2">
                  <c:v>Asian American</c:v>
                </c:pt>
                <c:pt idx="3">
                  <c:v>Latino</c:v>
                </c:pt>
              </c:strCache>
            </c:strRef>
          </c:cat>
          <c:val>
            <c:numRef>
              <c:f>Sheet1!$B$2:$B$5</c:f>
              <c:numCache>
                <c:formatCode>0%</c:formatCode>
                <c:ptCount val="4"/>
                <c:pt idx="0">
                  <c:v>1.31</c:v>
                </c:pt>
                <c:pt idx="1">
                  <c:v>1.47</c:v>
                </c:pt>
                <c:pt idx="2">
                  <c:v>2.8499999999999988</c:v>
                </c:pt>
                <c:pt idx="3">
                  <c:v>3.2800000000000002</c:v>
                </c:pt>
              </c:numCache>
            </c:numRef>
          </c:val>
        </c:ser>
        <c:dLbls>
          <c:showLegendKey val="0"/>
          <c:showVal val="0"/>
          <c:showCatName val="0"/>
          <c:showSerName val="0"/>
          <c:showPercent val="0"/>
          <c:showBubbleSize val="0"/>
        </c:dLbls>
        <c:gapWidth val="150"/>
        <c:axId val="73286400"/>
        <c:axId val="73287936"/>
      </c:barChart>
      <c:catAx>
        <c:axId val="73286400"/>
        <c:scaling>
          <c:orientation val="minMax"/>
        </c:scaling>
        <c:delete val="0"/>
        <c:axPos val="b"/>
        <c:majorTickMark val="out"/>
        <c:minorTickMark val="none"/>
        <c:tickLblPos val="nextTo"/>
        <c:crossAx val="73287936"/>
        <c:crosses val="autoZero"/>
        <c:auto val="1"/>
        <c:lblAlgn val="ctr"/>
        <c:lblOffset val="100"/>
        <c:noMultiLvlLbl val="0"/>
      </c:catAx>
      <c:valAx>
        <c:axId val="73287936"/>
        <c:scaling>
          <c:orientation val="minMax"/>
        </c:scaling>
        <c:delete val="0"/>
        <c:axPos val="l"/>
        <c:majorGridlines>
          <c:spPr>
            <a:ln>
              <a:solidFill>
                <a:prstClr val="black">
                  <a:alpha val="0"/>
                </a:prstClr>
              </a:solidFill>
            </a:ln>
          </c:spPr>
        </c:majorGridlines>
        <c:numFmt formatCode="0%" sourceLinked="1"/>
        <c:majorTickMark val="out"/>
        <c:minorTickMark val="none"/>
        <c:tickLblPos val="nextTo"/>
        <c:crossAx val="732864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California Population 2014</c:v>
                </c:pt>
              </c:strCache>
            </c:strRef>
          </c:tx>
          <c:dLbls>
            <c:dLbl>
              <c:idx val="0"/>
              <c:layout/>
              <c:tx>
                <c:rich>
                  <a:bodyPr/>
                  <a:lstStyle/>
                  <a:p>
                    <a:r>
                      <a:rPr lang="en-US" dirty="0"/>
                      <a:t>Under 13</a:t>
                    </a:r>
                    <a:r>
                      <a:rPr lang="en-US"/>
                      <a:t>
</a:t>
                    </a:r>
                    <a:endParaRPr lang="en-US" dirty="0"/>
                  </a:p>
                </c:rich>
              </c:tx>
              <c:showLegendKey val="0"/>
              <c:showVal val="0"/>
              <c:showCatName val="1"/>
              <c:showSerName val="0"/>
              <c:showPercent val="1"/>
              <c:showBubbleSize val="0"/>
            </c:dLbl>
            <c:dLbl>
              <c:idx val="1"/>
              <c:layout/>
              <c:tx>
                <c:rich>
                  <a:bodyPr/>
                  <a:lstStyle/>
                  <a:p>
                    <a:r>
                      <a:rPr lang="en-US" dirty="0"/>
                      <a:t>13 to 19</a:t>
                    </a:r>
                    <a:r>
                      <a:rPr lang="en-US"/>
                      <a:t>
</a:t>
                    </a:r>
                    <a:endParaRPr lang="en-US" dirty="0"/>
                  </a:p>
                </c:rich>
              </c:tx>
              <c:showLegendKey val="0"/>
              <c:showVal val="0"/>
              <c:showCatName val="1"/>
              <c:showSerName val="0"/>
              <c:showPercent val="1"/>
              <c:showBubbleSize val="0"/>
            </c:dLbl>
            <c:dLbl>
              <c:idx val="2"/>
              <c:layout/>
              <c:tx>
                <c:rich>
                  <a:bodyPr/>
                  <a:lstStyle/>
                  <a:p>
                    <a:r>
                      <a:rPr lang="en-US" dirty="0"/>
                      <a:t>20 to 29</a:t>
                    </a:r>
                    <a:r>
                      <a:rPr lang="en-US"/>
                      <a:t>
</a:t>
                    </a:r>
                    <a:endParaRPr lang="en-US" dirty="0"/>
                  </a:p>
                </c:rich>
              </c:tx>
              <c:showLegendKey val="0"/>
              <c:showVal val="0"/>
              <c:showCatName val="1"/>
              <c:showSerName val="0"/>
              <c:showPercent val="1"/>
              <c:showBubbleSize val="0"/>
            </c:dLbl>
            <c:dLbl>
              <c:idx val="3"/>
              <c:layout/>
              <c:tx>
                <c:rich>
                  <a:bodyPr/>
                  <a:lstStyle/>
                  <a:p>
                    <a:r>
                      <a:rPr lang="en-US" dirty="0"/>
                      <a:t>30 to 39</a:t>
                    </a:r>
                    <a:r>
                      <a:rPr lang="en-US"/>
                      <a:t>
</a:t>
                    </a:r>
                    <a:endParaRPr lang="en-US" dirty="0"/>
                  </a:p>
                </c:rich>
              </c:tx>
              <c:showLegendKey val="0"/>
              <c:showVal val="0"/>
              <c:showCatName val="1"/>
              <c:showSerName val="0"/>
              <c:showPercent val="1"/>
              <c:showBubbleSize val="0"/>
            </c:dLbl>
            <c:dLbl>
              <c:idx val="4"/>
              <c:layout/>
              <c:tx>
                <c:rich>
                  <a:bodyPr/>
                  <a:lstStyle/>
                  <a:p>
                    <a:r>
                      <a:rPr lang="en-US" dirty="0"/>
                      <a:t>40 to 49</a:t>
                    </a:r>
                    <a:r>
                      <a:rPr lang="en-US"/>
                      <a:t>
</a:t>
                    </a:r>
                    <a:endParaRPr lang="en-US" dirty="0"/>
                  </a:p>
                </c:rich>
              </c:tx>
              <c:showLegendKey val="0"/>
              <c:showVal val="0"/>
              <c:showCatName val="1"/>
              <c:showSerName val="0"/>
              <c:showPercent val="1"/>
              <c:showBubbleSize val="0"/>
            </c:dLbl>
            <c:dLbl>
              <c:idx val="5"/>
              <c:layout>
                <c:manualLayout>
                  <c:x val="0.11573371510379392"/>
                  <c:y val="0.10408023997000376"/>
                </c:manualLayout>
              </c:layout>
              <c:tx>
                <c:rich>
                  <a:bodyPr/>
                  <a:lstStyle/>
                  <a:p>
                    <a:r>
                      <a:rPr lang="en-US" dirty="0"/>
                      <a:t>50</a:t>
                    </a:r>
                    <a:r>
                      <a:rPr lang="en-US" dirty="0" smtClean="0"/>
                      <a:t>+</a:t>
                    </a:r>
                    <a:endParaRPr lang="en-US" dirty="0"/>
                  </a:p>
                </c:rich>
              </c:tx>
              <c:showLegendKey val="0"/>
              <c:showVal val="0"/>
              <c:showCatName val="1"/>
              <c:showSerName val="0"/>
              <c:showPercent val="1"/>
              <c:showBubbleSize val="0"/>
            </c:dLbl>
            <c:txPr>
              <a:bodyPr/>
              <a:lstStyle/>
              <a:p>
                <a:pPr>
                  <a:defRPr sz="2200"/>
                </a:pPr>
                <a:endParaRPr lang="en-US"/>
              </a:p>
            </c:txPr>
            <c:showLegendKey val="0"/>
            <c:showVal val="0"/>
            <c:showCatName val="1"/>
            <c:showSerName val="0"/>
            <c:showPercent val="1"/>
            <c:showBubbleSize val="0"/>
            <c:showLeaderLines val="1"/>
          </c:dLbls>
          <c:cat>
            <c:strRef>
              <c:f>Sheet1!$A$2:$A$7</c:f>
              <c:strCache>
                <c:ptCount val="6"/>
                <c:pt idx="0">
                  <c:v>Under 13</c:v>
                </c:pt>
                <c:pt idx="1">
                  <c:v>13 to 19</c:v>
                </c:pt>
                <c:pt idx="2">
                  <c:v>20 to 29</c:v>
                </c:pt>
                <c:pt idx="3">
                  <c:v>30 to 39</c:v>
                </c:pt>
                <c:pt idx="4">
                  <c:v>40 to 49</c:v>
                </c:pt>
                <c:pt idx="5">
                  <c:v>50+</c:v>
                </c:pt>
              </c:strCache>
            </c:strRef>
          </c:cat>
          <c:val>
            <c:numRef>
              <c:f>Sheet1!$B$2:$B$7</c:f>
              <c:numCache>
                <c:formatCode>General</c:formatCode>
                <c:ptCount val="6"/>
                <c:pt idx="0">
                  <c:v>6.5</c:v>
                </c:pt>
                <c:pt idx="1">
                  <c:v>3.7</c:v>
                </c:pt>
                <c:pt idx="2">
                  <c:v>5.6</c:v>
                </c:pt>
                <c:pt idx="3">
                  <c:v>5.3</c:v>
                </c:pt>
                <c:pt idx="4">
                  <c:v>5.2</c:v>
                </c:pt>
                <c:pt idx="5">
                  <c:v>12.2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92545595262131"/>
          <c:y val="0.34509569116360794"/>
          <c:w val="0.15126210928179637"/>
          <c:h val="0.40208886389202175"/>
        </c:manualLayout>
      </c:layout>
      <c:overlay val="0"/>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Pecentage</c:v>
                </c:pt>
              </c:strCache>
            </c:strRef>
          </c:tx>
          <c:spPr>
            <a:solidFill>
              <a:srgbClr val="FF0000"/>
            </a:solidFill>
            <a:ln>
              <a:solidFill>
                <a:schemeClr val="accent1"/>
              </a:solidFill>
            </a:ln>
          </c:spPr>
          <c:invertIfNegative val="0"/>
          <c:dLbls>
            <c:dLbl>
              <c:idx val="1"/>
              <c:layout/>
              <c:tx>
                <c:rich>
                  <a:bodyPr/>
                  <a:lstStyle/>
                  <a:p>
                    <a:r>
                      <a:rPr lang="en-US" smtClean="0"/>
                      <a:t>4.7%</a:t>
                    </a:r>
                    <a:endParaRPr lang="en-US"/>
                  </a:p>
                </c:rich>
              </c:tx>
              <c:showLegendKey val="0"/>
              <c:showVal val="1"/>
              <c:showCatName val="0"/>
              <c:showSerName val="0"/>
              <c:showPercent val="0"/>
              <c:showBubbleSize val="0"/>
            </c:dLbl>
            <c:dLbl>
              <c:idx val="2"/>
              <c:layout/>
              <c:tx>
                <c:rich>
                  <a:bodyPr/>
                  <a:lstStyle/>
                  <a:p>
                    <a:r>
                      <a:rPr lang="en-US" smtClean="0"/>
                      <a:t>4.1%</a:t>
                    </a:r>
                    <a:endParaRPr lang="en-US"/>
                  </a:p>
                </c:rich>
              </c:tx>
              <c:showLegendKey val="0"/>
              <c:showVal val="1"/>
              <c:showCatName val="0"/>
              <c:showSerName val="0"/>
              <c:showPercent val="0"/>
              <c:showBubbleSize val="0"/>
            </c:dLbl>
            <c:dLbl>
              <c:idx val="3"/>
              <c:layout/>
              <c:tx>
                <c:rich>
                  <a:bodyPr/>
                  <a:lstStyle/>
                  <a:p>
                    <a:r>
                      <a:rPr lang="en-US" smtClean="0"/>
                      <a:t>2.3%</a:t>
                    </a:r>
                    <a:endParaRPr lang="en-US"/>
                  </a:p>
                </c:rich>
              </c:tx>
              <c:showLegendKey val="0"/>
              <c:showVal val="1"/>
              <c:showCatName val="0"/>
              <c:showSerName val="0"/>
              <c:showPercent val="0"/>
              <c:showBubbleSize val="0"/>
            </c:dLbl>
            <c:dLbl>
              <c:idx val="4"/>
              <c:layout/>
              <c:tx>
                <c:rich>
                  <a:bodyPr/>
                  <a:lstStyle/>
                  <a:p>
                    <a:r>
                      <a:rPr lang="en-US" smtClean="0"/>
                      <a:t>2.1%</a:t>
                    </a:r>
                    <a:endParaRPr lang="en-US"/>
                  </a:p>
                </c:rich>
              </c:tx>
              <c:showLegendKey val="0"/>
              <c:showVal val="1"/>
              <c:showCatName val="0"/>
              <c:showSerName val="0"/>
              <c:showPercent val="0"/>
              <c:showBubbleSize val="0"/>
            </c:dLbl>
            <c:dLbl>
              <c:idx val="5"/>
              <c:layout/>
              <c:tx>
                <c:rich>
                  <a:bodyPr/>
                  <a:lstStyle/>
                  <a:p>
                    <a:r>
                      <a:rPr lang="en-US" smtClean="0"/>
                      <a:t>4.7%</a:t>
                    </a:r>
                    <a:endParaRPr lang="en-US"/>
                  </a:p>
                </c:rich>
              </c:tx>
              <c:showLegendKey val="0"/>
              <c:showVal val="1"/>
              <c:showCatName val="0"/>
              <c:showSerName val="0"/>
              <c:showPercent val="0"/>
              <c:showBubbleSize val="0"/>
            </c:dLbl>
            <c:numFmt formatCode="General\%" sourceLinked="0"/>
            <c:showLegendKey val="0"/>
            <c:showVal val="1"/>
            <c:showCatName val="0"/>
            <c:showSerName val="0"/>
            <c:showPercent val="0"/>
            <c:showBubbleSize val="0"/>
            <c:showLeaderLines val="0"/>
          </c:dLbls>
          <c:cat>
            <c:strRef>
              <c:f>Sheet1!$A$2:$A$7</c:f>
              <c:strCache>
                <c:ptCount val="6"/>
                <c:pt idx="0">
                  <c:v>&lt;13</c:v>
                </c:pt>
                <c:pt idx="1">
                  <c:v>13-19</c:v>
                </c:pt>
                <c:pt idx="2">
                  <c:v>20-29</c:v>
                </c:pt>
                <c:pt idx="3">
                  <c:v>30-39</c:v>
                </c:pt>
                <c:pt idx="4">
                  <c:v>40-49</c:v>
                </c:pt>
                <c:pt idx="5">
                  <c:v>50+</c:v>
                </c:pt>
              </c:strCache>
            </c:strRef>
          </c:cat>
          <c:val>
            <c:numRef>
              <c:f>Sheet1!$B$2:$B$7</c:f>
              <c:numCache>
                <c:formatCode>General</c:formatCode>
                <c:ptCount val="6"/>
                <c:pt idx="0">
                  <c:v>-1.1000000000000001</c:v>
                </c:pt>
                <c:pt idx="1">
                  <c:v>4.7</c:v>
                </c:pt>
                <c:pt idx="2">
                  <c:v>4.0999999999999996</c:v>
                </c:pt>
                <c:pt idx="3">
                  <c:v>2.2999999999999998</c:v>
                </c:pt>
                <c:pt idx="4">
                  <c:v>2.1</c:v>
                </c:pt>
                <c:pt idx="5">
                  <c:v>4.7</c:v>
                </c:pt>
              </c:numCache>
            </c:numRef>
          </c:val>
        </c:ser>
        <c:dLbls>
          <c:showLegendKey val="0"/>
          <c:showVal val="0"/>
          <c:showCatName val="0"/>
          <c:showSerName val="0"/>
          <c:showPercent val="0"/>
          <c:showBubbleSize val="0"/>
        </c:dLbls>
        <c:gapWidth val="69"/>
        <c:axId val="86180224"/>
        <c:axId val="86181760"/>
      </c:barChart>
      <c:catAx>
        <c:axId val="86180224"/>
        <c:scaling>
          <c:orientation val="minMax"/>
        </c:scaling>
        <c:delete val="0"/>
        <c:axPos val="b"/>
        <c:majorTickMark val="out"/>
        <c:minorTickMark val="none"/>
        <c:tickLblPos val="nextTo"/>
        <c:crossAx val="86181760"/>
        <c:crosses val="autoZero"/>
        <c:auto val="1"/>
        <c:lblAlgn val="ctr"/>
        <c:lblOffset val="100"/>
        <c:noMultiLvlLbl val="0"/>
      </c:catAx>
      <c:valAx>
        <c:axId val="86181760"/>
        <c:scaling>
          <c:orientation val="minMax"/>
        </c:scaling>
        <c:delete val="0"/>
        <c:axPos val="l"/>
        <c:majorGridlines>
          <c:spPr>
            <a:ln>
              <a:solidFill>
                <a:srgbClr val="FF0000">
                  <a:alpha val="0"/>
                </a:srgbClr>
              </a:solidFill>
            </a:ln>
          </c:spPr>
        </c:majorGridlines>
        <c:numFmt formatCode="General" sourceLinked="1"/>
        <c:majorTickMark val="out"/>
        <c:minorTickMark val="none"/>
        <c:tickLblPos val="nextTo"/>
        <c:crossAx val="86180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Under age 50</c:v>
                </c:pt>
              </c:strCache>
            </c:strRef>
          </c:tx>
          <c:invertIfNegative val="0"/>
          <c:cat>
            <c:strRef>
              <c:f>Sheet1!$A$2:$A$5</c:f>
              <c:strCache>
                <c:ptCount val="4"/>
                <c:pt idx="0">
                  <c:v>Any Alcohol</c:v>
                </c:pt>
                <c:pt idx="1">
                  <c:v>Binge Drinking</c:v>
                </c:pt>
                <c:pt idx="2">
                  <c:v>Marijuana</c:v>
                </c:pt>
                <c:pt idx="3">
                  <c:v>Rx Meds</c:v>
                </c:pt>
              </c:strCache>
            </c:strRef>
          </c:cat>
          <c:val>
            <c:numRef>
              <c:f>Sheet1!$B$2:$B$5</c:f>
              <c:numCache>
                <c:formatCode>General</c:formatCode>
                <c:ptCount val="4"/>
                <c:pt idx="0">
                  <c:v>45.3</c:v>
                </c:pt>
                <c:pt idx="1">
                  <c:v>26.2</c:v>
                </c:pt>
                <c:pt idx="2">
                  <c:v>12.5</c:v>
                </c:pt>
                <c:pt idx="3">
                  <c:v>3.6</c:v>
                </c:pt>
              </c:numCache>
            </c:numRef>
          </c:val>
        </c:ser>
        <c:ser>
          <c:idx val="1"/>
          <c:order val="1"/>
          <c:tx>
            <c:strRef>
              <c:f>Sheet1!$C$1</c:f>
              <c:strCache>
                <c:ptCount val="1"/>
                <c:pt idx="0">
                  <c:v>50 and older</c:v>
                </c:pt>
              </c:strCache>
            </c:strRef>
          </c:tx>
          <c:invertIfNegative val="0"/>
          <c:cat>
            <c:strRef>
              <c:f>Sheet1!$A$2:$A$5</c:f>
              <c:strCache>
                <c:ptCount val="4"/>
                <c:pt idx="0">
                  <c:v>Any Alcohol</c:v>
                </c:pt>
                <c:pt idx="1">
                  <c:v>Binge Drinking</c:v>
                </c:pt>
                <c:pt idx="2">
                  <c:v>Marijuana</c:v>
                </c:pt>
                <c:pt idx="3">
                  <c:v>Rx Meds</c:v>
                </c:pt>
              </c:strCache>
            </c:strRef>
          </c:cat>
          <c:val>
            <c:numRef>
              <c:f>Sheet1!$C$2:$C$5</c:f>
              <c:numCache>
                <c:formatCode>General</c:formatCode>
                <c:ptCount val="4"/>
                <c:pt idx="0">
                  <c:v>51.9</c:v>
                </c:pt>
                <c:pt idx="1">
                  <c:v>15.5</c:v>
                </c:pt>
                <c:pt idx="2">
                  <c:v>3.5</c:v>
                </c:pt>
                <c:pt idx="3">
                  <c:v>1.1000000000000001</c:v>
                </c:pt>
              </c:numCache>
            </c:numRef>
          </c:val>
        </c:ser>
        <c:dLbls>
          <c:showLegendKey val="0"/>
          <c:showVal val="0"/>
          <c:showCatName val="0"/>
          <c:showSerName val="0"/>
          <c:showPercent val="0"/>
          <c:showBubbleSize val="0"/>
        </c:dLbls>
        <c:gapWidth val="150"/>
        <c:axId val="87702144"/>
        <c:axId val="87716224"/>
      </c:barChart>
      <c:catAx>
        <c:axId val="87702144"/>
        <c:scaling>
          <c:orientation val="minMax"/>
        </c:scaling>
        <c:delete val="0"/>
        <c:axPos val="b"/>
        <c:majorTickMark val="out"/>
        <c:minorTickMark val="none"/>
        <c:tickLblPos val="nextTo"/>
        <c:crossAx val="87716224"/>
        <c:crosses val="autoZero"/>
        <c:auto val="1"/>
        <c:lblAlgn val="ctr"/>
        <c:lblOffset val="100"/>
        <c:noMultiLvlLbl val="0"/>
      </c:catAx>
      <c:valAx>
        <c:axId val="87716224"/>
        <c:scaling>
          <c:orientation val="minMax"/>
        </c:scaling>
        <c:delete val="0"/>
        <c:axPos val="l"/>
        <c:majorGridlines/>
        <c:numFmt formatCode="General" sourceLinked="1"/>
        <c:majorTickMark val="out"/>
        <c:minorTickMark val="none"/>
        <c:tickLblPos val="nextTo"/>
        <c:crossAx val="87702144"/>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Women</c:v>
                </c:pt>
              </c:strCache>
            </c:strRef>
          </c:tx>
          <c:spPr>
            <a:solidFill>
              <a:srgbClr val="92D050"/>
            </a:solidFill>
          </c:spPr>
          <c:invertIfNegative val="0"/>
          <c:dLbls>
            <c:showLegendKey val="0"/>
            <c:showVal val="1"/>
            <c:showCatName val="0"/>
            <c:showSerName val="0"/>
            <c:showPercent val="0"/>
            <c:showBubbleSize val="0"/>
            <c:showLeaderLines val="0"/>
          </c:dLbls>
          <c:cat>
            <c:strRef>
              <c:f>Sheet1!$A$2:$A$4</c:f>
              <c:strCache>
                <c:ptCount val="3"/>
                <c:pt idx="0">
                  <c:v>Total</c:v>
                </c:pt>
                <c:pt idx="1">
                  <c:v>Married</c:v>
                </c:pt>
                <c:pt idx="2">
                  <c:v>Living Alone</c:v>
                </c:pt>
              </c:strCache>
            </c:strRef>
          </c:cat>
          <c:val>
            <c:numRef>
              <c:f>Sheet1!$B$2:$B$4</c:f>
              <c:numCache>
                <c:formatCode>General</c:formatCode>
                <c:ptCount val="3"/>
                <c:pt idx="0">
                  <c:v>24.3</c:v>
                </c:pt>
                <c:pt idx="1">
                  <c:v>10.9</c:v>
                </c:pt>
                <c:pt idx="2">
                  <c:v>8.4</c:v>
                </c:pt>
              </c:numCache>
            </c:numRef>
          </c:val>
        </c:ser>
        <c:ser>
          <c:idx val="1"/>
          <c:order val="1"/>
          <c:tx>
            <c:strRef>
              <c:f>Sheet1!$C$1</c:f>
              <c:strCache>
                <c:ptCount val="1"/>
                <c:pt idx="0">
                  <c:v>Men</c:v>
                </c:pt>
              </c:strCache>
            </c:strRef>
          </c:tx>
          <c:spPr>
            <a:solidFill>
              <a:srgbClr val="9225FF"/>
            </a:solidFill>
          </c:spPr>
          <c:invertIfNegative val="0"/>
          <c:dLbls>
            <c:showLegendKey val="0"/>
            <c:showVal val="1"/>
            <c:showCatName val="0"/>
            <c:showSerName val="0"/>
            <c:showPercent val="0"/>
            <c:showBubbleSize val="0"/>
            <c:showLeaderLines val="0"/>
          </c:dLbls>
          <c:cat>
            <c:strRef>
              <c:f>Sheet1!$A$2:$A$4</c:f>
              <c:strCache>
                <c:ptCount val="3"/>
                <c:pt idx="0">
                  <c:v>Total</c:v>
                </c:pt>
                <c:pt idx="1">
                  <c:v>Married</c:v>
                </c:pt>
                <c:pt idx="2">
                  <c:v>Living Alone</c:v>
                </c:pt>
              </c:strCache>
            </c:strRef>
          </c:cat>
          <c:val>
            <c:numRef>
              <c:f>Sheet1!$C$2:$C$4</c:f>
              <c:numCache>
                <c:formatCode>General</c:formatCode>
                <c:ptCount val="3"/>
                <c:pt idx="0">
                  <c:v>18.8</c:v>
                </c:pt>
                <c:pt idx="1">
                  <c:v>13.3</c:v>
                </c:pt>
                <c:pt idx="2">
                  <c:v>3.7</c:v>
                </c:pt>
              </c:numCache>
            </c:numRef>
          </c:val>
        </c:ser>
        <c:dLbls>
          <c:showLegendKey val="0"/>
          <c:showVal val="0"/>
          <c:showCatName val="0"/>
          <c:showSerName val="0"/>
          <c:showPercent val="0"/>
          <c:showBubbleSize val="0"/>
        </c:dLbls>
        <c:gapWidth val="150"/>
        <c:axId val="90138496"/>
        <c:axId val="90140032"/>
      </c:barChart>
      <c:catAx>
        <c:axId val="90138496"/>
        <c:scaling>
          <c:orientation val="minMax"/>
        </c:scaling>
        <c:delete val="0"/>
        <c:axPos val="b"/>
        <c:majorTickMark val="out"/>
        <c:minorTickMark val="none"/>
        <c:tickLblPos val="nextTo"/>
        <c:crossAx val="90140032"/>
        <c:crosses val="autoZero"/>
        <c:auto val="1"/>
        <c:lblAlgn val="ctr"/>
        <c:lblOffset val="100"/>
        <c:noMultiLvlLbl val="0"/>
      </c:catAx>
      <c:valAx>
        <c:axId val="90140032"/>
        <c:scaling>
          <c:orientation val="minMax"/>
          <c:max val="25"/>
        </c:scaling>
        <c:delete val="0"/>
        <c:axPos val="l"/>
        <c:majorGridlines/>
        <c:title>
          <c:tx>
            <c:rich>
              <a:bodyPr rot="-5400000" vert="horz"/>
              <a:lstStyle/>
              <a:p>
                <a:pPr>
                  <a:defRPr/>
                </a:pPr>
                <a:r>
                  <a:rPr lang="en-US" dirty="0" smtClean="0"/>
                  <a:t>Millions</a:t>
                </a:r>
                <a:endParaRPr lang="en-US" dirty="0"/>
              </a:p>
            </c:rich>
          </c:tx>
          <c:layout/>
          <c:overlay val="0"/>
        </c:title>
        <c:numFmt formatCode="General" sourceLinked="1"/>
        <c:majorTickMark val="out"/>
        <c:minorTickMark val="none"/>
        <c:tickLblPos val="nextTo"/>
        <c:crossAx val="9013849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40"/>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9.3229744728080266E-2"/>
          <c:y val="0.12559241706161139"/>
          <c:w val="0.8091009988901221"/>
          <c:h val="0.63981042654029685"/>
        </c:manualLayout>
      </c:layout>
      <c:bar3DChart>
        <c:barDir val="col"/>
        <c:grouping val="clustered"/>
        <c:varyColors val="0"/>
        <c:ser>
          <c:idx val="1"/>
          <c:order val="0"/>
          <c:tx>
            <c:strRef>
              <c:f>Sheet1!$A$2</c:f>
              <c:strCache>
                <c:ptCount val="1"/>
                <c:pt idx="0">
                  <c:v>Comparison (n=80)</c:v>
                </c:pt>
              </c:strCache>
            </c:strRef>
          </c:tx>
          <c:spPr>
            <a:solidFill>
              <a:srgbClr val="00FFFF"/>
            </a:solidFill>
            <a:ln w="11953">
              <a:solidFill>
                <a:schemeClr val="tx1"/>
              </a:solidFill>
              <a:prstDash val="solid"/>
            </a:ln>
          </c:spPr>
          <c:invertIfNegative val="0"/>
          <c:cat>
            <c:strRef>
              <c:f>Sheet1!$B$1:$C$1</c:f>
              <c:strCache>
                <c:ptCount val="2"/>
                <c:pt idx="0">
                  <c:v>Word Recall**</c:v>
                </c:pt>
                <c:pt idx="1">
                  <c:v>Picture Recall**</c:v>
                </c:pt>
              </c:strCache>
            </c:strRef>
          </c:cat>
          <c:val>
            <c:numRef>
              <c:f>Sheet1!$B$2:$C$2</c:f>
              <c:numCache>
                <c:formatCode>General</c:formatCode>
                <c:ptCount val="2"/>
                <c:pt idx="0">
                  <c:v>5.2</c:v>
                </c:pt>
                <c:pt idx="1">
                  <c:v>6.5</c:v>
                </c:pt>
              </c:numCache>
            </c:numRef>
          </c:val>
        </c:ser>
        <c:ser>
          <c:idx val="2"/>
          <c:order val="1"/>
          <c:tx>
            <c:strRef>
              <c:f>Sheet1!$A$3</c:f>
              <c:strCache>
                <c:ptCount val="1"/>
                <c:pt idx="0">
                  <c:v>Meth  (n=80)</c:v>
                </c:pt>
              </c:strCache>
            </c:strRef>
          </c:tx>
          <c:spPr>
            <a:solidFill>
              <a:srgbClr val="FF9900"/>
            </a:solidFill>
            <a:ln w="11953">
              <a:solidFill>
                <a:schemeClr val="tx1"/>
              </a:solidFill>
              <a:prstDash val="solid"/>
            </a:ln>
          </c:spPr>
          <c:invertIfNegative val="0"/>
          <c:cat>
            <c:strRef>
              <c:f>Sheet1!$B$1:$C$1</c:f>
              <c:strCache>
                <c:ptCount val="2"/>
                <c:pt idx="0">
                  <c:v>Word Recall**</c:v>
                </c:pt>
                <c:pt idx="1">
                  <c:v>Picture Recall**</c:v>
                </c:pt>
              </c:strCache>
            </c:strRef>
          </c:cat>
          <c:val>
            <c:numRef>
              <c:f>Sheet1!$B$3:$C$3</c:f>
              <c:numCache>
                <c:formatCode>General</c:formatCode>
                <c:ptCount val="2"/>
                <c:pt idx="0">
                  <c:v>2.8</c:v>
                </c:pt>
                <c:pt idx="1">
                  <c:v>5.2</c:v>
                </c:pt>
              </c:numCache>
            </c:numRef>
          </c:val>
        </c:ser>
        <c:dLbls>
          <c:showLegendKey val="0"/>
          <c:showVal val="0"/>
          <c:showCatName val="0"/>
          <c:showSerName val="0"/>
          <c:showPercent val="0"/>
          <c:showBubbleSize val="0"/>
        </c:dLbls>
        <c:gapWidth val="150"/>
        <c:gapDepth val="0"/>
        <c:shape val="box"/>
        <c:axId val="100980224"/>
        <c:axId val="100981760"/>
        <c:axId val="0"/>
      </c:bar3DChart>
      <c:catAx>
        <c:axId val="100980224"/>
        <c:scaling>
          <c:orientation val="minMax"/>
        </c:scaling>
        <c:delete val="0"/>
        <c:axPos val="b"/>
        <c:numFmt formatCode="General" sourceLinked="1"/>
        <c:majorTickMark val="out"/>
        <c:minorTickMark val="none"/>
        <c:tickLblPos val="low"/>
        <c:spPr>
          <a:ln w="2988">
            <a:solidFill>
              <a:schemeClr val="tx1"/>
            </a:solidFill>
            <a:prstDash val="solid"/>
          </a:ln>
        </c:spPr>
        <c:txPr>
          <a:bodyPr rot="0" vert="horz"/>
          <a:lstStyle/>
          <a:p>
            <a:pPr>
              <a:defRPr sz="1694" b="1" i="0" u="none" strike="noStrike" baseline="0">
                <a:solidFill>
                  <a:schemeClr val="tx1"/>
                </a:solidFill>
                <a:latin typeface="Arial"/>
                <a:ea typeface="Arial"/>
                <a:cs typeface="Arial"/>
              </a:defRPr>
            </a:pPr>
            <a:endParaRPr lang="en-US"/>
          </a:p>
        </c:txPr>
        <c:crossAx val="100981760"/>
        <c:crosses val="autoZero"/>
        <c:auto val="1"/>
        <c:lblAlgn val="ctr"/>
        <c:lblOffset val="100"/>
        <c:tickLblSkip val="1"/>
        <c:tickMarkSkip val="1"/>
        <c:noMultiLvlLbl val="0"/>
      </c:catAx>
      <c:valAx>
        <c:axId val="100981760"/>
        <c:scaling>
          <c:orientation val="minMax"/>
        </c:scaling>
        <c:delete val="0"/>
        <c:axPos val="l"/>
        <c:majorGridlines>
          <c:spPr>
            <a:ln w="2988">
              <a:solidFill>
                <a:schemeClr val="tx1"/>
              </a:solidFill>
              <a:prstDash val="solid"/>
            </a:ln>
          </c:spPr>
        </c:majorGridlines>
        <c:title>
          <c:tx>
            <c:rich>
              <a:bodyPr/>
              <a:lstStyle/>
              <a:p>
                <a:pPr>
                  <a:defRPr sz="1694" b="1" i="0" u="none" strike="noStrike" baseline="0">
                    <a:solidFill>
                      <a:schemeClr val="tx1"/>
                    </a:solidFill>
                    <a:latin typeface="Arial"/>
                    <a:ea typeface="Arial"/>
                    <a:cs typeface="Arial"/>
                  </a:defRPr>
                </a:pPr>
                <a:r>
                  <a:rPr lang="en-US"/>
                  <a:t>Mean Scores</a:t>
                </a:r>
              </a:p>
            </c:rich>
          </c:tx>
          <c:layout>
            <c:manualLayout>
              <c:xMode val="edge"/>
              <c:yMode val="edge"/>
              <c:x val="2.6420275590551212E-2"/>
              <c:y val="0.27479395980392313"/>
            </c:manualLayout>
          </c:layout>
          <c:overlay val="0"/>
          <c:spPr>
            <a:noFill/>
            <a:ln w="23905">
              <a:noFill/>
            </a:ln>
          </c:spPr>
        </c:title>
        <c:numFmt formatCode="General" sourceLinked="1"/>
        <c:majorTickMark val="out"/>
        <c:minorTickMark val="none"/>
        <c:tickLblPos val="nextTo"/>
        <c:spPr>
          <a:ln w="2988">
            <a:solidFill>
              <a:schemeClr val="tx1"/>
            </a:solidFill>
            <a:prstDash val="solid"/>
          </a:ln>
        </c:spPr>
        <c:txPr>
          <a:bodyPr rot="0" vert="horz"/>
          <a:lstStyle/>
          <a:p>
            <a:pPr>
              <a:defRPr sz="1694" b="1" i="0" u="none" strike="noStrike" baseline="0">
                <a:solidFill>
                  <a:schemeClr val="tx1"/>
                </a:solidFill>
                <a:latin typeface="Arial"/>
                <a:ea typeface="Arial"/>
                <a:cs typeface="Arial"/>
              </a:defRPr>
            </a:pPr>
            <a:endParaRPr lang="en-US"/>
          </a:p>
        </c:txPr>
        <c:crossAx val="100980224"/>
        <c:crosses val="autoZero"/>
        <c:crossBetween val="between"/>
      </c:valAx>
      <c:spPr>
        <a:noFill/>
        <a:ln w="23905">
          <a:noFill/>
        </a:ln>
      </c:spPr>
    </c:plotArea>
    <c:legend>
      <c:legendPos val="b"/>
      <c:layout>
        <c:manualLayout>
          <c:xMode val="edge"/>
          <c:yMode val="edge"/>
          <c:x val="0.21975582685904554"/>
          <c:y val="0.90521327014218012"/>
          <c:w val="0.47835738068812433"/>
          <c:h val="9.0047393364930658E-2"/>
        </c:manualLayout>
      </c:layout>
      <c:overlay val="0"/>
      <c:spPr>
        <a:noFill/>
        <a:ln w="2988">
          <a:solidFill>
            <a:schemeClr val="tx1"/>
          </a:solidFill>
          <a:prstDash val="solid"/>
        </a:ln>
      </c:spPr>
      <c:txPr>
        <a:bodyPr/>
        <a:lstStyle/>
        <a:p>
          <a:pPr>
            <a:defRPr sz="1558"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69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D4012DA-090A-4EFE-B1EC-95D9F1AFA0AE}" type="datetimeFigureOut">
              <a:rPr lang="en-US" smtClean="0"/>
              <a:pPr/>
              <a:t>10/9/2015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F95291A-8217-46C6-8D80-C3B3AD5C4D44}" type="slidenum">
              <a:rPr lang="en-US" smtClean="0"/>
              <a:pPr/>
              <a:t>‹#›</a:t>
            </a:fld>
            <a:endParaRPr lang="en-US"/>
          </a:p>
        </p:txBody>
      </p:sp>
    </p:spTree>
    <p:extLst>
      <p:ext uri="{BB962C8B-B14F-4D97-AF65-F5344CB8AC3E}">
        <p14:creationId xmlns:p14="http://schemas.microsoft.com/office/powerpoint/2010/main" val="133873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4B4C53-DB16-4C86-81B0-7FBF9EB047FA}" type="datetimeFigureOut">
              <a:rPr lang="en-US" smtClean="0"/>
              <a:pPr/>
              <a:t>10/9/2015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369E10F-6121-43B2-BA19-0EDC1E97F6E2}" type="slidenum">
              <a:rPr lang="en-US" smtClean="0"/>
              <a:pPr/>
              <a:t>‹#›</a:t>
            </a:fld>
            <a:endParaRPr lang="en-US"/>
          </a:p>
        </p:txBody>
      </p:sp>
    </p:spTree>
    <p:extLst>
      <p:ext uri="{BB962C8B-B14F-4D97-AF65-F5344CB8AC3E}">
        <p14:creationId xmlns:p14="http://schemas.microsoft.com/office/powerpoint/2010/main" val="888752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nia.nih.gov/alzheimers/publication/part-1-basics-healthy-brain/changing-brain-healthy-aging"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ww.drugs.indiana.edu/drug-info/featured-articles/157-drug-abuse-and-hivaids-the-role-of-alcohol"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dc.gov/hiv/group/age/olderamericans/index.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oa.gov/aging_statistics/Profile/2013/docs/2013_Profile.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census.gov/prod/2014pubs/p25-1140.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ensus.gov/population/projections/data/national/2008.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ensus.gov/prod/2014pubs/p25-1140.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dph.ca.gov/data/statistics/Pages/OAHIVAIDSStatistics.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ensus.gov/prod/2014pubs/p25-1141.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nia.nih.gov/sites/default/files/WPAM.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pewsocialtrends.org/2009/06/29/growing-old-in-america-expectations-vs-realit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dc.gov/aging/pdf/state-aging-health-in-america-201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cdc.gov/hiv/pdf/g-l/hiv_surveillance_report_vol_25.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dph.ca.gov/data/statistics/Pages/OAHIVAIDSStatistics.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yc.gov/html/doh/downloads/pdf/dires/surveillance-report-dec-2013.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edscape.com/viewarticle/836954"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socialworktoday.com/archive/012312p8.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retroconference.org/2013b/PDFs/442.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www.cdc.gov/features/agingandhealth/state_of_aging_and_health_in_america_2013.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mj-lt"/>
              </a:rPr>
              <a:t>TITLE SLIDE</a:t>
            </a:r>
            <a:endParaRPr lang="en-US" sz="1000" dirty="0" smtClean="0">
              <a:latin typeface="+mj-lt"/>
            </a:endParaRPr>
          </a:p>
          <a:p>
            <a:r>
              <a:rPr lang="en-US" sz="1200" b="0" i="0" kern="1200" dirty="0" smtClean="0">
                <a:solidFill>
                  <a:schemeClr val="tx1"/>
                </a:solidFill>
                <a:effectLst/>
                <a:latin typeface="+mn-lt"/>
                <a:ea typeface="+mn-ea"/>
                <a:cs typeface="+mn-cs"/>
              </a:rPr>
              <a:t>The purpose of this introductory training is to provide HIV clinicians (including, but not limited to physicians, dentists, nurses, and other allied medical staff, therapists and social workers, and counselors, specialists, and case managers) with a detailed overview of substance abuse and HIV among older adults. The curriculum reviews important epidemiological data focused on older adult substance use trends and HIV prevalence; reviews standardized screening and assessment techniques to support the move to improve treatment effectiveness; and concludes with evidence-based and promising clinical strategies. The introductory training includes a 133-slide PowerPoint presentation, Trainer Guide, and a companion 2-page fact sheet. The duration of the training is approximately 90-120 minutes, depending on whether the trainer chooses to present all of the slides, or a selection of slides. For example, slides 113-118 represent information about interventions, and can be eliminated if you choose to have the audience participate in a discussion of interventions on slide 112.</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“Test Your Knowledge” questions have been inserted at the beginning and end of the presentation to assess a change in the audience’s level knowledge after the key content has been presented. An answer key is provided in the Trainer’s notes for slides 6-10 and slides 128-132.</a:t>
            </a:r>
            <a:endParaRPr lang="en-US" sz="1000" b="0" i="0" dirty="0">
              <a:latin typeface="+mj-lt"/>
            </a:endParaRPr>
          </a:p>
          <a:p>
            <a:pPr eaLnBrk="1" hangingPunct="1">
              <a:lnSpc>
                <a:spcPct val="90000"/>
              </a:lnSpc>
            </a:pPr>
            <a:endParaRPr lang="en-US" sz="1000" kern="0" dirty="0" smtClean="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1</a:t>
            </a:fld>
            <a:endParaRPr lang="en-US"/>
          </a:p>
        </p:txBody>
      </p:sp>
    </p:spTree>
    <p:extLst>
      <p:ext uri="{BB962C8B-B14F-4D97-AF65-F5344CB8AC3E}">
        <p14:creationId xmlns:p14="http://schemas.microsoft.com/office/powerpoint/2010/main" val="248344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INSTRUCTIONS</a:t>
            </a:r>
          </a:p>
          <a:p>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a:t>
            </a:fld>
            <a:endParaRPr lang="en-US"/>
          </a:p>
        </p:txBody>
      </p:sp>
    </p:spTree>
    <p:extLst>
      <p:ext uri="{BB962C8B-B14F-4D97-AF65-F5344CB8AC3E}">
        <p14:creationId xmlns:p14="http://schemas.microsoft.com/office/powerpoint/2010/main" val="3003222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Lipodystrophy is the redistribution of fat that occurs in 5-53% of HIV-positive individuals worldwide. In men, the redistribution tends to be loss of fat in arms, legs, face, and buttocks, but can also be fat buildup in chest/pectorals. The loss of fat is referred to as “lipoatrophy” and the buildup of fat is referred to as “</a:t>
            </a:r>
            <a:r>
              <a:rPr lang="en-US" sz="1200" kern="1200" dirty="0" err="1" smtClean="0">
                <a:solidFill>
                  <a:schemeClr val="tx1"/>
                </a:solidFill>
                <a:effectLst/>
                <a:latin typeface="+mn-lt"/>
                <a:ea typeface="+mn-ea"/>
                <a:cs typeface="+mn-cs"/>
              </a:rPr>
              <a:t>lipohypertrophy</a:t>
            </a:r>
            <a:r>
              <a:rPr lang="en-US" sz="1200" kern="1200" dirty="0" smtClean="0">
                <a:solidFill>
                  <a:schemeClr val="tx1"/>
                </a:solidFill>
                <a:effectLst/>
                <a:latin typeface="+mn-lt"/>
                <a:ea typeface="+mn-ea"/>
                <a:cs typeface="+mn-cs"/>
              </a:rPr>
              <a:t>.” In women, fat tends to build up in the abdomen, breasts, back of neck and shoulders – referred to as a “buffalo hump” due to the rounding out of this area resembling a humped back/shoulders. This redistribution of fat causes changes in physical appearance that are distressing for most PLWHA and can be contributing factors to depression.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possible causes of lipodystrophy have been attributed to antiretroviral medications and effects of HIV itself. Lipodystrophy as a side effect of mediations is typically associated with older medications and current generation ARVs do not contribute as significantly to lipodystrophy.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“triple diagnosis” refers to a patient who is HIV-positive, has a diagnosed mental health disorder and a substance use disorder. These individuals present a very complex situation for clinicians due to the need to prioritize treatment. Patients who are triple diagnosed require very careful assessment as to which condition most impedes the individual’s overall progress in treatment at any given time. As the conditions interact with one another and are not truly mutually exclusive in the individual’s functioning, the provider must view the patient holistically in order to conceptualize the conditions’ effects on one another rather than as three wholly distinct conditions.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101</a:t>
            </a:fld>
            <a:endParaRPr lang="en-US"/>
          </a:p>
        </p:txBody>
      </p:sp>
    </p:spTree>
    <p:extLst>
      <p:ext uri="{BB962C8B-B14F-4D97-AF65-F5344CB8AC3E}">
        <p14:creationId xmlns:p14="http://schemas.microsoft.com/office/powerpoint/2010/main" val="18077126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Additional considerations to make when assessing a patient’s functioning with multiple conditions present is to consider the cultural differences between medical, mental health and substance abuse treatment systems that may indicate competing priorities in treatment and communication styles that may prohibit efficient integration of care.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ultimate goal for providers is to adopt an integrated approach among different treatment providers through co-locations or clinicians with multiple expertise areas. This change process and shift in assessment and treatment requires sustained, multi-year effort. While this is occurring in line with conceptualizations of integrated care, individual providers can begin to work toward increasing communication and </a:t>
            </a:r>
            <a:r>
              <a:rPr lang="en-US" sz="1200" kern="1200" dirty="0" err="1" smtClean="0">
                <a:solidFill>
                  <a:schemeClr val="tx1"/>
                </a:solidFill>
                <a:effectLst/>
                <a:latin typeface="+mn-lt"/>
                <a:ea typeface="+mn-ea"/>
                <a:cs typeface="+mn-cs"/>
              </a:rPr>
              <a:t>coordiantion</a:t>
            </a:r>
            <a:r>
              <a:rPr lang="en-US" sz="1200" kern="1200" dirty="0" smtClean="0">
                <a:solidFill>
                  <a:schemeClr val="tx1"/>
                </a:solidFill>
                <a:effectLst/>
                <a:latin typeface="+mn-lt"/>
                <a:ea typeface="+mn-ea"/>
                <a:cs typeface="+mn-cs"/>
              </a:rPr>
              <a:t> between treatment providers, as well as building consultation networks and relationships with providers in other disciplines.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102</a:t>
            </a:fld>
            <a:endParaRPr lang="en-US"/>
          </a:p>
        </p:txBody>
      </p:sp>
    </p:spTree>
    <p:extLst>
      <p:ext uri="{BB962C8B-B14F-4D97-AF65-F5344CB8AC3E}">
        <p14:creationId xmlns:p14="http://schemas.microsoft.com/office/powerpoint/2010/main" val="31572719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Multiple conditions can impact medication adherence which is critically important in suppressing viral replication in individuals who are HIV-positive. In order for medications to be effective in suppressing viral replication, individuals must achieve 90-95% medication adherence. Some of the factors that complicate adherence rates include alcohol/drug abuse (which can affect efficacy of medications or prevent someone from maintaining consistent medication use) or mental health conditions (e.g. the individual who is feeling depressed and is unable to get out of bed or maintain any regular activities of daily living, including taking medication).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103</a:t>
            </a:fld>
            <a:endParaRPr lang="en-US"/>
          </a:p>
        </p:txBody>
      </p:sp>
    </p:spTree>
    <p:extLst>
      <p:ext uri="{BB962C8B-B14F-4D97-AF65-F5344CB8AC3E}">
        <p14:creationId xmlns:p14="http://schemas.microsoft.com/office/powerpoint/2010/main" val="37506496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time has progressed, AIDS-related mortality among individuals with AIDS has decreased significantly due to the availability and efficacy of antiretroviral treatments. However, increases in other diseases related to aging and exacerbated by comorbid conditions have contributed to mortality across time. Increases in end-stage liver diseases, viral hepatitis, medication-related toxicity, cardiovascular disease, renal disease, and non-AIDS cancer have contributed to mortality.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Tuberculosis mortality is also a concern in regions in which tuberculosis rates remain high due to insufficient resources to treat tuberculosis.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Altice, F.L., </a:t>
            </a:r>
            <a:r>
              <a:rPr lang="en-US" sz="1200" kern="1200" dirty="0" err="1" smtClean="0">
                <a:solidFill>
                  <a:schemeClr val="tx1"/>
                </a:solidFill>
                <a:effectLst/>
                <a:latin typeface="+mn-lt"/>
                <a:ea typeface="+mn-ea"/>
                <a:cs typeface="+mn-cs"/>
              </a:rPr>
              <a:t>Kamarulzaman</a:t>
            </a:r>
            <a:r>
              <a:rPr lang="en-US" sz="1200" kern="1200" dirty="0" smtClean="0">
                <a:solidFill>
                  <a:schemeClr val="tx1"/>
                </a:solidFill>
                <a:effectLst/>
                <a:latin typeface="+mn-lt"/>
                <a:ea typeface="+mn-ea"/>
                <a:cs typeface="+mn-cs"/>
              </a:rPr>
              <a:t>, A., Soriano, V.V., Schechter, M., &amp; </a:t>
            </a:r>
            <a:r>
              <a:rPr lang="en-US" sz="1200" kern="1200" dirty="0" err="1" smtClean="0">
                <a:solidFill>
                  <a:schemeClr val="tx1"/>
                </a:solidFill>
                <a:effectLst/>
                <a:latin typeface="+mn-lt"/>
                <a:ea typeface="+mn-ea"/>
                <a:cs typeface="+mn-cs"/>
              </a:rPr>
              <a:t>Friedland</a:t>
            </a:r>
            <a:r>
              <a:rPr lang="en-US" sz="1200" kern="1200" dirty="0" smtClean="0">
                <a:solidFill>
                  <a:schemeClr val="tx1"/>
                </a:solidFill>
                <a:effectLst/>
                <a:latin typeface="+mn-lt"/>
                <a:ea typeface="+mn-ea"/>
                <a:cs typeface="+mn-cs"/>
              </a:rPr>
              <a:t>, G.H. (2010). Treatment of medical, psychiatric, and substance-use comorbidities in people infected with HIV who use drugs. </a:t>
            </a:r>
            <a:r>
              <a:rPr lang="en-US" sz="1200" i="1" kern="1200" dirty="0" smtClean="0">
                <a:solidFill>
                  <a:schemeClr val="tx1"/>
                </a:solidFill>
                <a:effectLst/>
                <a:latin typeface="+mn-lt"/>
                <a:ea typeface="+mn-ea"/>
                <a:cs typeface="+mn-cs"/>
              </a:rPr>
              <a:t>The Lancet, 376</a:t>
            </a:r>
            <a:r>
              <a:rPr lang="en-US" sz="1200" kern="1200" dirty="0" smtClean="0">
                <a:solidFill>
                  <a:schemeClr val="tx1"/>
                </a:solidFill>
                <a:effectLst/>
                <a:latin typeface="+mn-lt"/>
                <a:ea typeface="+mn-ea"/>
                <a:cs typeface="+mn-cs"/>
              </a:rPr>
              <a:t>(9738), 367-387.</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Among older adults in residential co-occurring treatment, older adults were more likely to use alcohol whereas younger adults were more likely to use illicit drugs. Older adults were less likely to remain in treatment than younger adults and were more likely to be influenced by internal factors influencing treatment retention such as psychological symptoms and problems. Younger adults were primarily influenced by external factors in treatment retention, such as drug use and legal or employment difficulties.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Morse, S.A., Watson, C., </a:t>
            </a:r>
            <a:r>
              <a:rPr lang="en-US" sz="1200" kern="1200" dirty="0" err="1" smtClean="0">
                <a:solidFill>
                  <a:schemeClr val="tx1"/>
                </a:solidFill>
                <a:effectLst/>
                <a:latin typeface="+mn-lt"/>
                <a:ea typeface="+mn-ea"/>
                <a:cs typeface="+mn-cs"/>
              </a:rPr>
              <a:t>MacMaster</a:t>
            </a:r>
            <a:r>
              <a:rPr lang="en-US" sz="1200" kern="1200" dirty="0" smtClean="0">
                <a:solidFill>
                  <a:schemeClr val="tx1"/>
                </a:solidFill>
                <a:effectLst/>
                <a:latin typeface="+mn-lt"/>
                <a:ea typeface="+mn-ea"/>
                <a:cs typeface="+mn-cs"/>
              </a:rPr>
              <a:t>, S.A. &amp; Bride, B.E. (2014). Differences between older and younger adults in residential treatment for co-</a:t>
            </a:r>
            <a:r>
              <a:rPr lang="en-US" sz="1200" kern="1200" dirty="0" err="1" smtClean="0">
                <a:solidFill>
                  <a:schemeClr val="tx1"/>
                </a:solidFill>
                <a:effectLst/>
                <a:latin typeface="+mn-lt"/>
                <a:ea typeface="+mn-ea"/>
                <a:cs typeface="+mn-cs"/>
              </a:rPr>
              <a:t>occurrring</a:t>
            </a:r>
            <a:r>
              <a:rPr lang="en-US" sz="1200" kern="1200" dirty="0" smtClean="0">
                <a:solidFill>
                  <a:schemeClr val="tx1"/>
                </a:solidFill>
                <a:effectLst/>
                <a:latin typeface="+mn-lt"/>
                <a:ea typeface="+mn-ea"/>
                <a:cs typeface="+mn-cs"/>
              </a:rPr>
              <a:t> disorders. </a:t>
            </a:r>
            <a:r>
              <a:rPr lang="en-US" sz="1200" i="1" kern="1200" dirty="0" smtClean="0">
                <a:solidFill>
                  <a:schemeClr val="tx1"/>
                </a:solidFill>
                <a:effectLst/>
                <a:latin typeface="+mn-lt"/>
                <a:ea typeface="+mn-ea"/>
                <a:cs typeface="+mn-cs"/>
              </a:rPr>
              <a:t>Journal of Dual Diagnosis, 11</a:t>
            </a:r>
            <a:r>
              <a:rPr lang="en-US" sz="1200" kern="1200" dirty="0" smtClean="0">
                <a:solidFill>
                  <a:schemeClr val="tx1"/>
                </a:solidFill>
                <a:effectLst/>
                <a:latin typeface="+mn-lt"/>
                <a:ea typeface="+mn-ea"/>
                <a:cs typeface="+mn-cs"/>
              </a:rPr>
              <a:t>(1), 75-82.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as a transition to begin discussing treatment options for older HIV-positive adults who may be experiencing symptoms related to mental health and substance abuse in addition to physical health impairments.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106</a:t>
            </a:fld>
            <a:endParaRPr lang="en-US"/>
          </a:p>
        </p:txBody>
      </p:sp>
    </p:spTree>
    <p:extLst>
      <p:ext uri="{BB962C8B-B14F-4D97-AF65-F5344CB8AC3E}">
        <p14:creationId xmlns:p14="http://schemas.microsoft.com/office/powerpoint/2010/main" val="38922902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Important issues to consider when determining goals and areas of focus in treatment include assisting the individual in: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Maintaining independence:</a:t>
            </a:r>
            <a:r>
              <a:rPr lang="en-US" sz="1200" kern="1200" dirty="0" smtClean="0">
                <a:solidFill>
                  <a:schemeClr val="tx1"/>
                </a:solidFill>
                <a:effectLst/>
                <a:latin typeface="+mn-lt"/>
                <a:ea typeface="+mn-ea"/>
                <a:cs typeface="+mn-cs"/>
              </a:rPr>
              <a:t> As an individual ages, changes to the family system (children moving away, partners leaving or dying) and decreased mobility can contribute to feelings of </a:t>
            </a:r>
            <a:r>
              <a:rPr lang="en-US" sz="1200" b="1" kern="1200" dirty="0" smtClean="0">
                <a:solidFill>
                  <a:schemeClr val="tx1"/>
                </a:solidFill>
                <a:effectLst/>
                <a:latin typeface="+mn-lt"/>
                <a:ea typeface="+mn-ea"/>
                <a:cs typeface="+mn-cs"/>
              </a:rPr>
              <a:t>social isolation</a:t>
            </a:r>
            <a:r>
              <a:rPr lang="en-US" sz="1200" kern="1200" dirty="0" smtClean="0">
                <a:solidFill>
                  <a:schemeClr val="tx1"/>
                </a:solidFill>
                <a:effectLst/>
                <a:latin typeface="+mn-lt"/>
                <a:ea typeface="+mn-ea"/>
                <a:cs typeface="+mn-cs"/>
              </a:rPr>
              <a:t>; assisting the individual in identifying and developing skills to feel capable of maintaining independence can improve quality of life as well as emotional functioning.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Spiritual concerns/beliefs: </a:t>
            </a:r>
            <a:r>
              <a:rPr lang="en-US" sz="1200" kern="1200" dirty="0" smtClean="0">
                <a:solidFill>
                  <a:schemeClr val="tx1"/>
                </a:solidFill>
                <a:effectLst/>
                <a:latin typeface="+mn-lt"/>
                <a:ea typeface="+mn-ea"/>
                <a:cs typeface="+mn-cs"/>
              </a:rPr>
              <a:t>Older adults may have spiritual beliefs or cultural considerations that can be incorporated into treatment in order to develop interventions/coping skills that resonate with the individuals’ existing resources. Connecting information or coping strategies to the individual’s belief system or established rituals can result in more effective engagement.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Financial concerns: </a:t>
            </a:r>
            <a:r>
              <a:rPr lang="en-US" sz="1200" kern="1200" dirty="0" smtClean="0">
                <a:solidFill>
                  <a:schemeClr val="tx1"/>
                </a:solidFill>
                <a:effectLst/>
                <a:latin typeface="+mn-lt"/>
                <a:ea typeface="+mn-ea"/>
                <a:cs typeface="+mn-cs"/>
              </a:rPr>
              <a:t>Finances can be a burden for individuals who are no longer working and may not have savings to maintain basic necessities with increasing healthcare costs. Additionally, the most prevalent type of elder abuse is financial exploitation with approximately 41 in 10,000 reporting some type of financial exploitation.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Physical limitations:</a:t>
            </a:r>
            <a:r>
              <a:rPr lang="en-US" sz="1200" kern="1200" dirty="0" smtClean="0">
                <a:solidFill>
                  <a:schemeClr val="tx1"/>
                </a:solidFill>
                <a:effectLst/>
                <a:latin typeface="+mn-lt"/>
                <a:ea typeface="+mn-ea"/>
                <a:cs typeface="+mn-cs"/>
              </a:rPr>
              <a:t> physical mobility may decrease as an individual ages depending on prior physical fitness. Co-occurring disorders and on-going physical ailments may contribute to an individual becoming more sedentary which impacts independent functioning and exacerbates existing conditions.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Transportation/accessibility:</a:t>
            </a:r>
            <a:r>
              <a:rPr lang="en-US" sz="1200" kern="1200" dirty="0" smtClean="0">
                <a:solidFill>
                  <a:schemeClr val="tx1"/>
                </a:solidFill>
                <a:effectLst/>
                <a:latin typeface="+mn-lt"/>
                <a:ea typeface="+mn-ea"/>
                <a:cs typeface="+mn-cs"/>
              </a:rPr>
              <a:t> older adults who are unable to drive due to physical limitations such as decreases in eyesight may need to find alternatives to attending appointments or getting to the grocery store. Co-occurring disorders such as depression or substance abuse may impact an individual’s motivation to pursue general transportation resources.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Lifespan of Greater Rochester, Inc., Weill Cornell Medical Center of Cornell University. &amp; New York City Department for the Aging. (2011) Under the Radar: New York State Elder Abuse Prevalence Study. New York: Author.</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107</a:t>
            </a:fld>
            <a:endParaRPr lang="en-US"/>
          </a:p>
        </p:txBody>
      </p:sp>
    </p:spTree>
    <p:extLst>
      <p:ext uri="{BB962C8B-B14F-4D97-AF65-F5344CB8AC3E}">
        <p14:creationId xmlns:p14="http://schemas.microsoft.com/office/powerpoint/2010/main" val="12524183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Treatment can also be challenging as a result of the cognitive impairments that may occur as an individual ages. In addition to a reduction in processing time (which may not cause significant impairment in-and-of-itself), co-occurring mental health and substance use disorders can compound changes in cognition. HIV-associated neurocognitive disorders (HAND) can impact cognitive functioning and be exacerbated by substance use or mental health impairments. Providers should have a general sense of the patient’s memory, ability to focus on and learn new information, problem-solving, decision-making and any reductions in vocabulary or abilities to recall words.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108</a:t>
            </a:fld>
            <a:endParaRPr lang="en-US"/>
          </a:p>
        </p:txBody>
      </p:sp>
    </p:spTree>
    <p:extLst>
      <p:ext uri="{BB962C8B-B14F-4D97-AF65-F5344CB8AC3E}">
        <p14:creationId xmlns:p14="http://schemas.microsoft.com/office/powerpoint/2010/main" val="32264876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critical that treatment addresses issues related to medication-taking and medication adherence as this is an issue frequently experienced by older adults due to the high number of daily medications taken for chronic or age-related conditions. HIV medications, medications for mental health or substance use can add to this burden of keeping track of medications and remembering to take them. In higher-income countries, HAART medications have progressed to being once daily dosing; however, in lower-income countries, dosing is still required two or three times per day. Further complications can arise when medication doses have to be specifically spaced apart or taken with food. Additional side effects could arise depending on the combinations of medications. There is a strong correlation between medication non-adherence and ongoing substance use.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109</a:t>
            </a:fld>
            <a:endParaRPr lang="en-US"/>
          </a:p>
        </p:txBody>
      </p:sp>
    </p:spTree>
    <p:extLst>
      <p:ext uri="{BB962C8B-B14F-4D97-AF65-F5344CB8AC3E}">
        <p14:creationId xmlns:p14="http://schemas.microsoft.com/office/powerpoint/2010/main" val="35704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purpose of the following section is to elucidate the increasing older adult population and begin to develop an understanding of the importance of focusing on older adults, and the ways in which substance use and HIV impact aging individuals.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a:t>
            </a:fld>
            <a:endParaRPr lang="en-US"/>
          </a:p>
        </p:txBody>
      </p:sp>
    </p:spTree>
    <p:extLst>
      <p:ext uri="{BB962C8B-B14F-4D97-AF65-F5344CB8AC3E}">
        <p14:creationId xmlns:p14="http://schemas.microsoft.com/office/powerpoint/2010/main" val="26078563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Another challenge of treatment is being able to discuss HIV risk behaviors and sexual activity with older adults. As there may be stigma around HIV or discussing sexuality and practice openly, the practitioner needs to be aware of a few factors in the dynamic: talking about behaviors can be challenging as a result of discomfort on the part of the provider and/or the patient; the provider may hold biases or assumptions about older adults that are not accurate or not applicable to the individual. Ensuring that the older adult feels heard and respected is critical in ensuring comfort and on-going engagement which would increase the likelihood an individual would be willing to discuss issues that are uncomfortable and/or risk behaviors.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110</a:t>
            </a:fld>
            <a:endParaRPr lang="en-US"/>
          </a:p>
        </p:txBody>
      </p:sp>
    </p:spTree>
    <p:extLst>
      <p:ext uri="{BB962C8B-B14F-4D97-AF65-F5344CB8AC3E}">
        <p14:creationId xmlns:p14="http://schemas.microsoft.com/office/powerpoint/2010/main" val="2762007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Few AIDS service organizations provide specific services tailored to the challenges experienced by older adults and the needs experienced by this population. Providers should feel comfortable providing some information related to changes in functioning that could occur as the uncertainty related to aging and potential functional impairments is central to a conceptualization of HIV-related disability for older adults. For example, older adults may feel fine and be functional for weeks or months then experience unexpected or sudden fatigue or other issues that prevent being able to work. Individuals over 50 may continue to work until this unpredictable pattern forces them to stop; at which time the individual may have to deal with loss of identity or a loss of a sense of purpose as tied to an ability to work or provide for self/family in addition to challenges presented by reduced income as a result of not working.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Solomon, P., O’Brien, K., Wilkins, S., &amp; Gervais, N. (2014). Aging with HIV: a model of disability. </a:t>
            </a:r>
            <a:r>
              <a:rPr lang="en-US" sz="1200" i="1" kern="1200" dirty="0" smtClean="0">
                <a:solidFill>
                  <a:schemeClr val="tx1"/>
                </a:solidFill>
                <a:effectLst/>
                <a:latin typeface="+mn-lt"/>
                <a:ea typeface="+mn-ea"/>
                <a:cs typeface="+mn-cs"/>
              </a:rPr>
              <a:t>Journal of the International Association of Providers of AIDS Care, 13</a:t>
            </a:r>
            <a:r>
              <a:rPr lang="en-US" sz="1200" kern="1200" dirty="0" smtClean="0">
                <a:solidFill>
                  <a:schemeClr val="tx1"/>
                </a:solidFill>
                <a:effectLst/>
                <a:latin typeface="+mn-lt"/>
                <a:ea typeface="+mn-ea"/>
                <a:cs typeface="+mn-cs"/>
              </a:rPr>
              <a:t>(6), 519-525. </a:t>
            </a:r>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INSTRUCTIONS</a:t>
            </a:r>
          </a:p>
          <a:p>
            <a:r>
              <a:rPr lang="en-GB" sz="1200" b="0" i="0" kern="1200" dirty="0" smtClean="0">
                <a:solidFill>
                  <a:schemeClr val="tx1"/>
                </a:solidFill>
                <a:effectLst/>
                <a:latin typeface="+mn-lt"/>
                <a:ea typeface="+mn-ea"/>
                <a:cs typeface="+mn-cs"/>
              </a:rPr>
              <a:t>**Allow 10-15 minutes for this activity; groups should be no less than 3 people and can be as large as 10 or more depending on audience size** NOTE Slides 113-118may be hidden if the presented chooses to substitute the group discussion for reviewing specific information on those slides.</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Each group should identify a specific topic as previously discussed and provide recommendations for how to address each of the challenges. Each group should have a recorder who will note the group’s ideas.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Once the groups have had a chance to discuss and write down their ideas, allow them to present the suggestions to the group. This can be done either with the trainer writing information down on a whiteboard or large paper or the group members doing that during discussion.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the end of the discussion, display the suggestions for each challenge so participants can write down strategies for each challenge.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112</a:t>
            </a:fld>
            <a:endParaRPr lang="en-US"/>
          </a:p>
        </p:txBody>
      </p:sp>
    </p:spTree>
    <p:extLst>
      <p:ext uri="{BB962C8B-B14F-4D97-AF65-F5344CB8AC3E}">
        <p14:creationId xmlns:p14="http://schemas.microsoft.com/office/powerpoint/2010/main" val="14921582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Regular doctor visits are critical in maintaining brain health and cognitive functioning as it allows the patient to get up-to-date treatment plans for any illnesses or chronic diseases; it also allow the individual to get updates on healthy weight and diet planning. The behaviors of maintaining healthy weight and diet can be addressed from a motivational </a:t>
            </a:r>
            <a:r>
              <a:rPr lang="en-US" sz="1200" kern="1200" dirty="0" err="1" smtClean="0">
                <a:solidFill>
                  <a:schemeClr val="tx1"/>
                </a:solidFill>
                <a:effectLst/>
                <a:latin typeface="+mn-lt"/>
                <a:ea typeface="+mn-ea"/>
                <a:cs typeface="+mn-cs"/>
              </a:rPr>
              <a:t>enchancement</a:t>
            </a:r>
            <a:r>
              <a:rPr lang="en-US" sz="1200" kern="1200" dirty="0" smtClean="0">
                <a:solidFill>
                  <a:schemeClr val="tx1"/>
                </a:solidFill>
                <a:effectLst/>
                <a:latin typeface="+mn-lt"/>
                <a:ea typeface="+mn-ea"/>
                <a:cs typeface="+mn-cs"/>
              </a:rPr>
              <a:t> approach. Individuals should exercise </a:t>
            </a:r>
            <a:r>
              <a:rPr lang="en-US" sz="1200" kern="1200" dirty="0" err="1" smtClean="0">
                <a:solidFill>
                  <a:schemeClr val="tx1"/>
                </a:solidFill>
                <a:effectLst/>
                <a:latin typeface="+mn-lt"/>
                <a:ea typeface="+mn-ea"/>
                <a:cs typeface="+mn-cs"/>
              </a:rPr>
              <a:t>regaulrly</a:t>
            </a:r>
            <a:r>
              <a:rPr lang="en-US" sz="1200" kern="1200" dirty="0" smtClean="0">
                <a:solidFill>
                  <a:schemeClr val="tx1"/>
                </a:solidFill>
                <a:effectLst/>
                <a:latin typeface="+mn-lt"/>
                <a:ea typeface="+mn-ea"/>
                <a:cs typeface="+mn-cs"/>
              </a:rPr>
              <a:t> and engage in physically engaging activities as well as intellectually engaging activities and interactions. Expanding social networks and supports with family, friends, and community assist in improving brain health.</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U.S. Department of Health and Human Services, National </a:t>
            </a:r>
            <a:r>
              <a:rPr lang="en-US" sz="1200" kern="1200" dirty="0" err="1" smtClean="0">
                <a:solidFill>
                  <a:schemeClr val="tx1"/>
                </a:solidFill>
                <a:effectLst/>
                <a:latin typeface="+mn-lt"/>
                <a:ea typeface="+mn-ea"/>
                <a:cs typeface="+mn-cs"/>
              </a:rPr>
              <a:t>Institude</a:t>
            </a:r>
            <a:r>
              <a:rPr lang="en-US" sz="1200" kern="1200" dirty="0" smtClean="0">
                <a:solidFill>
                  <a:schemeClr val="tx1"/>
                </a:solidFill>
                <a:effectLst/>
                <a:latin typeface="+mn-lt"/>
                <a:ea typeface="+mn-ea"/>
                <a:cs typeface="+mn-cs"/>
              </a:rPr>
              <a:t> on Aging. (2008). Alzheimer’s Disease Unraveling the Mystery. (Publication No. 08-3782). </a:t>
            </a:r>
            <a:r>
              <a:rPr lang="en-US" sz="1200" kern="1200" dirty="0" err="1" smtClean="0">
                <a:solidFill>
                  <a:schemeClr val="tx1"/>
                </a:solidFill>
                <a:effectLst/>
                <a:latin typeface="+mn-lt"/>
                <a:ea typeface="+mn-ea"/>
                <a:cs typeface="+mn-cs"/>
              </a:rPr>
              <a:t>Retreived</a:t>
            </a:r>
            <a:r>
              <a:rPr lang="en-US" sz="1200" kern="1200" dirty="0" smtClean="0">
                <a:solidFill>
                  <a:schemeClr val="tx1"/>
                </a:solidFill>
                <a:effectLst/>
                <a:latin typeface="+mn-lt"/>
                <a:ea typeface="+mn-ea"/>
                <a:cs typeface="+mn-cs"/>
              </a:rPr>
              <a:t> from: </a:t>
            </a:r>
            <a:r>
              <a:rPr lang="en-US" sz="1200" u="sng" kern="1200" dirty="0" smtClean="0">
                <a:solidFill>
                  <a:schemeClr val="tx1"/>
                </a:solidFill>
                <a:effectLst/>
                <a:latin typeface="+mn-lt"/>
                <a:ea typeface="+mn-ea"/>
                <a:cs typeface="+mn-cs"/>
                <a:hlinkClick r:id="rId3"/>
              </a:rPr>
              <a:t>https://www.nia.nih.gov/alzheimers/publication/part-1-basics-healthy-brain/changing-brain-healthy-aging</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113</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Accommodating cognitive impairments involves modifying current interventions in order to deliver information in a way that can be best consolidated and retained by the patient. This includes reducing the length of the sessions to address issues related to attention and memory. The typical “therapy hour” of a 45-minute to 50-minute session in psychotherapy may present too much information to be retained by an individual with difficulties remembering new information or attending for that long of time. Breaking up the session into smaller 15-minute sessions may be useful. This would involve taking structured breaks after each 15-minute session. Presenting information in the first 15-minute session, taking a break to shift the individuals attention and focus, then returning to the session to see what information is retained would be a good way to gauge the patient’s memory. It also provides a break for the individual in between and allow for rehearsal of skills in the second part of the session.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Repetition of information is accomplished by presenting similar information in multiple sessions or potentially increasing the frequency of sessions (from once per week to multiple times per week potentially). Consider ways in which information can be presented in ways beyond just verbal recitation of information. Knowing how individuals who have co-occurring substance use and mental health may have impairments in retaining verbal or word-based information, consider presenting information in a more visual form either writing down information or using other visuals to present the information. This could be audio/visual information (videos, pictures), experiential in which the individual is able to practice a skill or understand the experience personally (if appropriate) or hot/cold situations (in which an individual would “recode” emotional or mental health-related somatic sensations as either hot or cold so as to not have to specifically state what feeling is being experienced.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Aharonovich</a:t>
            </a:r>
            <a:r>
              <a:rPr lang="en-US" sz="1200" kern="1200" dirty="0" smtClean="0">
                <a:solidFill>
                  <a:schemeClr val="tx1"/>
                </a:solidFill>
                <a:effectLst/>
                <a:latin typeface="+mn-lt"/>
                <a:ea typeface="+mn-ea"/>
                <a:cs typeface="+mn-cs"/>
              </a:rPr>
              <a:t>, E., et al. (2005). </a:t>
            </a:r>
            <a:r>
              <a:rPr lang="en-US" sz="1200" kern="1200" dirty="0" err="1" smtClean="0">
                <a:solidFill>
                  <a:schemeClr val="tx1"/>
                </a:solidFill>
                <a:effectLst/>
                <a:latin typeface="+mn-lt"/>
                <a:ea typeface="+mn-ea"/>
                <a:cs typeface="+mn-cs"/>
              </a:rPr>
              <a:t>Postdischarge</a:t>
            </a:r>
            <a:r>
              <a:rPr lang="en-US" sz="1200" kern="1200" dirty="0" smtClean="0">
                <a:solidFill>
                  <a:schemeClr val="tx1"/>
                </a:solidFill>
                <a:effectLst/>
                <a:latin typeface="+mn-lt"/>
                <a:ea typeface="+mn-ea"/>
                <a:cs typeface="+mn-cs"/>
              </a:rPr>
              <a:t> Cannabis Use and Its Relationship to Cocaine, Alcohol, and Heroin Use: A Prospective Study. </a:t>
            </a:r>
            <a:r>
              <a:rPr lang="en-US" sz="1200" i="1" kern="1200" dirty="0" smtClean="0">
                <a:solidFill>
                  <a:schemeClr val="tx1"/>
                </a:solidFill>
                <a:effectLst/>
                <a:latin typeface="+mn-lt"/>
                <a:ea typeface="+mn-ea"/>
                <a:cs typeface="+mn-cs"/>
              </a:rPr>
              <a:t>The American Journal of Psychiatry, 162</a:t>
            </a:r>
            <a:r>
              <a:rPr lang="en-US" sz="1200" kern="1200" dirty="0" smtClean="0">
                <a:solidFill>
                  <a:schemeClr val="tx1"/>
                </a:solidFill>
                <a:effectLst/>
                <a:latin typeface="+mn-lt"/>
                <a:ea typeface="+mn-ea"/>
                <a:cs typeface="+mn-cs"/>
              </a:rPr>
              <a:t>(8), 1507-1514.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Aharonovich</a:t>
            </a:r>
            <a:r>
              <a:rPr lang="en-US" sz="1200" kern="1200" dirty="0" smtClean="0">
                <a:solidFill>
                  <a:schemeClr val="tx1"/>
                </a:solidFill>
                <a:effectLst/>
                <a:latin typeface="+mn-lt"/>
                <a:ea typeface="+mn-ea"/>
                <a:cs typeface="+mn-cs"/>
              </a:rPr>
              <a:t>, E. </a:t>
            </a:r>
            <a:r>
              <a:rPr lang="en-US" sz="1200" kern="1200" dirty="0" err="1" smtClean="0">
                <a:solidFill>
                  <a:schemeClr val="tx1"/>
                </a:solidFill>
                <a:effectLst/>
                <a:latin typeface="+mn-lt"/>
                <a:ea typeface="+mn-ea"/>
                <a:cs typeface="+mn-cs"/>
              </a:rPr>
              <a:t>Nunes</a:t>
            </a:r>
            <a:r>
              <a:rPr lang="en-US" sz="1200" kern="1200" dirty="0" smtClean="0">
                <a:solidFill>
                  <a:schemeClr val="tx1"/>
                </a:solidFill>
                <a:effectLst/>
                <a:latin typeface="+mn-lt"/>
                <a:ea typeface="+mn-ea"/>
                <a:cs typeface="+mn-cs"/>
              </a:rPr>
              <a:t>, E., &amp; </a:t>
            </a:r>
            <a:r>
              <a:rPr lang="en-US" sz="1200" kern="1200" dirty="0" err="1" smtClean="0">
                <a:solidFill>
                  <a:schemeClr val="tx1"/>
                </a:solidFill>
                <a:effectLst/>
                <a:latin typeface="+mn-lt"/>
                <a:ea typeface="+mn-ea"/>
                <a:cs typeface="+mn-cs"/>
              </a:rPr>
              <a:t>Hasin</a:t>
            </a:r>
            <a:r>
              <a:rPr lang="en-US" sz="1200" kern="1200" dirty="0" smtClean="0">
                <a:solidFill>
                  <a:schemeClr val="tx1"/>
                </a:solidFill>
                <a:effectLst/>
                <a:latin typeface="+mn-lt"/>
                <a:ea typeface="+mn-ea"/>
                <a:cs typeface="+mn-cs"/>
              </a:rPr>
              <a:t>, D. (2003). Cognitive impairment, retention, and abstinence among cocaine abusers in cognitive-behavioral treatment. </a:t>
            </a:r>
            <a:r>
              <a:rPr lang="en-US" sz="1200" i="1" kern="1200" dirty="0" smtClean="0">
                <a:solidFill>
                  <a:schemeClr val="tx1"/>
                </a:solidFill>
                <a:effectLst/>
                <a:latin typeface="+mn-lt"/>
                <a:ea typeface="+mn-ea"/>
                <a:cs typeface="+mn-cs"/>
              </a:rPr>
              <a:t>Drug and Alcohol Dependence, 71</a:t>
            </a:r>
            <a:r>
              <a:rPr lang="en-US" sz="1200" kern="1200" dirty="0" smtClean="0">
                <a:solidFill>
                  <a:schemeClr val="tx1"/>
                </a:solidFill>
                <a:effectLst/>
                <a:latin typeface="+mn-lt"/>
                <a:ea typeface="+mn-ea"/>
                <a:cs typeface="+mn-cs"/>
              </a:rPr>
              <a:t>(2), 207-211.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Aharonovich</a:t>
            </a:r>
            <a:r>
              <a:rPr lang="en-US" sz="1200" kern="1200" dirty="0" smtClean="0">
                <a:solidFill>
                  <a:schemeClr val="tx1"/>
                </a:solidFill>
                <a:effectLst/>
                <a:latin typeface="+mn-lt"/>
                <a:ea typeface="+mn-ea"/>
                <a:cs typeface="+mn-cs"/>
              </a:rPr>
              <a:t>, E., et al. (2011). Nicotine dependence, abuse, and craving: dimensionality in an Israeli sample. </a:t>
            </a:r>
            <a:r>
              <a:rPr lang="en-US" sz="1200" i="1" kern="1200" dirty="0" smtClean="0">
                <a:solidFill>
                  <a:schemeClr val="tx1"/>
                </a:solidFill>
                <a:effectLst/>
                <a:latin typeface="+mn-lt"/>
                <a:ea typeface="+mn-ea"/>
                <a:cs typeface="+mn-cs"/>
              </a:rPr>
              <a:t>Addiction, 106</a:t>
            </a:r>
            <a:r>
              <a:rPr lang="en-US" sz="1200" kern="1200" dirty="0" smtClean="0">
                <a:solidFill>
                  <a:schemeClr val="tx1"/>
                </a:solidFill>
                <a:effectLst/>
                <a:latin typeface="+mn-lt"/>
                <a:ea typeface="+mn-ea"/>
                <a:cs typeface="+mn-cs"/>
              </a:rPr>
              <a:t>(9). 1675-1686.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Bates, M.E., </a:t>
            </a:r>
            <a:r>
              <a:rPr lang="en-US" sz="1200" kern="1200" dirty="0" err="1" smtClean="0">
                <a:solidFill>
                  <a:schemeClr val="tx1"/>
                </a:solidFill>
                <a:effectLst/>
                <a:latin typeface="+mn-lt"/>
                <a:ea typeface="+mn-ea"/>
                <a:cs typeface="+mn-cs"/>
              </a:rPr>
              <a:t>Buckman</a:t>
            </a:r>
            <a:r>
              <a:rPr lang="en-US" sz="1200" kern="1200" dirty="0" smtClean="0">
                <a:solidFill>
                  <a:schemeClr val="tx1"/>
                </a:solidFill>
                <a:effectLst/>
                <a:latin typeface="+mn-lt"/>
                <a:ea typeface="+mn-ea"/>
                <a:cs typeface="+mn-cs"/>
              </a:rPr>
              <a:t>, J.F., Nguyen, T.T. (2013). A role for cognitive rehabilitation in increasing the effectiveness of treatment for alcohol use disorders. </a:t>
            </a:r>
            <a:r>
              <a:rPr lang="en-US" sz="1200" i="1" kern="1200" dirty="0" smtClean="0">
                <a:solidFill>
                  <a:schemeClr val="tx1"/>
                </a:solidFill>
                <a:effectLst/>
                <a:latin typeface="+mn-lt"/>
                <a:ea typeface="+mn-ea"/>
                <a:cs typeface="+mn-cs"/>
              </a:rPr>
              <a:t>Neuropsychology Review, 23</a:t>
            </a:r>
            <a:r>
              <a:rPr lang="en-US" sz="1200" kern="1200" dirty="0" smtClean="0">
                <a:solidFill>
                  <a:schemeClr val="tx1"/>
                </a:solidFill>
                <a:effectLst/>
                <a:latin typeface="+mn-lt"/>
                <a:ea typeface="+mn-ea"/>
                <a:cs typeface="+mn-cs"/>
              </a:rPr>
              <a:t>(1), 27-47.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Grohman</a:t>
            </a:r>
            <a:r>
              <a:rPr lang="en-US" sz="1200" kern="1200" dirty="0" smtClean="0">
                <a:solidFill>
                  <a:schemeClr val="tx1"/>
                </a:solidFill>
                <a:effectLst/>
                <a:latin typeface="+mn-lt"/>
                <a:ea typeface="+mn-ea"/>
                <a:cs typeface="+mn-cs"/>
              </a:rPr>
              <a:t>, K. &amp; </a:t>
            </a:r>
            <a:r>
              <a:rPr lang="en-US" sz="1200" kern="1200" dirty="0" err="1" smtClean="0">
                <a:solidFill>
                  <a:schemeClr val="tx1"/>
                </a:solidFill>
                <a:effectLst/>
                <a:latin typeface="+mn-lt"/>
                <a:ea typeface="+mn-ea"/>
                <a:cs typeface="+mn-cs"/>
              </a:rPr>
              <a:t>Fals</a:t>
            </a:r>
            <a:r>
              <a:rPr lang="en-US" sz="1200" kern="1200" dirty="0" smtClean="0">
                <a:solidFill>
                  <a:schemeClr val="tx1"/>
                </a:solidFill>
                <a:effectLst/>
                <a:latin typeface="+mn-lt"/>
                <a:ea typeface="+mn-ea"/>
                <a:cs typeface="+mn-cs"/>
              </a:rPr>
              <a:t>-Steward, W. (2003). Computer-Assisted Cognitive Rehabilitation with Substance-Abusing Patients: Effects on Treatment Response. </a:t>
            </a:r>
            <a:r>
              <a:rPr lang="en-US" sz="1200" i="1" kern="1200" dirty="0" smtClean="0">
                <a:solidFill>
                  <a:schemeClr val="tx1"/>
                </a:solidFill>
                <a:effectLst/>
                <a:latin typeface="+mn-lt"/>
                <a:ea typeface="+mn-ea"/>
                <a:cs typeface="+mn-cs"/>
              </a:rPr>
              <a:t>Journal of Cognitive Rehabilitation, 21</a:t>
            </a:r>
            <a:r>
              <a:rPr lang="en-US" sz="1200" kern="1200" dirty="0" smtClean="0">
                <a:solidFill>
                  <a:schemeClr val="tx1"/>
                </a:solidFill>
                <a:effectLst/>
                <a:latin typeface="+mn-lt"/>
                <a:ea typeface="+mn-ea"/>
                <a:cs typeface="+mn-cs"/>
              </a:rPr>
              <a:t>(4), 10-17.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Grohman</a:t>
            </a:r>
            <a:r>
              <a:rPr lang="en-US" sz="1200" kern="1200" dirty="0" smtClean="0">
                <a:solidFill>
                  <a:schemeClr val="tx1"/>
                </a:solidFill>
                <a:effectLst/>
                <a:latin typeface="+mn-lt"/>
                <a:ea typeface="+mn-ea"/>
                <a:cs typeface="+mn-cs"/>
              </a:rPr>
              <a:t>, K., </a:t>
            </a:r>
            <a:r>
              <a:rPr lang="en-US" sz="1200" kern="1200" dirty="0" err="1" smtClean="0">
                <a:solidFill>
                  <a:schemeClr val="tx1"/>
                </a:solidFill>
                <a:effectLst/>
                <a:latin typeface="+mn-lt"/>
                <a:ea typeface="+mn-ea"/>
                <a:cs typeface="+mn-cs"/>
              </a:rPr>
              <a:t>Fals</a:t>
            </a:r>
            <a:r>
              <a:rPr lang="en-US" sz="1200" kern="1200" dirty="0" smtClean="0">
                <a:solidFill>
                  <a:schemeClr val="tx1"/>
                </a:solidFill>
                <a:effectLst/>
                <a:latin typeface="+mn-lt"/>
                <a:ea typeface="+mn-ea"/>
                <a:cs typeface="+mn-cs"/>
              </a:rPr>
              <a:t>-Stewart, W., Donnelly, K. (2006). Improving treatment response of cognitively impaired veterans with neuropsychological rehabilitation. </a:t>
            </a:r>
            <a:r>
              <a:rPr lang="en-US" sz="1200" i="1" kern="1200" dirty="0" smtClean="0">
                <a:solidFill>
                  <a:schemeClr val="tx1"/>
                </a:solidFill>
                <a:effectLst/>
                <a:latin typeface="+mn-lt"/>
                <a:ea typeface="+mn-ea"/>
                <a:cs typeface="+mn-cs"/>
              </a:rPr>
              <a:t>Brain and Cognition, 60</a:t>
            </a:r>
            <a:r>
              <a:rPr lang="en-US" sz="1200" kern="1200" dirty="0" smtClean="0">
                <a:solidFill>
                  <a:schemeClr val="tx1"/>
                </a:solidFill>
                <a:effectLst/>
                <a:latin typeface="+mn-lt"/>
                <a:ea typeface="+mn-ea"/>
                <a:cs typeface="+mn-cs"/>
              </a:rPr>
              <a:t>(2), 203-204.</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Huckans</a:t>
            </a:r>
            <a:r>
              <a:rPr lang="en-US" sz="1200" kern="1200" dirty="0" smtClean="0">
                <a:solidFill>
                  <a:schemeClr val="tx1"/>
                </a:solidFill>
                <a:effectLst/>
                <a:latin typeface="+mn-lt"/>
                <a:ea typeface="+mn-ea"/>
                <a:cs typeface="+mn-cs"/>
              </a:rPr>
              <a:t>, M., et al. (2013). Efficacy of Cognitive Rehabilitation Therapies for Mild Cognitive Impairment (MCI) in Older Adults: Working Toward a Theoretical Model and Evidence-Based Interventions. </a:t>
            </a:r>
            <a:r>
              <a:rPr lang="en-US" sz="1200" i="1" kern="1200" dirty="0" smtClean="0">
                <a:solidFill>
                  <a:schemeClr val="tx1"/>
                </a:solidFill>
                <a:effectLst/>
                <a:latin typeface="+mn-lt"/>
                <a:ea typeface="+mn-ea"/>
                <a:cs typeface="+mn-cs"/>
              </a:rPr>
              <a:t>Neuropsychology Review, 23</a:t>
            </a:r>
            <a:r>
              <a:rPr lang="en-US" sz="1200" kern="1200" dirty="0" smtClean="0">
                <a:solidFill>
                  <a:schemeClr val="tx1"/>
                </a:solidFill>
                <a:effectLst/>
                <a:latin typeface="+mn-lt"/>
                <a:ea typeface="+mn-ea"/>
                <a:cs typeface="+mn-cs"/>
              </a:rPr>
              <a:t>(1), 63-80.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Revheim</a:t>
            </a:r>
            <a:r>
              <a:rPr lang="en-US" sz="1200" kern="1200" dirty="0" smtClean="0">
                <a:solidFill>
                  <a:schemeClr val="tx1"/>
                </a:solidFill>
                <a:effectLst/>
                <a:latin typeface="+mn-lt"/>
                <a:ea typeface="+mn-ea"/>
                <a:cs typeface="+mn-cs"/>
              </a:rPr>
              <a:t>, D., &amp; </a:t>
            </a:r>
            <a:r>
              <a:rPr lang="en-US" sz="1200" kern="1200" dirty="0" err="1" smtClean="0">
                <a:solidFill>
                  <a:schemeClr val="tx1"/>
                </a:solidFill>
                <a:effectLst/>
                <a:latin typeface="+mn-lt"/>
                <a:ea typeface="+mn-ea"/>
                <a:cs typeface="+mn-cs"/>
              </a:rPr>
              <a:t>Medalia</a:t>
            </a:r>
            <a:r>
              <a:rPr lang="en-US" sz="1200" kern="1200" dirty="0" smtClean="0">
                <a:solidFill>
                  <a:schemeClr val="tx1"/>
                </a:solidFill>
                <a:effectLst/>
                <a:latin typeface="+mn-lt"/>
                <a:ea typeface="+mn-ea"/>
                <a:cs typeface="+mn-cs"/>
              </a:rPr>
              <a:t>, A. (2003). Verbal memory, problem-solving skills and community status in schizophrenia. </a:t>
            </a:r>
            <a:r>
              <a:rPr lang="en-US" sz="1200" i="1" kern="1200" dirty="0" smtClean="0">
                <a:solidFill>
                  <a:schemeClr val="tx1"/>
                </a:solidFill>
                <a:effectLst/>
                <a:latin typeface="+mn-lt"/>
                <a:ea typeface="+mn-ea"/>
                <a:cs typeface="+mn-cs"/>
              </a:rPr>
              <a:t>Schizophrenia Research, 68</a:t>
            </a:r>
            <a:r>
              <a:rPr lang="en-US" sz="1200" kern="1200" dirty="0" smtClean="0">
                <a:solidFill>
                  <a:schemeClr val="tx1"/>
                </a:solidFill>
                <a:effectLst/>
                <a:latin typeface="+mn-lt"/>
                <a:ea typeface="+mn-ea"/>
                <a:cs typeface="+mn-cs"/>
              </a:rPr>
              <a:t>(2-3), 149-158. </a:t>
            </a:r>
            <a:endParaRPr lang="en-US" dirty="0"/>
          </a:p>
        </p:txBody>
      </p:sp>
      <p:sp>
        <p:nvSpPr>
          <p:cNvPr id="4" name="Slide Number Placeholder 3"/>
          <p:cNvSpPr>
            <a:spLocks noGrp="1"/>
          </p:cNvSpPr>
          <p:nvPr>
            <p:ph type="sldNum" sz="quarter" idx="10"/>
          </p:nvPr>
        </p:nvSpPr>
        <p:spPr/>
        <p:txBody>
          <a:bodyPr/>
          <a:lstStyle/>
          <a:p>
            <a:fld id="{343CDF30-0842-4EC5-AC85-EC2D1E900DBD}" type="slidenum">
              <a:rPr lang="en-US" smtClean="0"/>
              <a:pPr/>
              <a:t>114</a:t>
            </a:fld>
            <a:endParaRPr lang="en-US" dirty="0"/>
          </a:p>
        </p:txBody>
      </p:sp>
    </p:spTree>
    <p:extLst>
      <p:ext uri="{BB962C8B-B14F-4D97-AF65-F5344CB8AC3E}">
        <p14:creationId xmlns:p14="http://schemas.microsoft.com/office/powerpoint/2010/main" val="3089043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use of memory aids (planners, phone apps, calendars) can be useful in ensuring reminders are accessible. This can also be useful in increasing medication adherence. Teaching stress management, breathing, relaxation skills will increase ability to cope. Whenever possible, provide immediate feedback and corrective experiences and ensure that instructions are short and put into writing when possible. </a:t>
            </a:r>
          </a:p>
          <a:p>
            <a:endParaRPr lang="en-US" dirty="0"/>
          </a:p>
        </p:txBody>
      </p:sp>
      <p:sp>
        <p:nvSpPr>
          <p:cNvPr id="4" name="Slide Number Placeholder 3"/>
          <p:cNvSpPr>
            <a:spLocks noGrp="1"/>
          </p:cNvSpPr>
          <p:nvPr>
            <p:ph type="sldNum" sz="quarter" idx="10"/>
          </p:nvPr>
        </p:nvSpPr>
        <p:spPr/>
        <p:txBody>
          <a:bodyPr/>
          <a:lstStyle/>
          <a:p>
            <a:fld id="{343CDF30-0842-4EC5-AC85-EC2D1E900DBD}" type="slidenum">
              <a:rPr lang="en-US" smtClean="0"/>
              <a:pPr/>
              <a:t>115</a:t>
            </a:fld>
            <a:endParaRPr lang="en-US" dirty="0"/>
          </a:p>
        </p:txBody>
      </p:sp>
    </p:spTree>
    <p:extLst>
      <p:ext uri="{BB962C8B-B14F-4D97-AF65-F5344CB8AC3E}">
        <p14:creationId xmlns:p14="http://schemas.microsoft.com/office/powerpoint/2010/main" val="8502468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Strategies that will enhance an individual’s medication compliance focus on ensuring the individual is reminded regularly and understands the medications being taken. Teach the individual how to use pill boxes to keep track of and organize medications. An increase in the patient’s understanding of the importance and purpose of each of the medications enhances motivation to take medicines. In consideration of side effects and interactions of multiple medications, provide patients with a list of possible interactions of all their medications and instruct them when/how to avoid adverse effects. Involving caregivers or significant others in assisting with medication adherence is beneficial, as well as utilizing technology (smartphone apps, alerts) if the individual owns and feels comfortable with the technology. Early identification and brief intervention can assist in reducing substance use which is strongly linked with medication non-adherence.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116</a:t>
            </a:fld>
            <a:endParaRPr lang="en-US"/>
          </a:p>
        </p:txBody>
      </p:sp>
    </p:spTree>
    <p:extLst>
      <p:ext uri="{BB962C8B-B14F-4D97-AF65-F5344CB8AC3E}">
        <p14:creationId xmlns:p14="http://schemas.microsoft.com/office/powerpoint/2010/main" val="42032349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Motivational enhancement techniques employ a style that increases the individual’s insight and awareness while respecting their choice. The intent is to listen to understand rather than to diagnose and fix. The acceptance of the individual where they are rather than judging their behaviors enhances engagement with the treatment provider. The provider focuses on being genuinely compassionate rather than authoritarian.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understanding of the psychological issues related to receiving and HIV diagnosis and living with it for many years is critical in forming a therapeutic bond between provider and patient. Despite HIV being a manageable, chronic diseases, receiving the diagnosis can still be traumatic and stigmatized by family or friends.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117</a:t>
            </a:fld>
            <a:endParaRPr lang="en-US"/>
          </a:p>
        </p:txBody>
      </p:sp>
    </p:spTree>
    <p:extLst>
      <p:ext uri="{BB962C8B-B14F-4D97-AF65-F5344CB8AC3E}">
        <p14:creationId xmlns:p14="http://schemas.microsoft.com/office/powerpoint/2010/main" val="1501104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The impact of HIV extends to the psychological and emotional issues that arise with the diagnosis. Understanding the impact and grief/loss process of receiving the HIV diagnosis, as well as living long-term with the illness, must be addressed in order to ensure that ART treatments are as effective as possible. This may mean multiple systems of care involved in addressing the needs of the individual, including primary care, mental health, and substance abuse. If other providers are involved, “warm handoffs” increase likelihood of participation in treatment services and engagement. Personally introducing the patient to each of the different treatment team members assist in this engagement process. Treatment can also help to gradually reframe the experience as an opportunity for self-reflection; a time to assess where the individual is and where the individual would like to go going forward. This may mean discussing whether the individual has been spending their life doing/being what they want and whether or not this is an opportunity to make some changes that will ultimately allow them to live a happier and more emotionally fulfilling life.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consideration of the individual’s changes in work, are there opportunities to continue working part-time or in a different capacity while maintaining some consistency of occupation? Identifying opportunities to work with/around friends or family can enhance social interaction and reduce isolation.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also whether this is an opportunity to redefine purpose – has the individual wanted to learn to play an instrument or paint or draw or get in better physical shape but never had time? Validating the grief/loss process and identifying opportunities to reframe how the individual moves forward allow the individual the opportunity to live life more intentionally with specific insight and awareness discussed.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118</a:t>
            </a:fld>
            <a:endParaRPr lang="en-US"/>
          </a:p>
        </p:txBody>
      </p:sp>
    </p:spTree>
    <p:extLst>
      <p:ext uri="{BB962C8B-B14F-4D97-AF65-F5344CB8AC3E}">
        <p14:creationId xmlns:p14="http://schemas.microsoft.com/office/powerpoint/2010/main" val="34217848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kern="1200" dirty="0" smtClean="0">
                <a:solidFill>
                  <a:schemeClr val="tx1"/>
                </a:solidFill>
                <a:effectLst/>
                <a:latin typeface="+mn-lt"/>
                <a:ea typeface="+mn-ea"/>
                <a:cs typeface="+mn-cs"/>
              </a:rPr>
              <a:t>Motivational Enhancement Therapy (MET)</a:t>
            </a:r>
            <a:r>
              <a:rPr lang="en-US" sz="1200" kern="1200" dirty="0" smtClean="0">
                <a:solidFill>
                  <a:schemeClr val="tx1"/>
                </a:solidFill>
                <a:effectLst/>
                <a:latin typeface="+mn-lt"/>
                <a:ea typeface="+mn-ea"/>
                <a:cs typeface="+mn-cs"/>
              </a:rPr>
              <a:t> employs a variation of Motivational Interviewing (MI) to analyze and dissect feedback gained from client sessions. MI focuses on re-patterning client behavior that is the result of ambiguous and undefined thoughts. This form of therapy is presented in a direct and client targeted manner that strives to transform undesired behaviors. Motivational Enhancement Therapy was developed by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William Miller and Stephen </a:t>
            </a:r>
            <a:r>
              <a:rPr lang="en-US" sz="1200" kern="1200" dirty="0" err="1" smtClean="0">
                <a:solidFill>
                  <a:schemeClr val="tx1"/>
                </a:solidFill>
                <a:effectLst/>
                <a:latin typeface="+mn-lt"/>
                <a:ea typeface="+mn-ea"/>
                <a:cs typeface="+mn-cs"/>
              </a:rPr>
              <a:t>Rollnick</a:t>
            </a:r>
            <a:r>
              <a:rPr lang="en-US" sz="1200" kern="1200" dirty="0" smtClean="0">
                <a:solidFill>
                  <a:schemeClr val="tx1"/>
                </a:solidFill>
                <a:effectLst/>
                <a:latin typeface="+mn-lt"/>
                <a:ea typeface="+mn-ea"/>
                <a:cs typeface="+mn-cs"/>
              </a:rPr>
              <a:t>. The goal of MET is to aid the client in clarifying his or her own perceptions and beliefs in order to direct him or her in a more decisive way. Most people who respond to this type of treatment have struggled for years in a mire of ambivalence and welcome the opportunity to have vision and focus in their lives.</a:t>
            </a:r>
          </a:p>
          <a:p>
            <a:r>
              <a:rPr lang="en-US" sz="1200" kern="1200" dirty="0" smtClean="0">
                <a:solidFill>
                  <a:schemeClr val="tx1"/>
                </a:solidFill>
                <a:effectLst/>
                <a:latin typeface="+mn-lt"/>
                <a:ea typeface="+mn-ea"/>
                <a:cs typeface="+mn-cs"/>
              </a:rPr>
              <a:t>MET is commonly used for the treatment of addictions, including abuse of alcohol and other substances. MET is administered in a receptive atmosphere that allows a client to receive feedback from the therapist for the purpose of fortifying the client’s resolve for transformation and to empower the client with a feeling of self-control. Rather than engaging the client’s defense mechanisms through confrontational discourse, the therapist works with the client to create positive affirmations and a sense of inner willingness to facilitate change. Once that is achieved, the client becomes receptive to the healing process and progresses toward wellness.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Contingency management</a:t>
            </a:r>
            <a:r>
              <a:rPr lang="en-US" sz="1200" kern="1200" dirty="0" smtClean="0">
                <a:solidFill>
                  <a:schemeClr val="tx1"/>
                </a:solidFill>
                <a:effectLst/>
                <a:latin typeface="+mn-lt"/>
                <a:ea typeface="+mn-ea"/>
                <a:cs typeface="+mn-cs"/>
              </a:rPr>
              <a:t> utilizes behavioral reinforcement theories to enhance the possibility of favorable outcomes occurring with the patient. Contingency management is a systematic application of positive reinforces/rewards (and sometimes punishments) in order to highlight specific behavior and reinforce the occurrence of the behavior in the future. This can include receiving a voucher that can be redeemed for specific items following a negative urine screen or certain number of months without having used. It may be a point-based system attached to certain privileges or it could be a slight reduction in fee for services with demonstrated success in working toward treatment goals.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Directly-observed therapy</a:t>
            </a:r>
            <a:r>
              <a:rPr lang="en-US" sz="1200" kern="1200" dirty="0" smtClean="0">
                <a:solidFill>
                  <a:schemeClr val="tx1"/>
                </a:solidFill>
                <a:effectLst/>
                <a:latin typeface="+mn-lt"/>
                <a:ea typeface="+mn-ea"/>
                <a:cs typeface="+mn-cs"/>
              </a:rPr>
              <a:t> is a specific supervisory technique to ensure that the provider is receiving real-time support in addressing issues and interpersonal dynamics between the provider and the patient. It may involve a recorded session that is debriefed later or the use of technology to provide real-time suggestions to the provider during session.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Medication-assisted treatment</a:t>
            </a:r>
            <a:r>
              <a:rPr lang="en-US" sz="1200" kern="1200" dirty="0" smtClean="0">
                <a:solidFill>
                  <a:schemeClr val="tx1"/>
                </a:solidFill>
                <a:effectLst/>
                <a:latin typeface="+mn-lt"/>
                <a:ea typeface="+mn-ea"/>
                <a:cs typeface="+mn-cs"/>
              </a:rPr>
              <a:t> employs various medications to assist with reducing substance use; specifically demonstrated effects with opioid abuse and alcohol abuse. MAT provides on-going or acute support in assisting an individual to reduce use or detox from use of illicit drugs or alcohol.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Integrated health services delivery </a:t>
            </a:r>
            <a:r>
              <a:rPr lang="en-US" sz="1200" kern="1200" dirty="0" smtClean="0">
                <a:solidFill>
                  <a:schemeClr val="tx1"/>
                </a:solidFill>
                <a:effectLst/>
                <a:latin typeface="+mn-lt"/>
                <a:ea typeface="+mn-ea"/>
                <a:cs typeface="+mn-cs"/>
              </a:rPr>
              <a:t>enhances the communication between providers and with the patient. Integrating different health providers provide the most comprehensive conceptualization and treatment planning for multiple conditions and diagnoses. Communication is critical in establishing goals and maintaining progress in treatment.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CBT and Relapse Prevention </a:t>
            </a:r>
            <a:r>
              <a:rPr lang="en-US" sz="1200" kern="1200" dirty="0" smtClean="0">
                <a:solidFill>
                  <a:schemeClr val="tx1"/>
                </a:solidFill>
                <a:effectLst/>
                <a:latin typeface="+mn-lt"/>
                <a:ea typeface="+mn-ea"/>
                <a:cs typeface="+mn-cs"/>
              </a:rPr>
              <a:t>involve the identification of the interaction between thoughts, feelings, and behaviors in engaging in maladaptive coping behaviors such as substance use. Increasing insight and awareness assists in identification of appropriate coping skills. Relapse prevention includes specific identification of scenarios in which the patient may be triggered to use and develops specific refusal techniques and coping skills to enhance the individual’s feelings of confidence in preventing relapse. </a:t>
            </a:r>
          </a:p>
          <a:p>
            <a:r>
              <a:rPr lang="en-US" sz="1200" kern="1200" dirty="0" smtClean="0">
                <a:solidFill>
                  <a:schemeClr val="tx1"/>
                </a:solidFill>
                <a:effectLst/>
                <a:latin typeface="+mn-lt"/>
                <a:ea typeface="+mn-ea"/>
                <a:cs typeface="+mn-cs"/>
              </a:rPr>
              <a:t>Behavioral interventions for HIV prevention should address the link between substance use and HIV/STD by focusing on high-risk sexual behaviors that are consequences of substance drug use, most commonly alcohol consumption. The focus for HIV prevention has been on effective interventions such as condom use, testing and counseling, pre- and post-exposure prophylaxis (preventive medicine), male circumcision, needle exchange services to reduce needle sharing that may lead to HIV transmission for injecting drug users. However, there is need to pay more attention now to preventing and treating non-injectable drug use including alcohol, which can interfere with these efforts, impairing people’s judgment and making them less likely to use protection during sex. Preventing and treating substance use can reduce the incidence of substance induced high-risk sexual behaviors and subsequently reduce HIV transmission.</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Drug Abuse and HIV/AIDS: The Role of Alcohol. Published on May 3, 2012. Available at: </a:t>
            </a:r>
            <a:r>
              <a:rPr lang="en-US" sz="1200" u="sng" kern="1200" dirty="0" smtClean="0">
                <a:solidFill>
                  <a:schemeClr val="tx1"/>
                </a:solidFill>
                <a:effectLst/>
                <a:latin typeface="+mn-lt"/>
                <a:ea typeface="+mn-ea"/>
                <a:cs typeface="+mn-cs"/>
                <a:hlinkClick r:id="rId3"/>
              </a:rPr>
              <a:t>http://www.drugs.indiana.edu/drug-info/featured-articles/157-drug-abuse-and-hivaids-the-role-of-alcohol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119</a:t>
            </a:fld>
            <a:endParaRPr lang="en-US"/>
          </a:p>
        </p:txBody>
      </p:sp>
    </p:spTree>
    <p:extLst>
      <p:ext uri="{BB962C8B-B14F-4D97-AF65-F5344CB8AC3E}">
        <p14:creationId xmlns:p14="http://schemas.microsoft.com/office/powerpoint/2010/main" val="3146610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Older adults demonstrated the </a:t>
            </a:r>
            <a:r>
              <a:rPr lang="en-US" sz="1200" b="1" kern="1200" dirty="0" smtClean="0">
                <a:solidFill>
                  <a:schemeClr val="tx1"/>
                </a:solidFill>
                <a:effectLst/>
                <a:latin typeface="+mn-lt"/>
                <a:ea typeface="+mn-ea"/>
                <a:cs typeface="+mn-cs"/>
              </a:rPr>
              <a:t>most misinformation</a:t>
            </a:r>
            <a:r>
              <a:rPr lang="en-US" sz="1200" kern="1200" dirty="0" smtClean="0">
                <a:solidFill>
                  <a:schemeClr val="tx1"/>
                </a:solidFill>
                <a:effectLst/>
                <a:latin typeface="+mn-lt"/>
                <a:ea typeface="+mn-ea"/>
                <a:cs typeface="+mn-cs"/>
              </a:rPr>
              <a:t> and understanding about how HIV can be transmitted, based on a 2009 study. The study interviewed older adults aged 50 and older and determined that older adults identified sharing a glass, touching a toilet seat, and swimming in a pool with someone who has HIV as ways of transmission.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lack of opportunity for education is indicated by another study done in 2013 that found that primary care doctors exhibited some age-related screening bias in asking older adult patients about HIV risk factors during visits as compared to patients under 30. The study found that doctors were 40% more likely to </a:t>
            </a:r>
            <a:r>
              <a:rPr lang="en-US" sz="1200" b="1" kern="1200" dirty="0" smtClean="0">
                <a:solidFill>
                  <a:schemeClr val="tx1"/>
                </a:solidFill>
                <a:effectLst/>
                <a:latin typeface="+mn-lt"/>
                <a:ea typeface="+mn-ea"/>
                <a:cs typeface="+mn-cs"/>
              </a:rPr>
              <a:t>never or rarely</a:t>
            </a:r>
            <a:r>
              <a:rPr lang="en-US" sz="1200" kern="1200" dirty="0" smtClean="0">
                <a:solidFill>
                  <a:schemeClr val="tx1"/>
                </a:solidFill>
                <a:effectLst/>
                <a:latin typeface="+mn-lt"/>
                <a:ea typeface="+mn-ea"/>
                <a:cs typeface="+mn-cs"/>
              </a:rPr>
              <a:t> ask about risk factors if the patient was 50 or older.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Systemic issues</a:t>
            </a:r>
            <a:r>
              <a:rPr lang="en-US" sz="1200" kern="1200" dirty="0" smtClean="0">
                <a:solidFill>
                  <a:schemeClr val="tx1"/>
                </a:solidFill>
                <a:effectLst/>
                <a:latin typeface="+mn-lt"/>
                <a:ea typeface="+mn-ea"/>
                <a:cs typeface="+mn-cs"/>
              </a:rPr>
              <a:t> related to education and understanding about older adult health needs, on the part of patients and providers, contribute to increased disease prevalence and severity of symptoms. Therefore, we have to consider that functional impairments and observable symptoms experienced by older adults </a:t>
            </a:r>
            <a:r>
              <a:rPr lang="en-US" sz="1200" b="1" kern="1200" dirty="0" smtClean="0">
                <a:solidFill>
                  <a:schemeClr val="tx1"/>
                </a:solidFill>
                <a:effectLst/>
                <a:latin typeface="+mn-lt"/>
                <a:ea typeface="+mn-ea"/>
                <a:cs typeface="+mn-cs"/>
              </a:rPr>
              <a:t>are not just because</a:t>
            </a:r>
            <a:r>
              <a:rPr lang="en-US" sz="1200" kern="1200" dirty="0" smtClean="0">
                <a:solidFill>
                  <a:schemeClr val="tx1"/>
                </a:solidFill>
                <a:effectLst/>
                <a:latin typeface="+mn-lt"/>
                <a:ea typeface="+mn-ea"/>
                <a:cs typeface="+mn-cs"/>
              </a:rPr>
              <a:t> the individual is getting older.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Kaiser Family Foundation. (2009). </a:t>
            </a:r>
            <a:r>
              <a:rPr lang="en-US" sz="1200" i="1" kern="1200" dirty="0" smtClean="0">
                <a:solidFill>
                  <a:schemeClr val="tx1"/>
                </a:solidFill>
                <a:effectLst/>
                <a:latin typeface="+mn-lt"/>
                <a:ea typeface="+mn-ea"/>
                <a:cs typeface="+mn-cs"/>
              </a:rPr>
              <a:t>2009 Survey of Americans on HIV/AIDS: Summary of Findings on the Domestic Epidemic. </a:t>
            </a:r>
            <a:r>
              <a:rPr lang="en-US" sz="1200" kern="1200" dirty="0" smtClean="0">
                <a:solidFill>
                  <a:schemeClr val="tx1"/>
                </a:solidFill>
                <a:effectLst/>
                <a:latin typeface="+mn-lt"/>
                <a:ea typeface="+mn-ea"/>
                <a:cs typeface="+mn-cs"/>
              </a:rPr>
              <a:t>Menlo Park, CA: The Henry J. Kaiser Family Foundation.</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Chapman, E.N., </a:t>
            </a:r>
            <a:r>
              <a:rPr lang="en-US" sz="1200" kern="1200" dirty="0" err="1" smtClean="0">
                <a:solidFill>
                  <a:schemeClr val="tx1"/>
                </a:solidFill>
                <a:effectLst/>
                <a:latin typeface="+mn-lt"/>
                <a:ea typeface="+mn-ea"/>
                <a:cs typeface="+mn-cs"/>
              </a:rPr>
              <a:t>Kaatz</a:t>
            </a:r>
            <a:r>
              <a:rPr lang="en-US" sz="1200" kern="1200" dirty="0" smtClean="0">
                <a:solidFill>
                  <a:schemeClr val="tx1"/>
                </a:solidFill>
                <a:effectLst/>
                <a:latin typeface="+mn-lt"/>
                <a:ea typeface="+mn-ea"/>
                <a:cs typeface="+mn-cs"/>
              </a:rPr>
              <a:t>, A., &amp; Carnes, M. (2013) Physicians and Implicit Bias: How Doctors May Unwittingly Perpetuate Health Care </a:t>
            </a:r>
            <a:r>
              <a:rPr lang="en-US" sz="1200" kern="1200" dirty="0" err="1" smtClean="0">
                <a:solidFill>
                  <a:schemeClr val="tx1"/>
                </a:solidFill>
                <a:effectLst/>
                <a:latin typeface="+mn-lt"/>
                <a:ea typeface="+mn-ea"/>
                <a:cs typeface="+mn-cs"/>
              </a:rPr>
              <a:t>Disaprities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Journal of General Internal Medicine, 28</a:t>
            </a:r>
            <a:r>
              <a:rPr lang="en-US" sz="1200" kern="1200" dirty="0" smtClean="0">
                <a:solidFill>
                  <a:schemeClr val="tx1"/>
                </a:solidFill>
                <a:effectLst/>
                <a:latin typeface="+mn-lt"/>
                <a:ea typeface="+mn-ea"/>
                <a:cs typeface="+mn-cs"/>
              </a:rPr>
              <a:t>(11), 1504-1510.</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This slide presents information on Screening, Brief Intervention, and Referral to Treatment (SBIRT), a mechanism to be used in primary care setting to screen for an address alcohol use. The screener identifies individuals who may be using alcohol at a “risky” or “hazardous” level and would otherwise not receive any interventions regarding alcohol use. These individuals receive a brief intervention with the healthcare provider while individuals identified as having more severe alcohol misuse behaviors are connected with appropriate substance use disorder treatment resources. SBIRT can be used with adults of any age.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SBIRT model has been applied to older adults specifically though a Florida study aimed at determining the efficacy of the Brief Intervention and Treatment for Elders (BRITE) Project to address the unmet need to identifying problematic drinking and delivering a brief intervention among older adults. Between 2006 and 2011, 85,000 adults 55 and up in Florida received alcohol screening in healthcare, behavioral health, and aging-related services. It was found that 9.6% (8,165) of older adults screened positive for moderate to high risk drinking on the ASSIST (Alcohol, Smoking, and Substance Involvement Screening Test; a World Health Organization screener).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Schonfeld</a:t>
            </a:r>
            <a:r>
              <a:rPr lang="en-US" sz="1200" kern="1200" dirty="0" smtClean="0">
                <a:solidFill>
                  <a:schemeClr val="tx1"/>
                </a:solidFill>
                <a:effectLst/>
                <a:latin typeface="+mn-lt"/>
                <a:ea typeface="+mn-ea"/>
                <a:cs typeface="+mn-cs"/>
              </a:rPr>
              <a:t>, L., et al. (2015). Screening, brief intervention, and referral to treatment for older adults with substance misuse. </a:t>
            </a:r>
            <a:r>
              <a:rPr lang="en-US" sz="1200" i="1" kern="1200" dirty="0" smtClean="0">
                <a:solidFill>
                  <a:schemeClr val="tx1"/>
                </a:solidFill>
                <a:effectLst/>
                <a:latin typeface="+mn-lt"/>
                <a:ea typeface="+mn-ea"/>
                <a:cs typeface="+mn-cs"/>
              </a:rPr>
              <a:t>American Journal of Public Health, 105</a:t>
            </a:r>
            <a:r>
              <a:rPr lang="en-US" sz="1200" kern="1200" dirty="0" smtClean="0">
                <a:solidFill>
                  <a:schemeClr val="tx1"/>
                </a:solidFill>
                <a:effectLst/>
                <a:latin typeface="+mn-lt"/>
                <a:ea typeface="+mn-ea"/>
                <a:cs typeface="+mn-cs"/>
              </a:rPr>
              <a:t>(1), 205-211.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121</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Among the 8,165 individual in the Florida BRITE Project who identified as having used any illicit drugs or alcohol in the past 30 days, 58.7% reported using any alcohol at all. 31.1.% reported using alcohol to intoxication with cutoffs for intoxication being 5 or more drinks or 4 or fewer. 13.1% of individuals reported using illicit drugs during the past month though the study did not separate prescription medications being used for a non-medically directed purpose from illicit drugs.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122</a:t>
            </a:fld>
            <a:endParaRPr lang="en-US"/>
          </a:p>
        </p:txBody>
      </p:sp>
    </p:spTree>
    <p:extLst>
      <p:ext uri="{BB962C8B-B14F-4D97-AF65-F5344CB8AC3E}">
        <p14:creationId xmlns:p14="http://schemas.microsoft.com/office/powerpoint/2010/main" val="30401448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participants in the SBIRT Florida BRITE Project also completed information related to depression. If an individual scored positive on the brief Patient Health Questionnaire – 2 (PHQ-2), they would receive a longer assessment using the Geriatric Depression Scale – Short Form. Of the 6,641 individuals who screened positive on the PHQ-2, 73% reported moderate depression, while none-to-mild depression was reported by 13% and severe depression was reported by 13%. This indicates that 87% of older adults who screened positive for possibly depression actually reported moderate to severe symptoms on the longer assessment.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Alcohol-dependent patients should be referred to treatment programs. HIV clinicians should be familiar with local resources for substance-abuse treatment and related psychiatric care, including inpatient or residential treatment, outpatient treatment, and support groups such as Alcoholics Anonymous. In addition, clinicians should assess for potential withdrawal symptoms. Clinicians should also consider the use of pharmacotherapy in dependent individuals. Medications are available that target neurotransmitters involved in the reinforcing effects of alcohol use. Pharmacotherapy for alcohol dependence in combination with behavioral counseling can reduce relapse and help maintain abstinence. HIV clinics offer a number of advantages as a site for alcohol pharmacotherapy. These clinics are involved in long-term patient care, are generally characterized by integration of a variety of specialty services (e.g., psychiatric and OB/GYN services), and have access to funding for prescription medications. Further, many HIV clinics use intensive case management models that promote outreach to and retention of patients who are often challenging to treat. However, currently there are no data on pharmacotherapy for alcohol dependence in patients with HIV infection, although a number of trials are under way. Further, pharmacotherapy for dependence has shown only modest efficacy in clinical trials.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interventions clinicians can do include: (1) offer patients an HIV test as a regular part of medical care; (2) offer patients STD testing and treatment services; (3) engage patients in HIV treatment and make sure the amount of virus is as low as possible; (4) engage and encourage people with HIV continue getting HIV medical care; (5) provide HIV prevention counseling to patients on how to protect their health and avoid passing the virus on to others; and (6) refer to other prevention services (for example, partner counseling) as needed.</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123</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features resources to local referrals. </a:t>
            </a:r>
            <a:endParaRPr lang="en-US"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124</a:t>
            </a:fld>
            <a:endParaRPr lang="en-US"/>
          </a:p>
        </p:txBody>
      </p:sp>
    </p:spTree>
    <p:extLst>
      <p:ext uri="{BB962C8B-B14F-4D97-AF65-F5344CB8AC3E}">
        <p14:creationId xmlns:p14="http://schemas.microsoft.com/office/powerpoint/2010/main" val="25775291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features online resources for providers to learn additional information about drug use, HIV, and older adults.</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125</a:t>
            </a:fld>
            <a:endParaRPr lang="en-US"/>
          </a:p>
        </p:txBody>
      </p:sp>
    </p:spTree>
    <p:extLst>
      <p:ext uri="{BB962C8B-B14F-4D97-AF65-F5344CB8AC3E}">
        <p14:creationId xmlns:p14="http://schemas.microsoft.com/office/powerpoint/2010/main" val="13016964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features printable reference sheets on HIV and older adults, mental health and substance use screening topics from the New York State Department of Health.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126</a:t>
            </a:fld>
            <a:endParaRPr lang="en-US"/>
          </a:p>
        </p:txBody>
      </p:sp>
    </p:spTree>
    <p:extLst>
      <p:ext uri="{BB962C8B-B14F-4D97-AF65-F5344CB8AC3E}">
        <p14:creationId xmlns:p14="http://schemas.microsoft.com/office/powerpoint/2010/main" val="42657537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i="0" dirty="0">
                <a:latin typeface="+mj-lt"/>
              </a:rPr>
              <a:t>INSTRUCTIONS</a:t>
            </a:r>
          </a:p>
          <a:p>
            <a:pPr>
              <a:defRPr/>
            </a:pPr>
            <a:r>
              <a:rPr lang="en-US" sz="1200" b="0" i="0" kern="1200" dirty="0" smtClean="0">
                <a:solidFill>
                  <a:schemeClr val="tx1"/>
                </a:solidFill>
                <a:effectLst/>
                <a:latin typeface="+mn-lt"/>
                <a:ea typeface="+mn-ea"/>
                <a:cs typeface="+mn-cs"/>
              </a:rPr>
              <a:t>The purpose of the following five questions is to test the post-training knowledge as it relates to the topic of Older Adults, Substance Abuse, and HIV. The five questions are formatted as either multiple choice or true/false questions. Read each question and the possible responses aloud, and give training participants time to jot down their response before moving on to the next question. Reveal the correct answer to each question.</a:t>
            </a:r>
            <a:endParaRPr lang="en-US" sz="1000" b="0" i="0" dirty="0">
              <a:latin typeface="+mj-lt"/>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Key: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A</a:t>
            </a:r>
            <a:r>
              <a:rPr lang="en-US" sz="1200" b="1" kern="1200" dirty="0" smtClean="0">
                <a:solidFill>
                  <a:schemeClr val="tx1"/>
                </a:solidFill>
                <a:effectLst/>
                <a:latin typeface="+mn-lt"/>
                <a:ea typeface="+mn-ea"/>
                <a:cs typeface="+mn-cs"/>
              </a:rPr>
              <a:t> (True)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128</a:t>
            </a:fld>
            <a:endParaRPr lang="en-US"/>
          </a:p>
        </p:txBody>
      </p:sp>
    </p:spTree>
    <p:extLst>
      <p:ext uri="{BB962C8B-B14F-4D97-AF65-F5344CB8AC3E}">
        <p14:creationId xmlns:p14="http://schemas.microsoft.com/office/powerpoint/2010/main" val="133017963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Key: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B</a:t>
            </a:r>
            <a:r>
              <a:rPr lang="en-US" sz="1200" b="1" kern="1200" dirty="0" smtClean="0">
                <a:solidFill>
                  <a:schemeClr val="tx1"/>
                </a:solidFill>
                <a:effectLst/>
                <a:latin typeface="+mn-lt"/>
                <a:ea typeface="+mn-ea"/>
                <a:cs typeface="+mn-cs"/>
              </a:rPr>
              <a:t> (20%)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129</a:t>
            </a:fld>
            <a:endParaRPr lang="en-US"/>
          </a:p>
        </p:txBody>
      </p:sp>
    </p:spTree>
    <p:extLst>
      <p:ext uri="{BB962C8B-B14F-4D97-AF65-F5344CB8AC3E}">
        <p14:creationId xmlns:p14="http://schemas.microsoft.com/office/powerpoint/2010/main" val="2248785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Even the information that is available in treating older adults with HIV identifies a need for continued research into psychiatric comorbidities and the impact of substance abuse on an aging, HIV-infected population. Specifically, the American Academy of HIV medicine </a:t>
            </a:r>
            <a:r>
              <a:rPr lang="en-US" sz="1200" i="1" kern="1200" dirty="0" smtClean="0">
                <a:solidFill>
                  <a:schemeClr val="tx1"/>
                </a:solidFill>
                <a:effectLst/>
                <a:latin typeface="+mn-lt"/>
                <a:ea typeface="+mn-ea"/>
                <a:cs typeface="+mn-cs"/>
              </a:rPr>
              <a:t>HIV and Aging Consensus Project </a:t>
            </a:r>
            <a:r>
              <a:rPr lang="en-US" sz="1200" kern="1200" dirty="0" smtClean="0">
                <a:solidFill>
                  <a:schemeClr val="tx1"/>
                </a:solidFill>
                <a:effectLst/>
                <a:latin typeface="+mn-lt"/>
                <a:ea typeface="+mn-ea"/>
                <a:cs typeface="+mn-cs"/>
              </a:rPr>
              <a:t>published a comprehensive guide in 2012 focused on leading treatment strategies for clinicians. The comorbidity section of this guide noted specifically that </a:t>
            </a:r>
            <a:r>
              <a:rPr lang="en-US" sz="1200" b="1" kern="1200" dirty="0" smtClean="0">
                <a:solidFill>
                  <a:schemeClr val="tx1"/>
                </a:solidFill>
                <a:effectLst/>
                <a:latin typeface="+mn-lt"/>
                <a:ea typeface="+mn-ea"/>
                <a:cs typeface="+mn-cs"/>
              </a:rPr>
              <a:t>little research targeting psychiatric comorbidities</a:t>
            </a:r>
            <a:r>
              <a:rPr lang="en-US" sz="1200" kern="1200" dirty="0" smtClean="0">
                <a:solidFill>
                  <a:schemeClr val="tx1"/>
                </a:solidFill>
                <a:effectLst/>
                <a:latin typeface="+mn-lt"/>
                <a:ea typeface="+mn-ea"/>
                <a:cs typeface="+mn-cs"/>
              </a:rPr>
              <a:t> in older adults has been reported to date, and substance use was not specifically mentioned or addressed in the guide. </a:t>
            </a:r>
            <a:endParaRPr lang="en-US"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Key: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D</a:t>
            </a:r>
            <a:r>
              <a:rPr lang="en-US" sz="1200" b="1" kern="1200" dirty="0" smtClean="0">
                <a:solidFill>
                  <a:schemeClr val="tx1"/>
                </a:solidFill>
                <a:effectLst/>
                <a:latin typeface="+mn-lt"/>
                <a:ea typeface="+mn-ea"/>
                <a:cs typeface="+mn-cs"/>
              </a:rPr>
              <a:t> (A and 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130</a:t>
            </a:fld>
            <a:endParaRPr lang="en-US"/>
          </a:p>
        </p:txBody>
      </p:sp>
    </p:spTree>
    <p:extLst>
      <p:ext uri="{BB962C8B-B14F-4D97-AF65-F5344CB8AC3E}">
        <p14:creationId xmlns:p14="http://schemas.microsoft.com/office/powerpoint/2010/main" val="353414908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Key: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B</a:t>
            </a:r>
            <a:r>
              <a:rPr lang="en-US" sz="1200" b="1" kern="1200" dirty="0" smtClean="0">
                <a:solidFill>
                  <a:schemeClr val="tx1"/>
                </a:solidFill>
                <a:effectLst/>
                <a:latin typeface="+mn-lt"/>
                <a:ea typeface="+mn-ea"/>
                <a:cs typeface="+mn-cs"/>
              </a:rPr>
              <a:t> (False)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131</a:t>
            </a:fld>
            <a:endParaRPr lang="en-US"/>
          </a:p>
        </p:txBody>
      </p:sp>
    </p:spTree>
    <p:extLst>
      <p:ext uri="{BB962C8B-B14F-4D97-AF65-F5344CB8AC3E}">
        <p14:creationId xmlns:p14="http://schemas.microsoft.com/office/powerpoint/2010/main" val="28975977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Answer Key: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Correct response: D</a:t>
            </a:r>
            <a:r>
              <a:rPr lang="en-US" sz="1200" b="1" kern="1200" dirty="0" smtClean="0">
                <a:solidFill>
                  <a:schemeClr val="tx1"/>
                </a:solidFill>
                <a:effectLst/>
                <a:latin typeface="+mn-lt"/>
                <a:ea typeface="+mn-ea"/>
                <a:cs typeface="+mn-cs"/>
              </a:rPr>
              <a:t> (Both B and 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132</a:t>
            </a:fld>
            <a:endParaRPr lang="en-US"/>
          </a:p>
        </p:txBody>
      </p:sp>
    </p:spTree>
    <p:extLst>
      <p:ext uri="{BB962C8B-B14F-4D97-AF65-F5344CB8AC3E}">
        <p14:creationId xmlns:p14="http://schemas.microsoft.com/office/powerpoint/2010/main" val="21137560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concludes the presentation. Thank the participants for their time and address any last-minute questions about the content. Encourage participants to reach out to the Pacific Southwest ATTC or Pacific AETC, should they have questions or concerns following the training session.</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133</a:t>
            </a:fld>
            <a:endParaRPr lang="en-US"/>
          </a:p>
        </p:txBody>
      </p:sp>
    </p:spTree>
    <p:extLst>
      <p:ext uri="{BB962C8B-B14F-4D97-AF65-F5344CB8AC3E}">
        <p14:creationId xmlns:p14="http://schemas.microsoft.com/office/powerpoint/2010/main" val="68443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American Academy of HIV Medicine </a:t>
            </a:r>
            <a:r>
              <a:rPr lang="en-US" sz="1200" i="1" kern="1200" dirty="0" smtClean="0">
                <a:solidFill>
                  <a:schemeClr val="tx1"/>
                </a:solidFill>
                <a:effectLst/>
                <a:latin typeface="+mn-lt"/>
                <a:ea typeface="+mn-ea"/>
                <a:cs typeface="+mn-cs"/>
              </a:rPr>
              <a:t>HIV and Aging Consensus Project</a:t>
            </a:r>
            <a:r>
              <a:rPr lang="en-US" sz="1200" kern="1200" dirty="0" smtClean="0">
                <a:solidFill>
                  <a:schemeClr val="tx1"/>
                </a:solidFill>
                <a:effectLst/>
                <a:latin typeface="+mn-lt"/>
                <a:ea typeface="+mn-ea"/>
                <a:cs typeface="+mn-cs"/>
              </a:rPr>
              <a:t> clinician guides goes on to say that the best recommendation for clinicians working with older adults with HIV who are using substances is to “encourage [the patient] to discontinue or minimize their alcohol and substance use and be referred to a counseling program.” They note that substance abuse acts as a key variable in achieving optimal health outcomes and must be considered when working with patients.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Additional information for the presenter(s)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slide builds on the previous two slides in establishing the foundation that there exists a disparity between what we know is important to focus on when working with older adults with HIV and possible psychiatric comorbidities and/or substance use and how that information is provided to older adult patients or recognized and screened for by providers. It also highlights the lack of sufficient evidence about the specific impact of substance use and psychiatric illness on an aging HIV-infected population to guide effective interventions. The best recommendation at this time is to identify substance use and ensure that it is discontinued or minimized with the assistance of a counseling program.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concept of the interactions between HIV, substance use, and aging as an emerging area needing additional research will be a common theme throughout the presentation. Of note is that different researchers/organizations/government departments will define “older adults” differently (most likely due to availability of participants, focus of study, etc.). For example, some studies noted in this presentation will identify older adults as “50+.” The CDC uses this age range for certain studies specifically focused on HIV-infected individuals (</a:t>
            </a:r>
            <a:r>
              <a:rPr lang="en-US" sz="1200" u="sng" kern="1200" dirty="0" smtClean="0">
                <a:solidFill>
                  <a:schemeClr val="tx1"/>
                </a:solidFill>
                <a:effectLst/>
                <a:latin typeface="+mn-lt"/>
                <a:ea typeface="+mn-ea"/>
                <a:cs typeface="+mn-cs"/>
                <a:hlinkClick r:id="rId3"/>
              </a:rPr>
              <a:t>http://www.cdc.gov/hiv/group/age/olderamericans/index.html</a:t>
            </a:r>
            <a:r>
              <a:rPr lang="en-US" sz="1200" kern="1200" dirty="0" smtClean="0">
                <a:solidFill>
                  <a:schemeClr val="tx1"/>
                </a:solidFill>
                <a:effectLst/>
                <a:latin typeface="+mn-lt"/>
                <a:ea typeface="+mn-ea"/>
                <a:cs typeface="+mn-cs"/>
              </a:rPr>
              <a:t>) while the World Health Organization identifies 55 as “older adult.” SAMHSA identifies a need to address substance use in older adults 60 and older, and as seen in the next slides, the US Census Bureau typically categorizes older adults as those individuals 65 and older. The key to remember when working with individuals is that there is a range of functioning as an individual ages and while research indicates some specific vulnerabilities and more impaired functioning with co-occurring mental health, substance use, and medical disorders, aging in-and-of-itself does not necessarily indicate that an individual will have developed specific detriments to daily functioning and individual assessment is always indicated in a healthcare setting. </a:t>
            </a:r>
            <a:endParaRPr lang="en-US" b="1"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In establishing a foundation for </a:t>
            </a:r>
            <a:r>
              <a:rPr lang="en-US" sz="1200" b="1" kern="1200" dirty="0" smtClean="0">
                <a:solidFill>
                  <a:schemeClr val="tx1"/>
                </a:solidFill>
                <a:effectLst/>
                <a:latin typeface="+mn-lt"/>
                <a:ea typeface="+mn-ea"/>
                <a:cs typeface="+mn-cs"/>
              </a:rPr>
              <a:t>how</a:t>
            </a:r>
            <a:r>
              <a:rPr lang="en-US" sz="1200" kern="1200" dirty="0" smtClean="0">
                <a:solidFill>
                  <a:schemeClr val="tx1"/>
                </a:solidFill>
                <a:effectLst/>
                <a:latin typeface="+mn-lt"/>
                <a:ea typeface="+mn-ea"/>
                <a:cs typeface="+mn-cs"/>
              </a:rPr>
              <a:t> to address issues related to an aging client population, it’s important also to understand how many individuals in the United States are currently classified as “older adults.” According to census data, in 2012, 43.1 million Americans were 65 years or older. This number means that one in every seven Americans is an older adult. The survey also found that there was an increase of 21% (or 7.6 million) in this particular population since 2002. The survey indicated that the increase is not due just to increases in Americans getting older but also a factor of older individuals immigrating.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43.1 million Americans identified in this survey as older adults, 12.1 million older people live by themselves, a fact which will have specific indicators for treatment and substance use. 9.1 million older adults, or 1 in 5 older adults, lived below the poverty level at the time of this survey which also has specific impacts on access to treatment. As the presentation progresses, consider ways in which these individuals might require additional public health assistance and resources.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Administration on Aging: Administration for Community Living. (2013). </a:t>
            </a:r>
            <a:r>
              <a:rPr lang="en-US" sz="1200" i="1" kern="1200" dirty="0" smtClean="0">
                <a:solidFill>
                  <a:schemeClr val="tx1"/>
                </a:solidFill>
                <a:effectLst/>
                <a:latin typeface="+mn-lt"/>
                <a:ea typeface="+mn-ea"/>
                <a:cs typeface="+mn-cs"/>
              </a:rPr>
              <a:t>A Profiler of Older Americans: 2013.</a:t>
            </a:r>
            <a:r>
              <a:rPr lang="en-US" sz="1200" kern="1200" dirty="0" smtClean="0">
                <a:solidFill>
                  <a:schemeClr val="tx1"/>
                </a:solidFill>
                <a:effectLst/>
                <a:latin typeface="+mn-lt"/>
                <a:ea typeface="+mn-ea"/>
                <a:cs typeface="+mn-cs"/>
              </a:rPr>
              <a:t> U.S. Department of Health and Human Services. Downloaded from: </a:t>
            </a:r>
            <a:r>
              <a:rPr lang="en-US" sz="1200" u="sng" kern="1200" dirty="0" smtClean="0">
                <a:solidFill>
                  <a:schemeClr val="tx1"/>
                </a:solidFill>
                <a:effectLst/>
                <a:latin typeface="+mn-lt"/>
                <a:ea typeface="+mn-ea"/>
                <a:cs typeface="+mn-cs"/>
                <a:hlinkClick r:id="rId3"/>
              </a:rPr>
              <a:t>http://www.aoa.gov/aging_statistics/Profile/2013/docs/2013_Profile.pdf</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Ortman</a:t>
            </a:r>
            <a:r>
              <a:rPr lang="en-US" sz="1200" kern="1200" dirty="0" smtClean="0">
                <a:solidFill>
                  <a:schemeClr val="tx1"/>
                </a:solidFill>
                <a:effectLst/>
                <a:latin typeface="+mn-lt"/>
                <a:ea typeface="+mn-ea"/>
                <a:cs typeface="+mn-cs"/>
              </a:rPr>
              <a:t>, J.M., </a:t>
            </a:r>
            <a:r>
              <a:rPr lang="en-US" sz="1200" kern="1200" dirty="0" err="1" smtClean="0">
                <a:solidFill>
                  <a:schemeClr val="tx1"/>
                </a:solidFill>
                <a:effectLst/>
                <a:latin typeface="+mn-lt"/>
                <a:ea typeface="+mn-ea"/>
                <a:cs typeface="+mn-cs"/>
              </a:rPr>
              <a:t>Velkoff</a:t>
            </a:r>
            <a:r>
              <a:rPr lang="en-US" sz="1200" kern="1200" dirty="0" smtClean="0">
                <a:solidFill>
                  <a:schemeClr val="tx1"/>
                </a:solidFill>
                <a:effectLst/>
                <a:latin typeface="+mn-lt"/>
                <a:ea typeface="+mn-ea"/>
                <a:cs typeface="+mn-cs"/>
              </a:rPr>
              <a:t>, V.A., &amp; Hogan, H. (2014). </a:t>
            </a:r>
            <a:r>
              <a:rPr lang="en-US" sz="1200" i="1" kern="1200" dirty="0" smtClean="0">
                <a:solidFill>
                  <a:schemeClr val="tx1"/>
                </a:solidFill>
                <a:effectLst/>
                <a:latin typeface="+mn-lt"/>
                <a:ea typeface="+mn-ea"/>
                <a:cs typeface="+mn-cs"/>
              </a:rPr>
              <a:t>An Aging Nation: The Older Population in the United States. </a:t>
            </a:r>
            <a:r>
              <a:rPr lang="en-US" sz="1200" kern="1200" dirty="0" smtClean="0">
                <a:solidFill>
                  <a:schemeClr val="tx1"/>
                </a:solidFill>
                <a:effectLst/>
                <a:latin typeface="+mn-lt"/>
                <a:ea typeface="+mn-ea"/>
                <a:cs typeface="+mn-cs"/>
              </a:rPr>
              <a:t>The United States Census Bureau. Downloaded from: </a:t>
            </a:r>
            <a:r>
              <a:rPr lang="en-US" sz="1200" u="sng" kern="1200" dirty="0" smtClean="0">
                <a:solidFill>
                  <a:schemeClr val="tx1"/>
                </a:solidFill>
                <a:effectLst/>
                <a:latin typeface="+mn-lt"/>
                <a:ea typeface="+mn-ea"/>
                <a:cs typeface="+mn-cs"/>
                <a:hlinkClick r:id="rId4"/>
              </a:rPr>
              <a:t>https://www.census.gov/prod/2014pubs/p25-1140.pdf</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effectLst/>
                <a:latin typeface="+mn-lt"/>
                <a:ea typeface="+mn-ea"/>
                <a:cs typeface="+mn-cs"/>
              </a:rPr>
              <a:t>This rapid and continuing increase in the number of older adults in the US represents an increasing percentage of the population, going from less than 5% in 1900 to about 12% in 2000. By 2050, however, 1 in 5 Americans will be an older adult. By 2060, this age group will be the only age group that will have increased in percent of total population.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US Census Bureau. (2008). </a:t>
            </a:r>
            <a:r>
              <a:rPr lang="en-US" sz="1200" i="1" kern="1200" dirty="0" smtClean="0">
                <a:solidFill>
                  <a:schemeClr val="tx1"/>
                </a:solidFill>
                <a:effectLst/>
                <a:latin typeface="+mn-lt"/>
                <a:ea typeface="+mn-ea"/>
                <a:cs typeface="+mn-cs"/>
              </a:rPr>
              <a:t>Projections of the Population by Age and Sex for the United States</a:t>
            </a:r>
            <a:r>
              <a:rPr lang="en-US" sz="1200" kern="1200" dirty="0" smtClean="0">
                <a:solidFill>
                  <a:schemeClr val="tx1"/>
                </a:solidFill>
                <a:effectLst/>
                <a:latin typeface="+mn-lt"/>
                <a:ea typeface="+mn-ea"/>
                <a:cs typeface="+mn-cs"/>
              </a:rPr>
              <a:t>. Downloaded from: </a:t>
            </a:r>
            <a:r>
              <a:rPr lang="en-US" sz="1200" u="sng" kern="1200" dirty="0" smtClean="0">
                <a:solidFill>
                  <a:schemeClr val="tx1"/>
                </a:solidFill>
                <a:effectLst/>
                <a:latin typeface="+mn-lt"/>
                <a:ea typeface="+mn-ea"/>
                <a:cs typeface="+mn-cs"/>
                <a:hlinkClick r:id="rId3"/>
              </a:rPr>
              <a:t>https://www.census.gov/population/projections/data/national/2008.html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indicted previously, in addition to individuals growing older, increases in immigration and diversity within the US have resulted in significant increases in minority elderly that will continue into the future.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**ANIMATION**</a:t>
            </a:r>
            <a:r>
              <a:rPr lang="en-US" sz="1200" b="1"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is animated upon clicking. </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The first click reveals the bar “African American.”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Between 1990 and 2030, there will have been a 131% increase in the number of African American older adults,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next bar, “American Indians”.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147% increase in American Indians,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next bar, “Asian Americans.”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285% increase in Asian Americans,</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last bar with the highest percentage, “Latino.”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 328% increase in the Latino elderly population.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figures indicate the need for an understanding of aging and issues faced by older adults as well as specific cultural competence and sensitivity in working with individuals of different racial and ethnic backgrounds.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Ortman</a:t>
            </a:r>
            <a:r>
              <a:rPr lang="en-US" sz="1200" kern="1200" dirty="0" smtClean="0">
                <a:solidFill>
                  <a:schemeClr val="tx1"/>
                </a:solidFill>
                <a:effectLst/>
                <a:latin typeface="+mn-lt"/>
                <a:ea typeface="+mn-ea"/>
                <a:cs typeface="+mn-cs"/>
              </a:rPr>
              <a:t>, J.M., </a:t>
            </a:r>
            <a:r>
              <a:rPr lang="en-US" sz="1200" kern="1200" dirty="0" err="1" smtClean="0">
                <a:solidFill>
                  <a:schemeClr val="tx1"/>
                </a:solidFill>
                <a:effectLst/>
                <a:latin typeface="+mn-lt"/>
                <a:ea typeface="+mn-ea"/>
                <a:cs typeface="+mn-cs"/>
              </a:rPr>
              <a:t>Velkoff</a:t>
            </a:r>
            <a:r>
              <a:rPr lang="en-US" sz="1200" kern="1200" dirty="0" smtClean="0">
                <a:solidFill>
                  <a:schemeClr val="tx1"/>
                </a:solidFill>
                <a:effectLst/>
                <a:latin typeface="+mn-lt"/>
                <a:ea typeface="+mn-ea"/>
                <a:cs typeface="+mn-cs"/>
              </a:rPr>
              <a:t>, V.A., &amp; Hogan, H. (2014). </a:t>
            </a:r>
            <a:r>
              <a:rPr lang="en-US" sz="1200" i="1" kern="1200" dirty="0" smtClean="0">
                <a:solidFill>
                  <a:schemeClr val="tx1"/>
                </a:solidFill>
                <a:effectLst/>
                <a:latin typeface="+mn-lt"/>
                <a:ea typeface="+mn-ea"/>
                <a:cs typeface="+mn-cs"/>
              </a:rPr>
              <a:t>An Aging Nation: The Older Population in the United States. </a:t>
            </a:r>
            <a:r>
              <a:rPr lang="en-US" sz="1200" kern="1200" dirty="0" smtClean="0">
                <a:solidFill>
                  <a:schemeClr val="tx1"/>
                </a:solidFill>
                <a:effectLst/>
                <a:latin typeface="+mn-lt"/>
                <a:ea typeface="+mn-ea"/>
                <a:cs typeface="+mn-cs"/>
              </a:rPr>
              <a:t>The United States Census Bureau. Downloaded from: </a:t>
            </a:r>
            <a:r>
              <a:rPr lang="en-US" sz="1200" u="sng" kern="1200" dirty="0" smtClean="0">
                <a:solidFill>
                  <a:schemeClr val="tx1"/>
                </a:solidFill>
                <a:effectLst/>
                <a:latin typeface="+mn-lt"/>
                <a:ea typeface="+mn-ea"/>
                <a:cs typeface="+mn-cs"/>
                <a:hlinkClick r:id="rId3"/>
              </a:rPr>
              <a:t>https://www.census.gov/prod/2014pubs/p25-1140.pdf</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older adult population in California is also projected to continue to grow. Here, we see that the 50+ age group in California is the biggest age group when compared to those under 13, 13-19, 20-29, 30-39, and 40-49 years old. Being that 32% of the California population is considered to be older adults with more individuals joining this cohort each year, there will be additional challenges and pressures on resources of healthcare providers with each year.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California Department of Public Health, Office of AIDS. (2014). </a:t>
            </a:r>
            <a:r>
              <a:rPr lang="en-US" sz="1200" i="1" kern="1200" dirty="0" smtClean="0">
                <a:solidFill>
                  <a:schemeClr val="tx1"/>
                </a:solidFill>
                <a:effectLst/>
                <a:latin typeface="+mn-lt"/>
                <a:ea typeface="+mn-ea"/>
                <a:cs typeface="+mn-cs"/>
              </a:rPr>
              <a:t>California HIV/AIDS Surveillance Statistical Reports</a:t>
            </a:r>
            <a:r>
              <a:rPr lang="en-US" sz="1200" kern="1200" dirty="0" smtClean="0">
                <a:solidFill>
                  <a:schemeClr val="tx1"/>
                </a:solidFill>
                <a:effectLst/>
                <a:latin typeface="+mn-lt"/>
                <a:ea typeface="+mn-ea"/>
                <a:cs typeface="+mn-cs"/>
              </a:rPr>
              <a:t>. Downloaded from: </a:t>
            </a:r>
            <a:r>
              <a:rPr lang="en-US" sz="1200" u="sng" kern="1200" dirty="0" smtClean="0">
                <a:solidFill>
                  <a:schemeClr val="tx1"/>
                </a:solidFill>
                <a:effectLst/>
                <a:latin typeface="+mn-lt"/>
                <a:ea typeface="+mn-ea"/>
                <a:cs typeface="+mn-cs"/>
                <a:hlinkClick r:id="rId3"/>
              </a:rPr>
              <a:t>http://www.cdph.ca.gov/data/statistics/Pages/OAHIVAIDSStatistics.aspx</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It is common to hear phrases such as these from family members or others around the older adult – including from the older adults themselves. These rationalizations could indicate at minimum a misunderstanding of the impact of substance use in older adults and possibly even an indicator of diagnosable substance use disorders and/or mental illness in the older adult.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rationalizations indicate an inherent societal bias towards older adults that was previously observed in the study indicating what symptoms physicians screen for in older adults versus younger adults. The tendency to think that “we should just leave them alone” in regards to older adults is counterproductive to positive health outcomes and impedes accurate recognition and diagnosis of symptoms. </a:t>
            </a:r>
          </a:p>
          <a:p>
            <a:r>
              <a:rPr lang="en-US" sz="1200"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To engage the audience and draw from their experiences, read the phrases on the slide then ask: </a:t>
            </a:r>
            <a:endParaRPr lang="en-US" sz="1200" kern="1200" dirty="0" smtClean="0">
              <a:solidFill>
                <a:schemeClr val="tx1"/>
              </a:solidFill>
              <a:effectLst/>
              <a:latin typeface="+mn-lt"/>
              <a:ea typeface="+mn-ea"/>
              <a:cs typeface="+mn-cs"/>
            </a:endParaRPr>
          </a:p>
          <a:p>
            <a:pPr lvl="0"/>
            <a:r>
              <a:rPr lang="en-US" sz="1200" b="1" i="1" kern="1200" dirty="0" smtClean="0">
                <a:solidFill>
                  <a:schemeClr val="tx1"/>
                </a:solidFill>
                <a:effectLst/>
                <a:latin typeface="+mn-lt"/>
                <a:ea typeface="+mn-ea"/>
                <a:cs typeface="+mn-cs"/>
              </a:rPr>
              <a:t>What are some common rationalizations that family/others or clients say regarding older adults and risky substance use?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How does this demonstrate some of the biases society has in regards to the way we treat older adults and conceptualize their functioning and abilities?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a:noFill/>
          <a:ln/>
        </p:spPr>
        <p:txBody>
          <a:bodyPr/>
          <a:lstStyle/>
          <a:p>
            <a:r>
              <a:rPr lang="en-US" sz="1000" dirty="0">
                <a:latin typeface="+mj-lt"/>
              </a:rPr>
              <a:t>This PowerPoint presentation, Trainer Guide, and companion fact sheet were developed by </a:t>
            </a:r>
            <a:r>
              <a:rPr lang="en-US" sz="1000" dirty="0" smtClean="0">
                <a:latin typeface="+mj-lt"/>
              </a:rPr>
              <a:t>Jim</a:t>
            </a:r>
            <a:r>
              <a:rPr lang="en-US" sz="1000" baseline="0" dirty="0" smtClean="0">
                <a:latin typeface="+mj-lt"/>
              </a:rPr>
              <a:t> Peck, PsyD and Andrew Kurtz, MFT</a:t>
            </a:r>
            <a:r>
              <a:rPr lang="en-US" sz="1000" dirty="0" smtClean="0">
                <a:latin typeface="+mj-lt"/>
              </a:rPr>
              <a:t> </a:t>
            </a:r>
            <a:r>
              <a:rPr lang="en-US" sz="1000" dirty="0">
                <a:latin typeface="+mj-lt"/>
              </a:rPr>
              <a:t>through supplemental funding provided by the </a:t>
            </a:r>
            <a:r>
              <a:rPr lang="en-US" sz="1000" dirty="0" smtClean="0">
                <a:latin typeface="+mj-lt"/>
              </a:rPr>
              <a:t>Los Angeles Pacific </a:t>
            </a:r>
            <a:r>
              <a:rPr lang="en-US" sz="1000" dirty="0">
                <a:latin typeface="+mj-lt"/>
              </a:rPr>
              <a:t>AIDS Education and Training Center, based at Charles R. Drew University of Medicine and Science. We wish to acknowledge Phil Meyer, LCSW, Maya Gil-Cantu, MPH, </a:t>
            </a:r>
            <a:r>
              <a:rPr lang="en-US" sz="1000" dirty="0" smtClean="0">
                <a:latin typeface="+mj-lt"/>
              </a:rPr>
              <a:t>Kevin-Paul</a:t>
            </a:r>
            <a:r>
              <a:rPr lang="en-US" sz="1000" baseline="0" dirty="0" smtClean="0">
                <a:latin typeface="+mj-lt"/>
              </a:rPr>
              <a:t> Johnson, </a:t>
            </a:r>
            <a:r>
              <a:rPr lang="en-US" sz="1000" dirty="0" smtClean="0">
                <a:latin typeface="+mj-lt"/>
              </a:rPr>
              <a:t>and </a:t>
            </a:r>
            <a:r>
              <a:rPr lang="en-US" sz="1000" dirty="0">
                <a:latin typeface="+mj-lt"/>
              </a:rPr>
              <a:t>Tom Donohoe, MBA, from the </a:t>
            </a:r>
            <a:r>
              <a:rPr lang="en-US" sz="1000" dirty="0" smtClean="0">
                <a:latin typeface="+mj-lt"/>
              </a:rPr>
              <a:t>LA PAETC</a:t>
            </a:r>
            <a:r>
              <a:rPr lang="en-US" sz="1000" dirty="0">
                <a:latin typeface="+mj-lt"/>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Approximately 2.8 million adults 50 and older report substance use within the past month according to a 2008 study. This number is expected to continue to increase as a result of increases in the number of 50+ and 65+ older adults in the general population. Specifically, the last of the “Baby Boomer” generation will reach age 60 by the year 2020 which further contributes to the increase in older adults. Along with the sheer increase in numbers of older adults as a result of this group aging, there is an attitude towards alcohol and drug use/misuse that is much more liberal than any previous generations. The number of adults 60-69 with diagnosable past-year substance use disorders is expected to triple between 2006 and 2020.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“Baby boomer” refers to the proliferation of births following the end of World War II. The generally agreed-upon period of the “Baby Boom” was from 1946 to 1964. During this time, there was a 20% increase in births between 1945 and 1964 (2.9 million versus 3.4 million), and this trend continued into the 1950s. It wasn’t until after 1965 that the births fell below 4 million. This means that the last of the individuals born in the baby boom will have turned 50  in 2014 and will reach 65 by 2029. It is projected that the peak population for this group was reached in 1999 at 78.8 million. Because of the societal changes and the acceptance of recreational drug use beginning in the 70s, many of the baby boomers were exposed to drug use and had a familiarity and tolerance for recreational drug use that were unique to this generation. As these individuals age, these patterns of use and attitudes toward recreational drug use could indicate the need for more specific focus on screening and assessment of risky use.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Colby, S.L., &amp; </a:t>
            </a:r>
            <a:r>
              <a:rPr lang="en-US" sz="1200" kern="1200" dirty="0" err="1" smtClean="0">
                <a:solidFill>
                  <a:schemeClr val="tx1"/>
                </a:solidFill>
                <a:effectLst/>
                <a:latin typeface="+mn-lt"/>
                <a:ea typeface="+mn-ea"/>
                <a:cs typeface="+mn-cs"/>
              </a:rPr>
              <a:t>Ortman</a:t>
            </a:r>
            <a:r>
              <a:rPr lang="en-US" sz="1200" kern="1200" dirty="0" smtClean="0">
                <a:solidFill>
                  <a:schemeClr val="tx1"/>
                </a:solidFill>
                <a:effectLst/>
                <a:latin typeface="+mn-lt"/>
                <a:ea typeface="+mn-ea"/>
                <a:cs typeface="+mn-cs"/>
              </a:rPr>
              <a:t>, J.M. (2014). </a:t>
            </a:r>
            <a:r>
              <a:rPr lang="en-US" sz="1200" i="1" kern="1200" dirty="0" smtClean="0">
                <a:solidFill>
                  <a:schemeClr val="tx1"/>
                </a:solidFill>
                <a:effectLst/>
                <a:latin typeface="+mn-lt"/>
                <a:ea typeface="+mn-ea"/>
                <a:cs typeface="+mn-cs"/>
              </a:rPr>
              <a:t>The Baby Boom Cohort in the United States: 2012 to 2060.</a:t>
            </a:r>
            <a:r>
              <a:rPr lang="en-US" sz="1200" kern="1200" dirty="0" smtClean="0">
                <a:solidFill>
                  <a:schemeClr val="tx1"/>
                </a:solidFill>
                <a:effectLst/>
                <a:latin typeface="+mn-lt"/>
                <a:ea typeface="+mn-ea"/>
                <a:cs typeface="+mn-cs"/>
              </a:rPr>
              <a:t> The United States Census Bureau. Downloaded from: </a:t>
            </a:r>
            <a:r>
              <a:rPr lang="en-US" sz="1200" u="sng" kern="1200" dirty="0" smtClean="0">
                <a:solidFill>
                  <a:schemeClr val="tx1"/>
                </a:solidFill>
                <a:effectLst/>
                <a:latin typeface="+mn-lt"/>
                <a:ea typeface="+mn-ea"/>
                <a:cs typeface="+mn-cs"/>
                <a:hlinkClick r:id="rId3"/>
              </a:rPr>
              <a:t>https://www.census.gov/prod/2014pubs/p25-1141.pdf</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Gogtay</a:t>
            </a:r>
            <a:r>
              <a:rPr lang="en-US" sz="1200" kern="1200" dirty="0" smtClean="0">
                <a:solidFill>
                  <a:schemeClr val="tx1"/>
                </a:solidFill>
                <a:effectLst/>
                <a:latin typeface="+mn-lt"/>
                <a:ea typeface="+mn-ea"/>
                <a:cs typeface="+mn-cs"/>
              </a:rPr>
              <a:t>, N., et. al. (2004). Dynamic mapping of human cortical development during childhood through early adulthood.  </a:t>
            </a:r>
            <a:r>
              <a:rPr lang="en-US" sz="1200" i="1" kern="1200" dirty="0" smtClean="0">
                <a:solidFill>
                  <a:schemeClr val="tx1"/>
                </a:solidFill>
                <a:effectLst/>
                <a:latin typeface="+mn-lt"/>
                <a:ea typeface="+mn-ea"/>
                <a:cs typeface="+mn-cs"/>
              </a:rPr>
              <a:t>Proceedings of the National Academy of Sciences, 101, </a:t>
            </a:r>
            <a:r>
              <a:rPr lang="en-US" sz="1200" kern="1200" dirty="0" smtClean="0">
                <a:solidFill>
                  <a:schemeClr val="tx1"/>
                </a:solidFill>
                <a:effectLst/>
                <a:latin typeface="+mn-lt"/>
                <a:ea typeface="+mn-ea"/>
                <a:cs typeface="+mn-cs"/>
              </a:rPr>
              <a:t>8174-8179.</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 credit: US </a:t>
            </a:r>
            <a:r>
              <a:rPr lang="en-US" sz="1200" kern="1200" dirty="0" err="1" smtClean="0">
                <a:solidFill>
                  <a:schemeClr val="tx1"/>
                </a:solidFill>
                <a:effectLst/>
                <a:latin typeface="+mn-lt"/>
                <a:ea typeface="+mn-ea"/>
                <a:cs typeface="+mn-cs"/>
              </a:rPr>
              <a:t>Dept</a:t>
            </a:r>
            <a:r>
              <a:rPr lang="en-US" sz="1200" kern="1200" dirty="0" smtClean="0">
                <a:solidFill>
                  <a:schemeClr val="tx1"/>
                </a:solidFill>
                <a:effectLst/>
                <a:latin typeface="+mn-lt"/>
                <a:ea typeface="+mn-ea"/>
                <a:cs typeface="+mn-cs"/>
              </a:rPr>
              <a:t> of State, Why Population Aging Matters, </a:t>
            </a:r>
            <a:r>
              <a:rPr lang="en-US" sz="1200" u="sng" kern="1200" dirty="0" smtClean="0">
                <a:solidFill>
                  <a:schemeClr val="tx1"/>
                </a:solidFill>
                <a:effectLst/>
                <a:latin typeface="+mn-lt"/>
                <a:ea typeface="+mn-ea"/>
                <a:cs typeface="+mn-cs"/>
                <a:hlinkClick r:id="rId4"/>
              </a:rPr>
              <a:t>http://www.nia.nih.gov/sites/default/files/WPAM.pdf</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43CDF30-0842-4EC5-AC85-EC2D1E900DBD}"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slide illustrates the results of a survey about the expectations of growing old versus being old. Participants 18-64 were asked whether they expected to experience a particular aspect of growing old; this was compared to individuals 65+ who reported having actually experienced that symptom.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first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57% of younger individuals reported expecting to experience memory loss whereas 25% of older adults actually report memory loss.</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second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45% of younger individuals reported expecting that they wouldn’t be able to drive whereas 14% of older adults actually report not being able to drive.</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third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42% of younger individuals reported expecting to have a serious illness as an older adult, and 21% of older adults report actually being seriously ill.</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fourth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34% of younger individuals expressed the expectation of not being sexually active past the age of 65 whereas 21% of older adults reported not being sexually active.</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fifth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29% of younger individuals expected to feel sad or depressed, and 20% of older adults reported feeling sad or depressed.</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sixth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29% of younger individuals expected to not feel needed whereas 9% of older adults reported not feeling needed.</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seventh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24% of younger individuals expected to have trouble paying bills whereas 16% of older adults report trouble paying bills.</a:t>
            </a:r>
            <a:r>
              <a:rPr lang="en-US" sz="1200" b="1" i="1" kern="1200" dirty="0" smtClean="0">
                <a:solidFill>
                  <a:schemeClr val="tx1"/>
                </a:solidFill>
                <a:effectLst/>
                <a:latin typeface="+mn-lt"/>
                <a:ea typeface="+mn-ea"/>
                <a:cs typeface="+mn-cs"/>
              </a:rPr>
              <a:t>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eighth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24% of younger individuals reported expecting to be a burden whereas 10% of older adults reported actually feeling like a burden.</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Move forward to reveal the final picture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survey demonstrates that getting older is not as bad as we typically think it might be. We have a lot of preconceived beliefs about what it means to age and be older.  </a:t>
            </a:r>
          </a:p>
          <a:p>
            <a:r>
              <a:rPr lang="en-US" sz="1200" u="sng"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Pew Research Center; Social &amp; Demographic Trends. (2009). </a:t>
            </a:r>
            <a:r>
              <a:rPr lang="en-US" sz="1200" i="1" kern="1200" dirty="0" smtClean="0">
                <a:solidFill>
                  <a:schemeClr val="tx1"/>
                </a:solidFill>
                <a:effectLst/>
                <a:latin typeface="+mn-lt"/>
                <a:ea typeface="+mn-ea"/>
                <a:cs typeface="+mn-cs"/>
              </a:rPr>
              <a:t>Growing Old in America: Expectations vs. Reality</a:t>
            </a:r>
            <a:r>
              <a:rPr lang="en-US" sz="1200" kern="1200" dirty="0" smtClean="0">
                <a:solidFill>
                  <a:schemeClr val="tx1"/>
                </a:solidFill>
                <a:effectLst/>
                <a:latin typeface="+mn-lt"/>
                <a:ea typeface="+mn-ea"/>
                <a:cs typeface="+mn-cs"/>
              </a:rPr>
              <a:t>. Downloaded from: </a:t>
            </a:r>
            <a:r>
              <a:rPr lang="en-US" sz="1200" u="sng" kern="1200" dirty="0" smtClean="0">
                <a:solidFill>
                  <a:schemeClr val="tx1"/>
                </a:solidFill>
                <a:effectLst/>
                <a:latin typeface="+mn-lt"/>
                <a:ea typeface="+mn-ea"/>
                <a:cs typeface="+mn-cs"/>
                <a:hlinkClick r:id="rId3"/>
              </a:rPr>
              <a:t>http://www.pewsocialtrends.org/2009/06/29/growing-old-in-america-expectations-vs-reality/</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Older adults will continue to increase as a percentage of the population. The aging process requires greater medical treatment as an individual gets older; add substance abuse and/or HIV to that, and there is now a greater need for focus on identification, patient education, and behavioral maintenance of on-going chronic illnesses that may be directly attributable to substance use or increased risk behaviors as a result of co-occurring mental/</a:t>
            </a:r>
            <a:r>
              <a:rPr lang="en-US" sz="1200" kern="1200" dirty="0" err="1" smtClean="0">
                <a:solidFill>
                  <a:schemeClr val="tx1"/>
                </a:solidFill>
                <a:effectLst/>
                <a:latin typeface="+mn-lt"/>
                <a:ea typeface="+mn-ea"/>
                <a:cs typeface="+mn-cs"/>
              </a:rPr>
              <a:t>phyiscal</a:t>
            </a:r>
            <a:r>
              <a:rPr lang="en-US" sz="1200" kern="1200" dirty="0" smtClean="0">
                <a:solidFill>
                  <a:schemeClr val="tx1"/>
                </a:solidFill>
                <a:effectLst/>
                <a:latin typeface="+mn-lt"/>
                <a:ea typeface="+mn-ea"/>
                <a:cs typeface="+mn-cs"/>
              </a:rPr>
              <a:t> health disorders.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National Center for Chronic Disease Prevention and Health Promotion. (2013). </a:t>
            </a:r>
            <a:r>
              <a:rPr lang="en-US" sz="1200" i="1" kern="1200" dirty="0" smtClean="0">
                <a:solidFill>
                  <a:schemeClr val="tx1"/>
                </a:solidFill>
                <a:effectLst/>
                <a:latin typeface="+mn-lt"/>
                <a:ea typeface="+mn-ea"/>
                <a:cs typeface="+mn-cs"/>
              </a:rPr>
              <a:t>The State of Aging and Health in America. </a:t>
            </a:r>
            <a:r>
              <a:rPr lang="en-US" sz="1200" kern="1200" dirty="0" smtClean="0">
                <a:solidFill>
                  <a:schemeClr val="tx1"/>
                </a:solidFill>
                <a:effectLst/>
                <a:latin typeface="+mn-lt"/>
                <a:ea typeface="+mn-ea"/>
                <a:cs typeface="+mn-cs"/>
              </a:rPr>
              <a:t>Centers for Disease Control and Prevention. Downloaded from: </a:t>
            </a:r>
            <a:r>
              <a:rPr lang="en-US" sz="1200" u="sng" kern="1200" dirty="0" smtClean="0">
                <a:solidFill>
                  <a:schemeClr val="tx1"/>
                </a:solidFill>
                <a:effectLst/>
                <a:latin typeface="+mn-lt"/>
                <a:ea typeface="+mn-ea"/>
                <a:cs typeface="+mn-cs"/>
                <a:hlinkClick r:id="rId3"/>
              </a:rPr>
              <a:t>http://www.cdc.gov/aging/pdf/state-aging-health-in-america-2013.pdf</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as the transition from a discussion about the number of older adults in the US and California and what this means for healthcare moving forward to beginning a discussion specifically about older adults who are HIV-positive and what that means for engaging and challenges in developing treatment interventions for this population.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23</a:t>
            </a:fld>
            <a:endParaRPr lang="en-US"/>
          </a:p>
        </p:txBody>
      </p:sp>
    </p:spTree>
    <p:extLst>
      <p:ext uri="{BB962C8B-B14F-4D97-AF65-F5344CB8AC3E}">
        <p14:creationId xmlns:p14="http://schemas.microsoft.com/office/powerpoint/2010/main" val="383251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 2012, 17% of the new cases of HIV in the US were among individuals 50 and older and in 2014, 35% of all people living with HIV/AIDS(PLWHA) were over the age of 50. In 2014, approximately 4.2 million HIV-positive individuals worldwide were over the age of 50. This number has seen a significant increase, having doubled over the past 20 years, indicating that there is an aging of the existing HIV-positive population as well as continued new incidents of HIV among older adults. As a result of this, more than 50% of PLWHA in the US will be over the age of 50 by 2020.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specific factors contributing to an extended lifespan among PLWHA include the increased effectiveness of combination antiretroviral therapies (ART) in suppressing the replication of the virus. There is also an aging of the PLWHA population as a result of delayed diagnosis of HIV due to clinically latent infection – a characteristic of the virus in which the virus remains present and able to reproduce but in very small quantities that are not sufficient to produce symptoms; thus individuals would be less likely to go to the doctor for screening or assessment as a result of not experiencing specific symptoms.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last factor that contributes to an older PLWHA population is increased seroconversion in people over the age of 50 indicating a need for specific prevention programs targeted at this age group regarding information on new infections, behavior, knowledge and attitudes around HIV and AIDS.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Seroconversion is the period of time during which HIV antibodies develop and become detectable. This process generally takes place within a few weeks of initial infection and can be often, but not always, be accompanied by flu-like symptoms including fever, rash, muscle aches, and swollen lymph nodes. These symptoms in-and-of-themselves, however, are not a reliable way to identify seroconversion or to diagnose HIV infection.</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pPr lvl="0"/>
            <a:r>
              <a:rPr lang="de-DE" sz="1200" kern="1200" dirty="0" smtClean="0">
                <a:solidFill>
                  <a:schemeClr val="tx1"/>
                </a:solidFill>
                <a:effectLst/>
                <a:latin typeface="+mn-lt"/>
                <a:ea typeface="+mn-ea"/>
                <a:cs typeface="+mn-cs"/>
              </a:rPr>
              <a:t>HIV Surveillance Report, Vol. 25. (2015). </a:t>
            </a:r>
            <a:r>
              <a:rPr lang="de-DE" sz="1200" i="1" kern="1200" dirty="0" smtClean="0">
                <a:solidFill>
                  <a:schemeClr val="tx1"/>
                </a:solidFill>
                <a:effectLst/>
                <a:latin typeface="+mn-lt"/>
                <a:ea typeface="+mn-ea"/>
                <a:cs typeface="+mn-cs"/>
              </a:rPr>
              <a:t>Diagnoses of HIV Infection in the United States and Dependent Areas, 2013</a:t>
            </a:r>
            <a:r>
              <a:rPr lang="de-DE" sz="1200" kern="1200" dirty="0" smtClean="0">
                <a:solidFill>
                  <a:schemeClr val="tx1"/>
                </a:solidFill>
                <a:effectLst/>
                <a:latin typeface="+mn-lt"/>
                <a:ea typeface="+mn-ea"/>
                <a:cs typeface="+mn-cs"/>
              </a:rPr>
              <a:t>. Centers for Disease Control and Preventions. Downloaded from: </a:t>
            </a:r>
            <a:r>
              <a:rPr lang="de-DE" sz="1200" u="sng" kern="1200" dirty="0" smtClean="0">
                <a:solidFill>
                  <a:schemeClr val="tx1"/>
                </a:solidFill>
                <a:effectLst/>
                <a:latin typeface="+mn-lt"/>
                <a:ea typeface="+mn-ea"/>
                <a:cs typeface="+mn-cs"/>
                <a:hlinkClick r:id="rId3"/>
              </a:rPr>
              <a:t>http://www.cdc.gov/hiv/pdf/g-l/hiv_surveillance_report_vol_25.pdf</a:t>
            </a:r>
            <a:r>
              <a:rPr lang="de-DE"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endParaRPr lang="de-DE" sz="1200" kern="1200" dirty="0" smtClean="0">
              <a:solidFill>
                <a:schemeClr val="tx1"/>
              </a:solidFill>
              <a:effectLst/>
              <a:latin typeface="+mn-lt"/>
              <a:ea typeface="+mn-ea"/>
              <a:cs typeface="+mn-cs"/>
            </a:endParaRPr>
          </a:p>
          <a:p>
            <a:pPr lvl="0"/>
            <a:r>
              <a:rPr lang="de-DE" sz="1200" kern="1200" dirty="0" smtClean="0">
                <a:solidFill>
                  <a:schemeClr val="tx1"/>
                </a:solidFill>
                <a:effectLst/>
                <a:latin typeface="+mn-lt"/>
                <a:ea typeface="+mn-ea"/>
                <a:cs typeface="+mn-cs"/>
              </a:rPr>
              <a:t>Mahy, M., Autenrieth, C.S., Stanecki, K., &amp; Wynd, S. (2014). Increasing trends in HIV prevalence among people aged 50 years and older: evidence from the estimates and survey data. </a:t>
            </a:r>
            <a:r>
              <a:rPr lang="de-DE" sz="1200" i="1" kern="1200" dirty="0" smtClean="0">
                <a:solidFill>
                  <a:schemeClr val="tx1"/>
                </a:solidFill>
                <a:effectLst/>
                <a:latin typeface="+mn-lt"/>
                <a:ea typeface="+mn-ea"/>
                <a:cs typeface="+mn-cs"/>
              </a:rPr>
              <a:t>AIDS, 28</a:t>
            </a:r>
            <a:r>
              <a:rPr lang="de-DE" sz="1200" kern="1200" dirty="0" smtClean="0">
                <a:solidFill>
                  <a:schemeClr val="tx1"/>
                </a:solidFill>
                <a:effectLst/>
                <a:latin typeface="+mn-lt"/>
                <a:ea typeface="+mn-ea"/>
                <a:cs typeface="+mn-cs"/>
              </a:rPr>
              <a:t>(4), S453-S459. </a:t>
            </a:r>
            <a:endParaRPr lang="en-US" sz="1200" kern="1200" dirty="0" smtClean="0">
              <a:solidFill>
                <a:schemeClr val="tx1"/>
              </a:solidFill>
              <a:effectLst/>
              <a:latin typeface="+mn-lt"/>
              <a:ea typeface="+mn-ea"/>
              <a:cs typeface="+mn-cs"/>
            </a:endParaRP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Weintrob, A.C., et al. (2008). Increasing Age at HIV Seroconversion From 18 to 40 Years is Associated With Favorable Virologic and Immunologic Responses to HAART. </a:t>
            </a:r>
            <a:r>
              <a:rPr lang="de-DE" sz="1200" i="1" kern="1200" dirty="0" smtClean="0">
                <a:solidFill>
                  <a:schemeClr val="tx1"/>
                </a:solidFill>
                <a:effectLst/>
                <a:latin typeface="+mn-lt"/>
                <a:ea typeface="+mn-ea"/>
                <a:cs typeface="+mn-cs"/>
              </a:rPr>
              <a:t>Journal of Acquired Immune Deficiency Syndromes, 49</a:t>
            </a:r>
            <a:r>
              <a:rPr lang="de-DE" sz="1200" kern="1200" dirty="0" smtClean="0">
                <a:solidFill>
                  <a:schemeClr val="tx1"/>
                </a:solidFill>
                <a:effectLst/>
                <a:latin typeface="+mn-lt"/>
                <a:ea typeface="+mn-ea"/>
                <a:cs typeface="+mn-cs"/>
              </a:rPr>
              <a:t>(1), 40-47.</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percentage of new HIV cases in California among older adults aged 50 and older is increasing. Between June 2013 and June 2014, there were 282 new cases of HIV in California among older adults. This represents an increase of 4.7% in the number of total HIV cases during this time period for the 50+ age group. Compared to other age ranges, the 50+ age group had the highest percentage increase, equal to the increase in the 13-19 year old age group.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California Department of Public Health, Office of AIDS. (2014). </a:t>
            </a:r>
            <a:r>
              <a:rPr lang="en-US" sz="1200" i="1" kern="1200" dirty="0" smtClean="0">
                <a:solidFill>
                  <a:schemeClr val="tx1"/>
                </a:solidFill>
                <a:effectLst/>
                <a:latin typeface="+mn-lt"/>
                <a:ea typeface="+mn-ea"/>
                <a:cs typeface="+mn-cs"/>
              </a:rPr>
              <a:t>California HIV/AIDS Surveillance Statistical Reports.</a:t>
            </a:r>
            <a:r>
              <a:rPr lang="en-US" sz="1200" kern="1200" dirty="0" smtClean="0">
                <a:solidFill>
                  <a:schemeClr val="tx1"/>
                </a:solidFill>
                <a:effectLst/>
                <a:latin typeface="+mn-lt"/>
                <a:ea typeface="+mn-ea"/>
                <a:cs typeface="+mn-cs"/>
              </a:rPr>
              <a:t> Downloaded from: </a:t>
            </a:r>
            <a:r>
              <a:rPr lang="en-US" sz="1200" u="sng" kern="1200" dirty="0" smtClean="0">
                <a:solidFill>
                  <a:schemeClr val="tx1"/>
                </a:solidFill>
                <a:effectLst/>
                <a:latin typeface="+mn-lt"/>
                <a:ea typeface="+mn-ea"/>
                <a:cs typeface="+mn-cs"/>
                <a:hlinkClick r:id="rId3"/>
              </a:rPr>
              <a:t>http://www.cdph.ca.gov/data/statistics/Pages/OAHIVAIDSStatistics.aspx</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Another factor that deserves specific focus is the way in which older adults recognize risk factors and have been educated on risk behaviors that could contribute to infection. Delayed identification or diagnosis of HIV that is common in older individuals is due to the lack of recognition of risk factors in the older adult population. Older age at time of diagnosis also increases the risk of other opportunistic infections (infections that occur more frequently and impact the individual more severely as a result of the weakened immune system) and progression to AIDS.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study from the New York City Department of Health and Mental Hygiene noted that the progression from HIV to AIDS among adults 50 and older was almost double that of individuals younger than 50. However, research shows that older people generally respond well to antiretroviral therapy once the virus is detected and diagnosed.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Collaboration of Observational HIV Epidemiological Research Europe (COHERE) Study Group. (2008) Response to combination antiretroviral therapy: variation by age. </a:t>
            </a:r>
            <a:r>
              <a:rPr lang="en-US" sz="1200" i="1" kern="1200" dirty="0" smtClean="0">
                <a:solidFill>
                  <a:schemeClr val="tx1"/>
                </a:solidFill>
                <a:effectLst/>
                <a:latin typeface="+mn-lt"/>
                <a:ea typeface="+mn-ea"/>
                <a:cs typeface="+mn-cs"/>
              </a:rPr>
              <a:t>AIDS, 22</a:t>
            </a:r>
            <a:r>
              <a:rPr lang="en-US" sz="1200" kern="1200" dirty="0" smtClean="0">
                <a:solidFill>
                  <a:schemeClr val="tx1"/>
                </a:solidFill>
                <a:effectLst/>
                <a:latin typeface="+mn-lt"/>
                <a:ea typeface="+mn-ea"/>
                <a:cs typeface="+mn-cs"/>
              </a:rPr>
              <a:t>, 1463-1473.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Gras, L., et al. (2007). CD4 cell counts of 800 cells/mm3 or greater after 7 years of highly active antiretroviral therapy are feasible in most patients starting with 350 cells/mm3 or greater. </a:t>
            </a:r>
            <a:r>
              <a:rPr lang="en-US" sz="1200" i="1" kern="1200" dirty="0" smtClean="0">
                <a:solidFill>
                  <a:schemeClr val="tx1"/>
                </a:solidFill>
                <a:effectLst/>
                <a:latin typeface="+mn-lt"/>
                <a:ea typeface="+mn-ea"/>
                <a:cs typeface="+mn-cs"/>
              </a:rPr>
              <a:t>Journal of Acquired Immune Deficiency Syndromes, 45, </a:t>
            </a:r>
            <a:r>
              <a:rPr lang="en-US" sz="1200" kern="1200" dirty="0" smtClean="0">
                <a:solidFill>
                  <a:schemeClr val="tx1"/>
                </a:solidFill>
                <a:effectLst/>
                <a:latin typeface="+mn-lt"/>
                <a:ea typeface="+mn-ea"/>
                <a:cs typeface="+mn-cs"/>
              </a:rPr>
              <a:t>183-192.</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New York City Department of Health and Mental Hygiene. (2013). </a:t>
            </a:r>
            <a:r>
              <a:rPr lang="en-US" sz="1200" i="1" kern="1200" dirty="0" smtClean="0">
                <a:solidFill>
                  <a:schemeClr val="tx1"/>
                </a:solidFill>
                <a:effectLst/>
                <a:latin typeface="+mn-lt"/>
                <a:ea typeface="+mn-ea"/>
                <a:cs typeface="+mn-cs"/>
              </a:rPr>
              <a:t>HIV Surveillance Annual Report, 2012.</a:t>
            </a:r>
            <a:r>
              <a:rPr lang="en-US" sz="1200" kern="1200" dirty="0" smtClean="0">
                <a:solidFill>
                  <a:schemeClr val="tx1"/>
                </a:solidFill>
                <a:effectLst/>
                <a:latin typeface="+mn-lt"/>
                <a:ea typeface="+mn-ea"/>
                <a:cs typeface="+mn-cs"/>
              </a:rPr>
              <a:t> Downloaded from: </a:t>
            </a:r>
            <a:r>
              <a:rPr lang="en-US" sz="1200" u="sng" kern="1200" dirty="0" smtClean="0">
                <a:solidFill>
                  <a:schemeClr val="tx1"/>
                </a:solidFill>
                <a:effectLst/>
                <a:latin typeface="+mn-lt"/>
                <a:ea typeface="+mn-ea"/>
                <a:cs typeface="+mn-cs"/>
                <a:hlinkClick r:id="rId3"/>
              </a:rPr>
              <a:t>www.nyc.gov/html/doh/downloads/pdf/dires/surveillance-report-dec-2013.pdf</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Viard</a:t>
            </a:r>
            <a:r>
              <a:rPr lang="en-US" sz="1200" kern="1200" dirty="0" smtClean="0">
                <a:solidFill>
                  <a:schemeClr val="tx1"/>
                </a:solidFill>
                <a:effectLst/>
                <a:latin typeface="+mn-lt"/>
                <a:ea typeface="+mn-ea"/>
                <a:cs typeface="+mn-cs"/>
              </a:rPr>
              <a:t>, J.P., et al.; </a:t>
            </a:r>
            <a:r>
              <a:rPr lang="en-US" sz="1200" kern="1200" dirty="0" err="1" smtClean="0">
                <a:solidFill>
                  <a:schemeClr val="tx1"/>
                </a:solidFill>
                <a:effectLst/>
                <a:latin typeface="+mn-lt"/>
                <a:ea typeface="+mn-ea"/>
                <a:cs typeface="+mn-cs"/>
              </a:rPr>
              <a:t>EuroSIDA</a:t>
            </a:r>
            <a:r>
              <a:rPr lang="en-US" sz="1200" kern="1200" dirty="0" smtClean="0">
                <a:solidFill>
                  <a:schemeClr val="tx1"/>
                </a:solidFill>
                <a:effectLst/>
                <a:latin typeface="+mn-lt"/>
                <a:ea typeface="+mn-ea"/>
                <a:cs typeface="+mn-cs"/>
              </a:rPr>
              <a:t> Study Group. (2001). Influence of age on CD4 cell recovery in human immunodeficiency virus-infected patients receiving highly active antiretroviral therapy: evidence from the </a:t>
            </a:r>
            <a:r>
              <a:rPr lang="en-US" sz="1200" kern="1200" dirty="0" err="1" smtClean="0">
                <a:solidFill>
                  <a:schemeClr val="tx1"/>
                </a:solidFill>
                <a:effectLst/>
                <a:latin typeface="+mn-lt"/>
                <a:ea typeface="+mn-ea"/>
                <a:cs typeface="+mn-cs"/>
              </a:rPr>
              <a:t>EuroSIDA</a:t>
            </a:r>
            <a:r>
              <a:rPr lang="en-US" sz="1200" kern="1200" dirty="0" smtClean="0">
                <a:solidFill>
                  <a:schemeClr val="tx1"/>
                </a:solidFill>
                <a:effectLst/>
                <a:latin typeface="+mn-lt"/>
                <a:ea typeface="+mn-ea"/>
                <a:cs typeface="+mn-cs"/>
              </a:rPr>
              <a:t> study.</a:t>
            </a:r>
            <a:r>
              <a:rPr lang="en-US" sz="1200" i="1" kern="1200" dirty="0" smtClean="0">
                <a:solidFill>
                  <a:schemeClr val="tx1"/>
                </a:solidFill>
                <a:effectLst/>
                <a:latin typeface="+mn-lt"/>
                <a:ea typeface="+mn-ea"/>
                <a:cs typeface="+mn-cs"/>
              </a:rPr>
              <a:t> Journal of Infectious Diseases,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183, </a:t>
            </a:r>
            <a:r>
              <a:rPr lang="en-US" sz="1200" kern="1200" dirty="0" smtClean="0">
                <a:solidFill>
                  <a:schemeClr val="tx1"/>
                </a:solidFill>
                <a:effectLst/>
                <a:latin typeface="+mn-lt"/>
                <a:ea typeface="+mn-ea"/>
                <a:cs typeface="+mn-cs"/>
              </a:rPr>
              <a:t>1290-1294.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CD4 cells (or T cells) are a type of white blood cell that is involved in protecting the body from infection. The number of CD4 cells is one of the ways to determine whether an infected individual has progressed to having AIDS. While older adults respond just as well to ART treatments as younger individuals, CD4 recovery can be lower than younger individuals. Three aspects of CD4 counts and the impact on older adults to consider are:</a:t>
            </a:r>
          </a:p>
          <a:p>
            <a:pPr lvl="0"/>
            <a:r>
              <a:rPr lang="en-US" sz="1200" kern="1200" dirty="0" smtClean="0">
                <a:solidFill>
                  <a:schemeClr val="tx1"/>
                </a:solidFill>
                <a:effectLst/>
                <a:latin typeface="+mn-lt"/>
                <a:ea typeface="+mn-ea"/>
                <a:cs typeface="+mn-cs"/>
              </a:rPr>
              <a:t>	1. CD4 counts are lower in HIV-infected older adults compared to their younger HIV-infected counterparts.</a:t>
            </a:r>
          </a:p>
          <a:p>
            <a:pPr lvl="0"/>
            <a:r>
              <a:rPr lang="en-US" sz="1200" kern="1200" dirty="0" smtClean="0">
                <a:solidFill>
                  <a:schemeClr val="tx1"/>
                </a:solidFill>
                <a:effectLst/>
                <a:latin typeface="+mn-lt"/>
                <a:ea typeface="+mn-ea"/>
                <a:cs typeface="+mn-cs"/>
              </a:rPr>
              <a:t>	2. Older adults have lower CD4 cell counts (regardless of HIV infection or not) than younger individuals. </a:t>
            </a:r>
          </a:p>
          <a:p>
            <a:pPr lvl="0"/>
            <a:r>
              <a:rPr lang="en-US" sz="1200" kern="1200" dirty="0" smtClean="0">
                <a:solidFill>
                  <a:schemeClr val="tx1"/>
                </a:solidFill>
                <a:effectLst/>
                <a:latin typeface="+mn-lt"/>
                <a:ea typeface="+mn-ea"/>
                <a:cs typeface="+mn-cs"/>
              </a:rPr>
              <a:t>	3. HIV-infected older adults have the lowest CD4 cell counts of any infected or non-infected age group. </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lower cell counts overall, increasing age is associated with a decrease in functioning of CD4 cells and ability to fight off infections. In summary, the decreased CD4 cell count and functioning could be an explanation as to why older HIV-positive adults are more prone to becoming ill and requiring longer recovery times which lead to increased medical needs and costs.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Nguyen, N., </a:t>
            </a:r>
            <a:r>
              <a:rPr lang="en-US" sz="1200" kern="1200" dirty="0" err="1" smtClean="0">
                <a:solidFill>
                  <a:schemeClr val="tx1"/>
                </a:solidFill>
                <a:effectLst/>
                <a:latin typeface="+mn-lt"/>
                <a:ea typeface="+mn-ea"/>
                <a:cs typeface="+mn-cs"/>
              </a:rPr>
              <a:t>Holodniy</a:t>
            </a:r>
            <a:r>
              <a:rPr lang="en-US" sz="1200" kern="1200" dirty="0" smtClean="0">
                <a:solidFill>
                  <a:schemeClr val="tx1"/>
                </a:solidFill>
                <a:effectLst/>
                <a:latin typeface="+mn-lt"/>
                <a:ea typeface="+mn-ea"/>
                <a:cs typeface="+mn-cs"/>
              </a:rPr>
              <a:t>, M. (2008). HIV infection in the elderly. </a:t>
            </a:r>
            <a:r>
              <a:rPr lang="en-US" sz="1200" i="1" kern="1200" dirty="0" smtClean="0">
                <a:solidFill>
                  <a:schemeClr val="tx1"/>
                </a:solidFill>
                <a:effectLst/>
                <a:latin typeface="+mn-lt"/>
                <a:ea typeface="+mn-ea"/>
                <a:cs typeface="+mn-cs"/>
              </a:rPr>
              <a:t>Clinical Interventions in Aging, 3</a:t>
            </a:r>
            <a:r>
              <a:rPr lang="en-US" sz="1200" kern="1200" dirty="0" smtClean="0">
                <a:solidFill>
                  <a:schemeClr val="tx1"/>
                </a:solidFill>
                <a:effectLst/>
                <a:latin typeface="+mn-lt"/>
                <a:ea typeface="+mn-ea"/>
                <a:cs typeface="+mn-cs"/>
              </a:rPr>
              <a:t>(3), 453-472.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slide animates in two parts. The first part highlights specific attitudes that older adults have towards sex. The second part will dim the first two bullet points and introduce the three that identify sexual education and identification of symptoms/riskiness among older adults. This slide can be tied back to Slide 12 in regards to misconceptions that older adults have about risky behavior and how STIs are transmitted, further illustrating the need for patient education as a key component in treatment.</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first two bullet points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92% of older adults consider sex to be an important part of their lives and 75% of individuals between the ages of 65 and 74 report regular sexual activity.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last three bullet points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individuals who identified as being sexually active, only 27% reported condom use. 60% of older adults report not having been screened for any sexually transmitted infections (STIs) within the last year while rates of certain STIs like syphilis and chlamydia have risen as much as 87% among older adults.</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risk of contracting HIV does not decrease with age and many older adults have, in fact, the same risk factors for HIV infection as younger individuals. Older individuals remain sexually active but may not perceive themselves as being at risk for sexually transmitted infections and therefore don’t practice safer sex. Older women especially may be at risk of infection as a result of biological changes including vaginal thinning and reduced lubrication, increasing the risk of tears.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HIV transmission through the use of injection drugs accounts for more than 16% of cases among adults 50+ indicating that older adults are continuing to use intravenous drugs.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29</a:t>
            </a:fld>
            <a:endParaRPr lang="en-US"/>
          </a:p>
        </p:txBody>
      </p:sp>
    </p:spTree>
    <p:extLst>
      <p:ext uri="{BB962C8B-B14F-4D97-AF65-F5344CB8AC3E}">
        <p14:creationId xmlns:p14="http://schemas.microsoft.com/office/powerpoint/2010/main" val="1990052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a:noFill/>
          <a:ln/>
        </p:spPr>
        <p:txBody>
          <a:bodyPr/>
          <a:lstStyle/>
          <a:p>
            <a:r>
              <a:rPr lang="en-US" sz="1000" b="1" dirty="0">
                <a:latin typeface="+mj-lt"/>
              </a:rPr>
              <a:t>INSTRUCTIONS</a:t>
            </a:r>
          </a:p>
          <a:p>
            <a:r>
              <a:rPr lang="en-US" sz="1000" dirty="0">
                <a:latin typeface="+mj-lt"/>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endParaRPr lang="en-US" sz="1000" dirty="0">
              <a:latin typeface="+mj-lt"/>
            </a:endParaRPr>
          </a:p>
          <a:p>
            <a:r>
              <a:rPr lang="en-US" dirty="0" smtClean="0">
                <a:latin typeface="+mj-lt"/>
              </a:rPr>
              <a:t>If </a:t>
            </a:r>
            <a:r>
              <a:rPr lang="en-US" sz="1000" dirty="0" smtClean="0">
                <a:latin typeface="+mj-lt"/>
              </a:rPr>
              <a:t>the group is too large for formal introductions, the trainer can quickly ask participants the following two questions to gauge their work setting and professional training:</a:t>
            </a:r>
          </a:p>
          <a:p>
            <a:r>
              <a:rPr lang="en-US" sz="1000" dirty="0" smtClean="0">
                <a:latin typeface="+mj-lt"/>
              </a:rPr>
              <a:t>1. How many [case managers, MFTs or LCSWs, counselors, administrators, physicians, PAs, nurse practitioners, nurses, medical assistants, dentists, etc.] are in the room? Did I miss anyone? {elicit responses}</a:t>
            </a:r>
          </a:p>
          <a:p>
            <a:r>
              <a:rPr lang="en-US" sz="1000" dirty="0" smtClean="0">
                <a:latin typeface="+mj-lt"/>
              </a:rPr>
              <a:t>2. How many people work in a [substance abuse, mental health, primary care, infectious disease] setting? Did I miss any settings? {elicit responses}</a:t>
            </a:r>
            <a:endParaRPr lang="en-US" sz="1000" dirty="0">
              <a:latin typeface="+mj-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Very little education is currently targeted specifically at older adults. Combined with information available and discussed when older adults were younger about how to practice safe sex, risky drug use, and how HIV is transmitted all contribute to older adults being at a disadvantage for receiving the most up-to-date information about reducing risky behavior. Specific to racial/ethnic minorities: these individuals may face certain discrimination and/or stigma that has a cultural basis that can lead to later testing and diagnosis. Additionally, older people are recently single as a result of divorce or death, so sexual activity outside of the relationship is new again for them.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Considering the rates of HIV infection among racial/ethnic minorities and other groups that may be disproportionately affected by health disparities, research shows that 2/3 of new HIV/AIDS cases in older individuals are among men who have sex with men (MSM). A higher proportion of older adults compared to younger individuals report an unknown source of infection, possibly indicating perceived sociocultural stigma around sexual practices or other risky behavior. This fear of stigma also contributes to non-disclosure of sexual practices to healthcare providers.</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McGowan, J.P. (2014). HIV in Older Adults: A Quick reference guide for HIV Primary Care Clinicians. Downloaded from: </a:t>
            </a:r>
            <a:r>
              <a:rPr lang="en-US" sz="1200" u="sng" kern="1200" dirty="0" smtClean="0">
                <a:solidFill>
                  <a:schemeClr val="tx1"/>
                </a:solidFill>
                <a:effectLst/>
                <a:latin typeface="+mn-lt"/>
                <a:ea typeface="+mn-ea"/>
                <a:cs typeface="+mn-cs"/>
                <a:hlinkClick r:id="rId3"/>
              </a:rPr>
              <a:t>http://www.medscape.com/viewarticle/836954</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Internalized stigma resulting from upbringing, cultural norms and expectations and education regarding risky behaviors can significantly impact mental health, especially when combined with internalized homophobia. Stigma and shame can be significantly greater for older adults as a result of feeling like “I should have known better for my age.” Research also indicates that, among LGBT individuals who have disclosed HIV status to friends and family, substance use as a means of coping with emotional distress significantly increases suicidal ideation.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Cramer, R.J., et al. (2015). Substance-related coping, HIV-related factors, and mental health among an HIV-positive sexual minority community sample. </a:t>
            </a:r>
            <a:r>
              <a:rPr lang="en-US" sz="1200" i="1" kern="1200" dirty="0" smtClean="0">
                <a:solidFill>
                  <a:schemeClr val="tx1"/>
                </a:solidFill>
                <a:effectLst/>
                <a:latin typeface="+mn-lt"/>
                <a:ea typeface="+mn-ea"/>
                <a:cs typeface="+mn-cs"/>
              </a:rPr>
              <a:t>BMJ Open, 3</a:t>
            </a:r>
            <a:r>
              <a:rPr lang="en-US" sz="1200" kern="1200" dirty="0" smtClean="0">
                <a:solidFill>
                  <a:schemeClr val="tx1"/>
                </a:solidFill>
                <a:effectLst/>
                <a:latin typeface="+mn-lt"/>
                <a:ea typeface="+mn-ea"/>
                <a:cs typeface="+mn-cs"/>
              </a:rPr>
              <a:t>(2), e001928.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0" i="0" dirty="0" smtClean="0"/>
          </a:p>
          <a:p>
            <a:r>
              <a:rPr lang="en-US" sz="1200" b="0" i="0" kern="1200" dirty="0" smtClean="0">
                <a:solidFill>
                  <a:schemeClr val="tx1"/>
                </a:solidFill>
                <a:effectLst/>
                <a:latin typeface="+mn-lt"/>
                <a:ea typeface="+mn-ea"/>
                <a:cs typeface="+mn-cs"/>
              </a:rPr>
              <a:t>This slide serves as a transition from discussing prevalence and disease characteristics of HIV/AIDS among older adults to identifying problems with substance use among older adults, building on the fact that substance use presents a clear risk factor for contracting HIV (through intravenous drug use) or increasing the potential for unprotected sex and other risky behaviors.</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33</a:t>
            </a:fld>
            <a:endParaRPr lang="en-US"/>
          </a:p>
        </p:txBody>
      </p:sp>
    </p:spTree>
    <p:extLst>
      <p:ext uri="{BB962C8B-B14F-4D97-AF65-F5344CB8AC3E}">
        <p14:creationId xmlns:p14="http://schemas.microsoft.com/office/powerpoint/2010/main" val="3451475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Consider that alcohol abuse and prescription drug abuse among older adults, specifically those individuals 60+ is one of the fastest growing health problems in the United States, with substance abuse affecting up to 17% of older adults. The difficulty in identifying appropriate care for individuals who have not disclosed use is that symptoms of substance use are often masked by the aging process. In consideration of ageism and biases that providers may unconsciously hold, substance use symptoms can also be misinterpreted as part of the aging process. </a:t>
            </a: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SAMHSA’s Treatment Improvement Protocol (referenced below) for working with older adults identifies this “hidden epidemic” as an area needing substantial more focus. Identification, diagnosis, treatment, and recognition of the prevalence of older adult substance abuse continue to be outpaced by increasing substance abuse among the elderly. Medical and behavioral disorders common in this population that may look similar include diabetes, dementia, and depression. Additionally, older adults typically do not participate in clinical trials of new medications.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Center for Substance Abuse Treatment. (2012). </a:t>
            </a:r>
            <a:r>
              <a:rPr lang="en-US" sz="1200" i="1" kern="1200" dirty="0" smtClean="0">
                <a:solidFill>
                  <a:schemeClr val="tx1"/>
                </a:solidFill>
                <a:effectLst/>
                <a:latin typeface="+mn-lt"/>
                <a:ea typeface="+mn-ea"/>
                <a:cs typeface="+mn-cs"/>
              </a:rPr>
              <a:t>Substance Abuse Among Older Adults. </a:t>
            </a:r>
            <a:r>
              <a:rPr lang="en-US" sz="1200" kern="1200" dirty="0" smtClean="0">
                <a:solidFill>
                  <a:schemeClr val="tx1"/>
                </a:solidFill>
                <a:effectLst/>
                <a:latin typeface="+mn-lt"/>
                <a:ea typeface="+mn-ea"/>
                <a:cs typeface="+mn-cs"/>
              </a:rPr>
              <a:t>Treatment Improvement Protocol Series, No. 26. HHS Publication No. (SMA) 12-3918. Rockville, MD: Substance Abuse and Mental Health Services Administration.</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Among older adults 50 and older, 5.2% report past-year illicit drug use – approximately 4.8 million adults. Among drugs used, they reported marijuana being the most commonly used illicit drug (no different than their younger peers), following by nonmedical use of prescription medications. The age group of 50-to-59 year-olds also demonstrated more illicit drug use than those 60 and older. Between 1992 and 2008, publicly-funded treatment admissions for adults 50 and older nearly doubled from 6.6% to 12.0%. These numbers indicate that “the face” of substance use is getting older consistent with population changes as previously mentioned.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Reardon, C. (2012). The Changing Face of Older Adult Substance Abuse. </a:t>
            </a:r>
            <a:r>
              <a:rPr lang="en-US" sz="1200" i="1" kern="1200" dirty="0" smtClean="0">
                <a:solidFill>
                  <a:schemeClr val="tx1"/>
                </a:solidFill>
                <a:effectLst/>
                <a:latin typeface="+mn-lt"/>
                <a:ea typeface="+mn-ea"/>
                <a:cs typeface="+mn-cs"/>
              </a:rPr>
              <a:t>Social Work Today, 12</a:t>
            </a:r>
            <a:r>
              <a:rPr lang="en-US" sz="1200" kern="1200" dirty="0" smtClean="0">
                <a:solidFill>
                  <a:schemeClr val="tx1"/>
                </a:solidFill>
                <a:effectLst/>
                <a:latin typeface="+mn-lt"/>
                <a:ea typeface="+mn-ea"/>
                <a:cs typeface="+mn-cs"/>
              </a:rPr>
              <a:t>, 8. Downloaded from: </a:t>
            </a:r>
            <a:r>
              <a:rPr lang="en-US" sz="1200" u="sng" kern="1200" dirty="0" smtClean="0">
                <a:solidFill>
                  <a:schemeClr val="tx1"/>
                </a:solidFill>
                <a:effectLst/>
                <a:latin typeface="+mn-lt"/>
                <a:ea typeface="+mn-ea"/>
                <a:cs typeface="+mn-cs"/>
                <a:hlinkClick r:id="rId3"/>
              </a:rPr>
              <a:t>http://www.socialworktoday.com/archive/012312p8.shtml</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data from the 2013 National Survey on Drug Use and Health (NSDUH), past month older adult substance use is increasing among the 50-54 year old age group and the 60-to-64 age group. The 50-54 age group, represented by the red line, is at its highest point since 2002. Among the other two groups, past month use continues to trend higher than 2002 levels.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36</a:t>
            </a:fld>
            <a:endParaRPr lang="en-US"/>
          </a:p>
        </p:txBody>
      </p:sp>
    </p:spTree>
    <p:extLst>
      <p:ext uri="{BB962C8B-B14F-4D97-AF65-F5344CB8AC3E}">
        <p14:creationId xmlns:p14="http://schemas.microsoft.com/office/powerpoint/2010/main" val="1398984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NSDUH results displayed on this graph demonstrate that individuals 50 and older are much more like to engage in past-month alcohol use as compared to individuals under the age of 50. However, younger individuals are more likely to binge drink and use illicit substances when compared to adults 50 and older.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37</a:t>
            </a:fld>
            <a:endParaRPr lang="en-US"/>
          </a:p>
        </p:txBody>
      </p:sp>
    </p:spTree>
    <p:extLst>
      <p:ext uri="{BB962C8B-B14F-4D97-AF65-F5344CB8AC3E}">
        <p14:creationId xmlns:p14="http://schemas.microsoft.com/office/powerpoint/2010/main" val="39559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the 2013 NSDUH, 8.1% of adults aged 50 to 59 used marijuana in 2013. Among the 60 and older age group, 3.1% reported marijuana use in 2013. Marijuana use numbers among both age groups have steadily increased since 2002 and continue to do so.</a:t>
            </a:r>
          </a:p>
          <a:p>
            <a:r>
              <a:rPr lang="en-US" sz="1200" kern="1200" dirty="0" smtClean="0">
                <a:solidFill>
                  <a:schemeClr val="tx1"/>
                </a:solidFill>
                <a:effectLst/>
                <a:latin typeface="+mn-lt"/>
                <a:ea typeface="+mn-ea"/>
                <a:cs typeface="+mn-cs"/>
              </a:rPr>
              <a:t>There has also been a documented increase in emergency room admissions for marijuana-related reasons among older adults 55-64. Between 2004 and 2010, this number rose from 3,671 to 14,019 according to Drug Abuse Warning Network (DAWN).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38</a:t>
            </a:fld>
            <a:endParaRPr lang="en-US"/>
          </a:p>
        </p:txBody>
      </p:sp>
    </p:spTree>
    <p:extLst>
      <p:ext uri="{BB962C8B-B14F-4D97-AF65-F5344CB8AC3E}">
        <p14:creationId xmlns:p14="http://schemas.microsoft.com/office/powerpoint/2010/main" val="3046448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Alcohol is the most common primary substance of abuse identified among older adult treatment admissions. Overall, the percentage of older adult treatment admissions reporting alcohol as the primary substance of abuse has decreased from 84.6% to 59.9% between 1992 and 2008. This indicates that other substances or illicit drugs are increasing as the primary substance of abuse among older adults. In fact, treatment admissions for primary heroin abuse and primary cocaine abuse support this indicator. Between 1992 and 2008, treatment admissions among older adults for primary heroin abuse more than doubled from 7.2% to 16%. For this same time period and age range, cocaine abuse has quadrupled from 2.8% to 11.4%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39</a:t>
            </a:fld>
            <a:endParaRPr lang="en-US"/>
          </a:p>
        </p:txBody>
      </p:sp>
    </p:spTree>
    <p:extLst>
      <p:ext uri="{BB962C8B-B14F-4D97-AF65-F5344CB8AC3E}">
        <p14:creationId xmlns:p14="http://schemas.microsoft.com/office/powerpoint/2010/main" val="402267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a:noFill/>
          <a:ln/>
        </p:spPr>
        <p:txBody>
          <a:bodyPr/>
          <a:lstStyle/>
          <a:p>
            <a:r>
              <a:rPr lang="en-US" sz="1000" b="1" dirty="0" smtClean="0">
                <a:latin typeface="+mj-lt"/>
              </a:rPr>
              <a:t>INSTRUCTIONS</a:t>
            </a:r>
            <a:endParaRPr lang="en-US" sz="1000" b="1" dirty="0">
              <a:latin typeface="+mj-lt"/>
            </a:endParaRPr>
          </a:p>
          <a:p>
            <a:r>
              <a:rPr lang="en-US" sz="1000" dirty="0">
                <a:latin typeface="+mj-lt"/>
              </a:rPr>
              <a:t>Briefly review each of the educational objectives with the audience.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to move from discussions of treatment admissions and the number of older adults using substances to begin discussing co-occurrence of substance use and the specific recommendations for alcohol use, including research around potential medical and mental health impairments unique to an aging population.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40</a:t>
            </a:fld>
            <a:endParaRPr lang="en-US"/>
          </a:p>
        </p:txBody>
      </p:sp>
    </p:spTree>
    <p:extLst>
      <p:ext uri="{BB962C8B-B14F-4D97-AF65-F5344CB8AC3E}">
        <p14:creationId xmlns:p14="http://schemas.microsoft.com/office/powerpoint/2010/main" val="3576210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Only very recently has alcohol use and co-occurrence of other substance use in older, HIV-positive adults been begun to be looked at – in this study from 2014, in a sample of 112 HIV+ individuals age 50-69: among both older age groups, there is a high prevalence lifetime non-alcohol substance use disorder if an individual had alcohol dependence at some point in his/her life. Among individuals who did not have lifetime alcohol dependence, the occurrence of lifetime non-alcohol substance use disorder was a bit lower, but still 60% for individuals 50-59 and 40% for individuals 60-69. Overall, older adults with HIV are at risk of developing at least one substance use disorder during their lifetime.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Gongvatana</a:t>
            </a:r>
            <a:r>
              <a:rPr lang="en-US" sz="1200" kern="1200" dirty="0" smtClean="0">
                <a:solidFill>
                  <a:schemeClr val="tx1"/>
                </a:solidFill>
                <a:effectLst/>
                <a:latin typeface="+mn-lt"/>
                <a:ea typeface="+mn-ea"/>
                <a:cs typeface="+mn-cs"/>
              </a:rPr>
              <a:t>, A., et al. (2014). A history of alcohol dependence augments HIV-associated neurocognitive deficits in persons aged 60 and older. </a:t>
            </a:r>
            <a:r>
              <a:rPr lang="en-US" sz="1200" i="1" kern="1200" dirty="0" smtClean="0">
                <a:solidFill>
                  <a:schemeClr val="tx1"/>
                </a:solidFill>
                <a:effectLst/>
                <a:latin typeface="+mn-lt"/>
                <a:ea typeface="+mn-ea"/>
                <a:cs typeface="+mn-cs"/>
              </a:rPr>
              <a:t>Journal of </a:t>
            </a:r>
            <a:r>
              <a:rPr lang="en-US" sz="1200" i="1" kern="1200" dirty="0" err="1" smtClean="0">
                <a:solidFill>
                  <a:schemeClr val="tx1"/>
                </a:solidFill>
                <a:effectLst/>
                <a:latin typeface="+mn-lt"/>
                <a:ea typeface="+mn-ea"/>
                <a:cs typeface="+mn-cs"/>
              </a:rPr>
              <a:t>Neurovirology</a:t>
            </a:r>
            <a:r>
              <a:rPr lang="en-US" sz="1200" i="1" kern="1200" dirty="0" smtClean="0">
                <a:solidFill>
                  <a:schemeClr val="tx1"/>
                </a:solidFill>
                <a:effectLst/>
                <a:latin typeface="+mn-lt"/>
                <a:ea typeface="+mn-ea"/>
                <a:cs typeface="+mn-cs"/>
              </a:rPr>
              <a:t>, (20)</a:t>
            </a:r>
            <a:r>
              <a:rPr lang="en-US" sz="1200" kern="1200" dirty="0" smtClean="0">
                <a:solidFill>
                  <a:schemeClr val="tx1"/>
                </a:solidFill>
                <a:effectLst/>
                <a:latin typeface="+mn-lt"/>
                <a:ea typeface="+mn-ea"/>
                <a:cs typeface="+mn-cs"/>
              </a:rPr>
              <a:t>5, 505-513.</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41</a:t>
            </a:fld>
            <a:endParaRPr lang="en-US"/>
          </a:p>
        </p:txBody>
      </p:sp>
    </p:spTree>
    <p:extLst>
      <p:ext uri="{BB962C8B-B14F-4D97-AF65-F5344CB8AC3E}">
        <p14:creationId xmlns:p14="http://schemas.microsoft.com/office/powerpoint/2010/main" val="30614437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253">
              <a:defRPr>
                <a:solidFill>
                  <a:schemeClr val="tx1"/>
                </a:solidFill>
                <a:latin typeface="Arial" charset="0"/>
              </a:defRPr>
            </a:lvl1pPr>
            <a:lvl2pPr marL="716004" indent="-275386" defTabSz="933253">
              <a:defRPr>
                <a:solidFill>
                  <a:schemeClr val="tx1"/>
                </a:solidFill>
                <a:latin typeface="Arial" charset="0"/>
              </a:defRPr>
            </a:lvl2pPr>
            <a:lvl3pPr marL="1101545" indent="-220310" defTabSz="933253">
              <a:defRPr>
                <a:solidFill>
                  <a:schemeClr val="tx1"/>
                </a:solidFill>
                <a:latin typeface="Arial" charset="0"/>
              </a:defRPr>
            </a:lvl3pPr>
            <a:lvl4pPr marL="1542163" indent="-220310" defTabSz="933253">
              <a:defRPr>
                <a:solidFill>
                  <a:schemeClr val="tx1"/>
                </a:solidFill>
                <a:latin typeface="Arial" charset="0"/>
              </a:defRPr>
            </a:lvl4pPr>
            <a:lvl5pPr marL="1982780" indent="-220310" defTabSz="933253">
              <a:defRPr>
                <a:solidFill>
                  <a:schemeClr val="tx1"/>
                </a:solidFill>
                <a:latin typeface="Arial" charset="0"/>
              </a:defRPr>
            </a:lvl5pPr>
            <a:lvl6pPr marL="2423398" indent="-220310" defTabSz="933253" eaLnBrk="0" fontAlgn="base" hangingPunct="0">
              <a:spcBef>
                <a:spcPct val="0"/>
              </a:spcBef>
              <a:spcAft>
                <a:spcPct val="0"/>
              </a:spcAft>
              <a:defRPr>
                <a:solidFill>
                  <a:schemeClr val="tx1"/>
                </a:solidFill>
                <a:latin typeface="Arial" charset="0"/>
              </a:defRPr>
            </a:lvl6pPr>
            <a:lvl7pPr marL="2864016" indent="-220310" defTabSz="933253" eaLnBrk="0" fontAlgn="base" hangingPunct="0">
              <a:spcBef>
                <a:spcPct val="0"/>
              </a:spcBef>
              <a:spcAft>
                <a:spcPct val="0"/>
              </a:spcAft>
              <a:defRPr>
                <a:solidFill>
                  <a:schemeClr val="tx1"/>
                </a:solidFill>
                <a:latin typeface="Arial" charset="0"/>
              </a:defRPr>
            </a:lvl7pPr>
            <a:lvl8pPr marL="3304632" indent="-220310" defTabSz="933253" eaLnBrk="0" fontAlgn="base" hangingPunct="0">
              <a:spcBef>
                <a:spcPct val="0"/>
              </a:spcBef>
              <a:spcAft>
                <a:spcPct val="0"/>
              </a:spcAft>
              <a:defRPr>
                <a:solidFill>
                  <a:schemeClr val="tx1"/>
                </a:solidFill>
                <a:latin typeface="Arial" charset="0"/>
              </a:defRPr>
            </a:lvl8pPr>
            <a:lvl9pPr marL="3745250" indent="-220310" defTabSz="933253" eaLnBrk="0" fontAlgn="base" hangingPunct="0">
              <a:spcBef>
                <a:spcPct val="0"/>
              </a:spcBef>
              <a:spcAft>
                <a:spcPct val="0"/>
              </a:spcAft>
              <a:defRPr>
                <a:solidFill>
                  <a:schemeClr val="tx1"/>
                </a:solidFill>
                <a:latin typeface="Arial" charset="0"/>
              </a:defRPr>
            </a:lvl9pPr>
          </a:lstStyle>
          <a:p>
            <a:fld id="{E7862A4E-0FE6-419B-83E4-35864D960BAB}" type="slidenum">
              <a:rPr lang="en-US" smtClean="0">
                <a:solidFill>
                  <a:srgbClr val="000000"/>
                </a:solidFill>
              </a:rPr>
              <a:pPr/>
              <a:t>42</a:t>
            </a:fld>
            <a:endParaRPr lang="en-US" smtClean="0">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ChangeArrowheads="1"/>
          </p:cNvSpPr>
          <p:nvPr/>
        </p:nvSpPr>
        <p:spPr bwMode="auto">
          <a:xfrm>
            <a:off x="701346" y="4260851"/>
            <a:ext cx="5607712" cy="459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141" tIns="46571" rIns="93141" bIns="46571">
            <a:spAutoFit/>
          </a:bodyPr>
          <a:lstStyle/>
          <a:p>
            <a:r>
              <a:rPr lang="en-US" sz="1200" dirty="0">
                <a:solidFill>
                  <a:srgbClr val="000000"/>
                </a:solidFill>
              </a:rPr>
              <a:t>Drinking Guidelines</a:t>
            </a:r>
            <a:endParaRPr lang="en-US" sz="1200" u="sng"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 </a:t>
            </a:r>
          </a:p>
          <a:p>
            <a:r>
              <a:rPr lang="en-US" sz="1200" dirty="0">
                <a:solidFill>
                  <a:srgbClr val="000000"/>
                </a:solidFill>
                <a:cs typeface="Times New Roman" pitchFamily="18" charset="0"/>
              </a:rPr>
              <a:t>[Slide 5] </a:t>
            </a:r>
            <a:r>
              <a:rPr lang="en-US" sz="1200" dirty="0">
                <a:solidFill>
                  <a:srgbClr val="000000"/>
                </a:solidFill>
                <a:latin typeface="Times New Roman" pitchFamily="18" charset="0"/>
                <a:cs typeface="Times New Roman" pitchFamily="18" charset="0"/>
              </a:rPr>
              <a:t>Special concerns arise when developing alcohol consumption guidelines for the older adult population. Compared with younger people, older adults have an increased sensitivity to alcohol, as well as to over-the-counter and prescription medications. There is an age-related decrease in lean body mass versus total volume of fat. The resultant decrease in total body volume increases the circulating distribution of alcohol and other mood-altering chemicals in the body. Liver enzymes that metabolize alcohol and certain other drugs become less efficient with age. Central nervous system sensitivity increases with age.</a:t>
            </a:r>
          </a:p>
          <a:p>
            <a:endParaRPr lang="en-US" sz="1200" dirty="0">
              <a:solidFill>
                <a:srgbClr val="000000"/>
              </a:solidFill>
              <a:latin typeface="Times New Roman" pitchFamily="18" charset="0"/>
              <a:cs typeface="Times New Roman" pitchFamily="18" charset="0"/>
            </a:endParaRPr>
          </a:p>
          <a:p>
            <a:r>
              <a:rPr lang="en-US" sz="1200" dirty="0">
                <a:solidFill>
                  <a:srgbClr val="000000"/>
                </a:solidFill>
                <a:latin typeface="Times New Roman" pitchFamily="18" charset="0"/>
                <a:cs typeface="Times New Roman" pitchFamily="18" charset="0"/>
              </a:rPr>
              <a:t>As stated before, the potential interaction of medications and alcohol is a particular concern in this age group. For some individuals, ANY alcohol use with specific over-the-counter or prescription medications can be problematic. Because of the age-related changes in how alcohol is metabolized, and the potential interactions between medications and alcohol, alcohol use recommendations for older adults are lower than those for adults under 65.  For example, the National Institute on Alcohol Abuse and Alcoholism (NIAAA, 1995b) and the CSAT Treatment Improvement Protocol (TIP) on older adults (Blow, CSAT, 1998b) recommend that persons age 65 and older consume no more than one standard drink per day or seven standard drinks per week (</a:t>
            </a:r>
            <a:r>
              <a:rPr lang="en-US" sz="1200" dirty="0" err="1">
                <a:solidFill>
                  <a:srgbClr val="000000"/>
                </a:solidFill>
                <a:latin typeface="Times New Roman" pitchFamily="18" charset="0"/>
                <a:cs typeface="Times New Roman" pitchFamily="18" charset="0"/>
              </a:rPr>
              <a:t>Dufour</a:t>
            </a:r>
            <a:r>
              <a:rPr lang="en-US" sz="1200" dirty="0">
                <a:solidFill>
                  <a:srgbClr val="000000"/>
                </a:solidFill>
                <a:latin typeface="Times New Roman" pitchFamily="18" charset="0"/>
                <a:cs typeface="Times New Roman" pitchFamily="18" charset="0"/>
              </a:rPr>
              <a:t> &amp; Fuller, 1995; Dietary Guidelines Advisory Committee, 2000, page 39).  In addition, older adults should not consume more than 2 standard drinks on any drinking day. It is recommended that the limit for older women should be slightly less than one standard drink per day. </a:t>
            </a:r>
            <a:endParaRPr lang="en-US" sz="1200" dirty="0">
              <a:solidFill>
                <a:srgbClr val="000000"/>
              </a:solidFill>
              <a:cs typeface="Times New Roman" pitchFamily="18" charset="0"/>
            </a:endParaRPr>
          </a:p>
        </p:txBody>
      </p:sp>
      <p:sp>
        <p:nvSpPr>
          <p:cNvPr id="91141"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slide animates in four parts. The first half of the slide presents information related to general drinking guidelines for men and women. The subsequent animations will reveal the drinking guidelines specifically for men and women older than 65. The information is based on the recommended drinking guidelines of the National Institute on Alcohol Abuse and Alcoholism (NIAAA).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first bullet point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men, the NIAAA recommend no more than 4 drinks on any day and nor more than 14 drinks per week.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next bullet point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women, the NIAAA recommendation is to consume no more than 3 drinks on any day and no more than 7 drinks per week.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title “Older Adult Drinking Guidelines”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guidelines are slightly different for older adults due to physiological changes and changes in the way alcohol is metabolized in older adults. For those individuals older than 65, the NIAAA recommends that both men and women have no more than 3 drinks on any day and no more than 7 drinks per week. They go on to say that if the individual is taking medications or has a health condition, drinking may not be indicated.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last bullet point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NIAAA goes on to say that 1 drink per day should be the maximum amount consumed to consider as “moderate” use for older adults.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noted by the NIH, these guidelines are identified for adults who are healthy and do not take any medications. Taking medications or having a health condition may mean reducing drinking or not drinking at all.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People have different personal definitions of what exactly constitutes an alcoholic “drink.” The National Institute on Alcohol Abuse and Alcoholism has developed a definition of a standard drink. A standard drink can be a 12 ounce beer, 8-9 ounces of malt liquor, 5 ounces of wine, 3-4 ounces of fortified wine, 2-3 ounces of cordial, 1.5 ounces of brandy, or 1.5 ounces of spirits such as vodka, gin, or scotch. So, a drink for one person may be a “40-ouncer” of beer, which, if you use NIAAA’s definition of a standard drink, would equal 3 1/3 standard drinks. It is very important for alcohol dependent clients to understand what is meant by “a drink” when you are assessing the extent of their alcohol problem.</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27" tIns="45713" rIns="91427" bIns="45713" anchor="b"/>
          <a:lstStyle/>
          <a:p>
            <a:pPr algn="r"/>
            <a:fld id="{690221D9-CC4B-462B-A0A0-7B72D939C2A5}" type="slidenum">
              <a:rPr lang="en-US" sz="1200"/>
              <a:pPr algn="r"/>
              <a:t>43</a:t>
            </a:fld>
            <a:endParaRPr lang="en-US" sz="1200" dirty="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xfrm>
            <a:off x="934720" y="4415790"/>
            <a:ext cx="5140960" cy="4183380"/>
          </a:xfrm>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This is an illustration of the process for breaking down alcohol and the impact on older adults as a result in changes in metabolic functioning and overall physiological changes. As an individual ages, there are lower overall amounts of water in the body and reduced blood flow to the liver and kidneys which contribute to declines in those organs’ abilities to process alcohol.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an individual drinks alcohol, it is broken down in three stages.  First, the enzyme Alcohol Dehydrogenase converts alcohol into Acetaldehyde.  Acetaldehyde is actually a toxic compound and therefore must be broken down further and eliminated.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occurs through the enzyme Acetaldehyde Dehydrogenase.  It converts that acetaldehyde into acetate.  Finally, Acetate is converted into water and carbon dioxide and eliminated from the body.</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Given that older adults are recommended to drink less and the previous slide identified the physiological mechanisms that contribute to reduced efficiency in processing alcohol, what are the consequences of drinking for older adults? Older adults have a higher BAC from a given does which can result in feeling more intoxicated as well as potential legal problems resulting from DUIs.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also the potential for interactions between medications, chronic illnesses, and alcohol. Use of alcohol can reduce the efficacy of prescription medications and exacerbate chronic illness symptoms. Older adults also experience decreases in lean body mass, bone and muscle as they age which also increases the risk of debilitating falls when intoxicated. Older adults also have increases in percentage of body fat with aging which can also put older adults at risk of chronic illnesses that are exacerbated by alcohol use (i.e. diabetes).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44</a:t>
            </a:fld>
            <a:endParaRPr lang="en-US"/>
          </a:p>
        </p:txBody>
      </p:sp>
    </p:spTree>
    <p:extLst>
      <p:ext uri="{BB962C8B-B14F-4D97-AF65-F5344CB8AC3E}">
        <p14:creationId xmlns:p14="http://schemas.microsoft.com/office/powerpoint/2010/main" val="1373729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following table presents the results of three nationally-representative surveys of alcohol consumption among men and women aged 65 or older. Based on the table, men consume more alcohol than women regardless of whether the amounts consumed are in the “moderate” range or higher.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Breslow, R.A., </a:t>
            </a:r>
            <a:r>
              <a:rPr lang="en-US" sz="1200" kern="1200" dirty="0" err="1" smtClean="0">
                <a:solidFill>
                  <a:schemeClr val="tx1"/>
                </a:solidFill>
                <a:effectLst/>
                <a:latin typeface="+mn-lt"/>
                <a:ea typeface="+mn-ea"/>
                <a:cs typeface="+mn-cs"/>
              </a:rPr>
              <a:t>Faden</a:t>
            </a:r>
            <a:r>
              <a:rPr lang="en-US" sz="1200" kern="1200" dirty="0" smtClean="0">
                <a:solidFill>
                  <a:schemeClr val="tx1"/>
                </a:solidFill>
                <a:effectLst/>
                <a:latin typeface="+mn-lt"/>
                <a:ea typeface="+mn-ea"/>
                <a:cs typeface="+mn-cs"/>
              </a:rPr>
              <a:t>, V.B., &amp; Smothers, B. (2003). Alcohol consumption by elderly Americans. </a:t>
            </a:r>
            <a:r>
              <a:rPr lang="en-US" sz="1200" i="1" kern="1200" dirty="0" smtClean="0">
                <a:solidFill>
                  <a:schemeClr val="tx1"/>
                </a:solidFill>
                <a:effectLst/>
                <a:latin typeface="+mn-lt"/>
                <a:ea typeface="+mn-ea"/>
                <a:cs typeface="+mn-cs"/>
              </a:rPr>
              <a:t>Journal of Studies on Alcohol, 65</a:t>
            </a:r>
            <a:r>
              <a:rPr lang="en-US" sz="1200" kern="1200" dirty="0" smtClean="0">
                <a:solidFill>
                  <a:schemeClr val="tx1"/>
                </a:solidFill>
                <a:effectLst/>
                <a:latin typeface="+mn-lt"/>
                <a:ea typeface="+mn-ea"/>
                <a:cs typeface="+mn-cs"/>
              </a:rPr>
              <a:t>(6), 884-892.</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data presented on this slide is drinking and alcohol consumption from the National Epidemiological Study of Alcohol and Related Conditions. The study looked at 8,205 adults aged 65 or older. Among those individuals, 75% reported any use of alcohol, 50% reported past year use of alcohol. Of the individuals who identified as past year drinkers, 67% were light drinkers, 22% were moderate drinkers, and 11% were heavy drinkers according to the NIAAA guidelines for drinking.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46</a:t>
            </a:fld>
            <a:endParaRPr lang="en-US"/>
          </a:p>
        </p:txBody>
      </p:sp>
    </p:spTree>
    <p:extLst>
      <p:ext uri="{BB962C8B-B14F-4D97-AF65-F5344CB8AC3E}">
        <p14:creationId xmlns:p14="http://schemas.microsoft.com/office/powerpoint/2010/main" val="2118766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If we look at binge drinking and “heavy drinking”, we see a steady increase from early teens up to mid-20’s. After mid-20’s, however, we see a steady decline in binge and heavy drinking. ANY past-30 days drinking remains fairly constant up to age 65, and then drops to 41.7%, but this still represents a great many people, some of whom are likely under-reporting their level of drinking.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Slightly more than half (52.2 percent) of Americans aged 12 or older reported being current drinkers of alcohol in the 2013 survey, which was similar to the rate in 2012 (52.1 percent). This translates to an estimated 136.9 million current drinkers in 2013. In 2013, heavy drinking was reported by 6.3 percent of the population aged 12 or older, or 16.5 million people. This percentage was similar to the rate of heavy drinking in 2012 (6.5 percent). </a:t>
            </a:r>
          </a:p>
          <a:p>
            <a:endParaRPr lang="en-US" sz="1200"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Additional information for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following are NSUDH definitions for heavy alcohol use and binge alcohol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Binge alcohol use = Five (5) or more drinks on the same occasion (at the same time or within a couple of hours of each other) on at least one day in the past 30 days.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Heavy alcohol use = Binge drinking on five or more days in the past 30.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increase in depressive symptoms was observed in older adults when drinking exceeded two drinks per day.</a:t>
            </a:r>
            <a:endParaRPr lang="en-US" sz="1100" dirty="0">
              <a:latin typeface="+mj-lt"/>
            </a:endParaRPr>
          </a:p>
        </p:txBody>
      </p:sp>
      <p:sp>
        <p:nvSpPr>
          <p:cNvPr id="5" name="Slide Number Placeholder 4"/>
          <p:cNvSpPr>
            <a:spLocks noGrp="1"/>
          </p:cNvSpPr>
          <p:nvPr>
            <p:ph type="sldNum" sz="quarter" idx="11"/>
          </p:nvPr>
        </p:nvSpPr>
        <p:spPr/>
        <p:txBody>
          <a:bodyPr/>
          <a:lstStyle/>
          <a:p>
            <a:pPr>
              <a:defRPr/>
            </a:pPr>
            <a:fld id="{B0DF7045-4BBD-4DE5-AC96-FF710017CA17}" type="slidenum">
              <a:rPr lang="en-US" smtClean="0"/>
              <a:pPr>
                <a:defRPr/>
              </a:pPr>
              <a:t>47</a:t>
            </a:fld>
            <a:endParaRPr lang="en-US"/>
          </a:p>
        </p:txBody>
      </p:sp>
    </p:spTree>
    <p:extLst>
      <p:ext uri="{BB962C8B-B14F-4D97-AF65-F5344CB8AC3E}">
        <p14:creationId xmlns:p14="http://schemas.microsoft.com/office/powerpoint/2010/main" val="9755610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This slide shows the estimated numbers of older adults who are currently living the in United States, broken down by gender and living situation. It is helpful to understand the demographic breakdowns as they relate to risk factors for drinking that will be discussed on subsequent slides. There are more women than men and more women live alone than older men.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More frequent drinking is associated with several different factors: being married, not living along, having a larger social network, and more frequent participation in activities in and out of the home. </a:t>
            </a:r>
          </a:p>
        </p:txBody>
      </p:sp>
      <p:sp>
        <p:nvSpPr>
          <p:cNvPr id="4" name="Slide Number Placeholder 3"/>
          <p:cNvSpPr>
            <a:spLocks noGrp="1"/>
          </p:cNvSpPr>
          <p:nvPr>
            <p:ph type="sldNum" sz="quarter" idx="10"/>
          </p:nvPr>
        </p:nvSpPr>
        <p:spPr/>
        <p:txBody>
          <a:bodyPr/>
          <a:lstStyle/>
          <a:p>
            <a:fld id="{8369E10F-6121-43B2-BA19-0EDC1E97F6E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0316" indent="-220316">
              <a:defRPr/>
            </a:pPr>
            <a:r>
              <a:rPr lang="en-US" sz="1000" b="1" dirty="0">
                <a:latin typeface="+mj-lt"/>
              </a:rPr>
              <a:t>INSTRUCTIONS</a:t>
            </a:r>
          </a:p>
          <a:p>
            <a:r>
              <a:rPr lang="en-US" sz="1200" b="0" i="0" kern="1200" dirty="0" smtClean="0">
                <a:solidFill>
                  <a:schemeClr val="tx1"/>
                </a:solidFill>
                <a:effectLst/>
                <a:latin typeface="+mn-lt"/>
                <a:ea typeface="+mn-ea"/>
                <a:cs typeface="+mn-cs"/>
              </a:rPr>
              <a:t>The purpose of the following five questions is to test the pre-training level of substance use and HIV knowledge amongst training participants. The questions are formatted as either multiple choice or true/false questions. Read each question and the possible responses aloud, and give training participants time to jot down their response before moving on to the next question.</a:t>
            </a:r>
          </a:p>
          <a:p>
            <a:endParaRPr lang="en-US" sz="1200" b="0" i="0" kern="1200" dirty="0" smtClean="0">
              <a:solidFill>
                <a:schemeClr val="tx1"/>
              </a:solidFill>
              <a:effectLst/>
              <a:latin typeface="+mn-lt"/>
              <a:ea typeface="+mn-ea"/>
              <a:cs typeface="+mn-cs"/>
            </a:endParaRPr>
          </a:p>
          <a:p>
            <a:r>
              <a:rPr lang="en-US" sz="1200" b="1" i="0" u="sng" kern="1200" dirty="0" smtClean="0">
                <a:solidFill>
                  <a:schemeClr val="tx1"/>
                </a:solidFill>
                <a:effectLst/>
                <a:latin typeface="+mn-lt"/>
                <a:ea typeface="+mn-ea"/>
                <a:cs typeface="+mn-cs"/>
              </a:rPr>
              <a:t>Do not</a:t>
            </a:r>
            <a:r>
              <a:rPr lang="en-US"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reveal the answers to the questions until the end of the training session (when you re-administer the questions that appear on slides 128-132).</a:t>
            </a:r>
            <a:endParaRPr lang="en-US" sz="1000" b="0" i="0" dirty="0">
              <a:latin typeface="+mj-l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Though individuals who are married and engaged in more social activities drink more frequently, individuals who live alone are more likely to drink in higher volumes. Higher volume drinking is also associated with lower family satisfaction, higher rates of depression, higher perceived stressfulness in life, lower sense of coherence, and not being married.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Graham, K. &amp; Schmidt, G. (1999). Alcohol use and psychosocial well-being among older adults. </a:t>
            </a:r>
            <a:r>
              <a:rPr lang="en-US" sz="1200" i="1" kern="1200" dirty="0" smtClean="0">
                <a:solidFill>
                  <a:schemeClr val="tx1"/>
                </a:solidFill>
                <a:effectLst/>
                <a:latin typeface="+mn-lt"/>
                <a:ea typeface="+mn-ea"/>
                <a:cs typeface="+mn-cs"/>
              </a:rPr>
              <a:t>Journal of Studies on Alcohol and Drugs, 60</a:t>
            </a:r>
            <a:r>
              <a:rPr lang="en-US" sz="1200" kern="1200" dirty="0" smtClean="0">
                <a:solidFill>
                  <a:schemeClr val="tx1"/>
                </a:solidFill>
                <a:effectLst/>
                <a:latin typeface="+mn-lt"/>
                <a:ea typeface="+mn-ea"/>
                <a:cs typeface="+mn-cs"/>
              </a:rPr>
              <a:t>(3), 345-351.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Older women who are more likely to have problems with alcohol have had a problem-drinking spouse; are widowed; experience depression; are more likely to be injured due to falls. Similarly, individuals who self-medicate using alcohol or other drugs are more likely to identify as lonely or report lower life satisfaction.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Lasting impacts in white matter deterioration were noted with continued use after the age of 50. This age was identified as a “critical threshold” by researchers and continued drinking after this threshold represented deterioration in the brain’s ability to heal from alcohol-induced damage. This damage could impair judgment, reasoning, planning. Consider also that damage to this region of the brain impairs acquisition of new skills or changes in behavior and what the implications are for treatment. Combined with decreased control and judgment, chances of relapse are strong.</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Fortier, C.B. et al. (2014) Widespread Effects of Alcohol on White Matter Microstructure. </a:t>
            </a:r>
            <a:r>
              <a:rPr lang="en-US" sz="1200" i="1" kern="1200" dirty="0" smtClean="0">
                <a:solidFill>
                  <a:schemeClr val="tx1"/>
                </a:solidFill>
                <a:effectLst/>
                <a:latin typeface="+mn-lt"/>
                <a:ea typeface="+mn-ea"/>
                <a:cs typeface="+mn-cs"/>
              </a:rPr>
              <a:t>Alcoholism: Clinical and Experimental Research</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38</a:t>
            </a:r>
            <a:r>
              <a:rPr lang="en-US" sz="1200" kern="1200" dirty="0" smtClean="0">
                <a:solidFill>
                  <a:schemeClr val="tx1"/>
                </a:solidFill>
                <a:effectLst/>
                <a:latin typeface="+mn-lt"/>
                <a:ea typeface="+mn-ea"/>
                <a:cs typeface="+mn-cs"/>
              </a:rPr>
              <a:t>(12), 2925-2933.</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 number of medical concerns for older adults are associated with drinking. This includes an increase in injuries due to falls when engaged in heavy drinking. Alcohol consumption is also the leading cause of the development of cancers of the mouth, neck , and head; as well as coronary artery disease and stroke. These chronic illnesses – heart </a:t>
            </a:r>
            <a:r>
              <a:rPr lang="en-US" sz="1200" kern="1200" dirty="0" err="1" smtClean="0">
                <a:solidFill>
                  <a:schemeClr val="tx1"/>
                </a:solidFill>
                <a:effectLst/>
                <a:latin typeface="+mn-lt"/>
                <a:ea typeface="+mn-ea"/>
                <a:cs typeface="+mn-cs"/>
              </a:rPr>
              <a:t>diseease</a:t>
            </a:r>
            <a:r>
              <a:rPr lang="en-US" sz="1200" kern="1200" dirty="0" smtClean="0">
                <a:solidFill>
                  <a:schemeClr val="tx1"/>
                </a:solidFill>
                <a:effectLst/>
                <a:latin typeface="+mn-lt"/>
                <a:ea typeface="+mn-ea"/>
                <a:cs typeface="+mn-cs"/>
              </a:rPr>
              <a:t>, cancer, and stroke – are the three leading causes of death among individuals 65 and older. However, these illnesses and the risk factors that preceded them can be managed through behavioral intervention and alterations to lifestyle.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Cummings, S.M, Cooper, R.L., Cassie, K.M. (2009). Motivational Interviewing to Affect Behavioral Change in Older Adults. </a:t>
            </a:r>
            <a:r>
              <a:rPr lang="en-US" sz="1200" i="1" kern="1200" dirty="0" smtClean="0">
                <a:solidFill>
                  <a:schemeClr val="tx1"/>
                </a:solidFill>
                <a:effectLst/>
                <a:latin typeface="+mn-lt"/>
                <a:ea typeface="+mn-ea"/>
                <a:cs typeface="+mn-cs"/>
              </a:rPr>
              <a:t>Research on Social Work Practice, 19, </a:t>
            </a:r>
            <a:r>
              <a:rPr lang="en-US" sz="1200" kern="1200" dirty="0" smtClean="0">
                <a:solidFill>
                  <a:schemeClr val="tx1"/>
                </a:solidFill>
                <a:effectLst/>
                <a:latin typeface="+mn-lt"/>
                <a:ea typeface="+mn-ea"/>
                <a:cs typeface="+mn-cs"/>
              </a:rPr>
              <a:t>195-204.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Highlight the multidirectional pathways for certain disorders like depression. Example: an individual who is using alcohol to cope with feelings of sadness or depression will end up experiencing more profound depressive symptoms when not using, requiring the need for more use in order to reduce the impact of feelings of depression. This in turn could lead to substantial physical health impairments including those listed on this slide.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Alcohol interacts with specific medications and can affect the efficacy of prescribed medications. Specifically, it can increase or decrease the way in which a drug is metabolized, which could affect its functioning. This includes sedatives, warfarin, phenytoin, and narcotics. Alcohol will also affect the effectiveness of drugs for hypertension, gout, ulcer disease, gastroesophageal reflux disease, depression, and insomnia. Alcohol will also make the side effects worse for nitrates (used to treat coronary artery disease), narcotics and benzodiazepines (sedation), and nonsteroidal anti-inflammatory drugs and aspirin (gastrointestinal bleeding).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Weathermon</a:t>
            </a:r>
            <a:r>
              <a:rPr lang="en-US" sz="1200" kern="1200" dirty="0" smtClean="0">
                <a:solidFill>
                  <a:schemeClr val="tx1"/>
                </a:solidFill>
                <a:effectLst/>
                <a:latin typeface="+mn-lt"/>
                <a:ea typeface="+mn-ea"/>
                <a:cs typeface="+mn-cs"/>
              </a:rPr>
              <a:t>, R., &amp; </a:t>
            </a:r>
            <a:r>
              <a:rPr lang="en-US" sz="1200" kern="1200" dirty="0" err="1" smtClean="0">
                <a:solidFill>
                  <a:schemeClr val="tx1"/>
                </a:solidFill>
                <a:effectLst/>
                <a:latin typeface="+mn-lt"/>
                <a:ea typeface="+mn-ea"/>
                <a:cs typeface="+mn-cs"/>
              </a:rPr>
              <a:t>Crabb</a:t>
            </a:r>
            <a:r>
              <a:rPr lang="en-US" sz="1200" kern="1200" dirty="0" smtClean="0">
                <a:solidFill>
                  <a:schemeClr val="tx1"/>
                </a:solidFill>
                <a:effectLst/>
                <a:latin typeface="+mn-lt"/>
                <a:ea typeface="+mn-ea"/>
                <a:cs typeface="+mn-cs"/>
              </a:rPr>
              <a:t>, D.W. (1999). Alcohol and Medication Interactions. </a:t>
            </a:r>
            <a:r>
              <a:rPr lang="en-US" sz="1200" i="1" kern="1200" dirty="0" smtClean="0">
                <a:solidFill>
                  <a:schemeClr val="tx1"/>
                </a:solidFill>
                <a:effectLst/>
                <a:latin typeface="+mn-lt"/>
                <a:ea typeface="+mn-ea"/>
                <a:cs typeface="+mn-cs"/>
              </a:rPr>
              <a:t>Alcohol Research &amp; Health, 23</a:t>
            </a:r>
            <a:r>
              <a:rPr lang="en-US" sz="1200" kern="1200" dirty="0" smtClean="0">
                <a:solidFill>
                  <a:schemeClr val="tx1"/>
                </a:solidFill>
                <a:effectLst/>
                <a:latin typeface="+mn-lt"/>
                <a:ea typeface="+mn-ea"/>
                <a:cs typeface="+mn-cs"/>
              </a:rPr>
              <a:t>(1), 40-54.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Nearly 50% of people living with HIV/AIDS (PLWHA) have had an alcohol use disorder during their lifetime. Approximately 8% of PLWHA report current heavy drinking which is approximately double the rates in the general population. This increase alcohol consumption in PLWHA is associated with poor mental  health functioning, increased odds of suicide, increased risk of accidental or recurrent falls and increased mortality.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Byrd, D.A., et al. (2013). Isolating Cognitive and Neurologic HIV Effects in Substance-Dependent, Confounded Cohorts: A Pilot Study. </a:t>
            </a:r>
            <a:r>
              <a:rPr lang="en-US" sz="1200" i="1" kern="1200" dirty="0" smtClean="0">
                <a:solidFill>
                  <a:schemeClr val="tx1"/>
                </a:solidFill>
                <a:effectLst/>
                <a:latin typeface="+mn-lt"/>
                <a:ea typeface="+mn-ea"/>
                <a:cs typeface="+mn-cs"/>
              </a:rPr>
              <a:t>Journal of the International Neuropsychological Society, 19</a:t>
            </a:r>
            <a:r>
              <a:rPr lang="en-US" sz="1200" kern="1200" dirty="0" smtClean="0">
                <a:solidFill>
                  <a:schemeClr val="tx1"/>
                </a:solidFill>
                <a:effectLst/>
                <a:latin typeface="+mn-lt"/>
                <a:ea typeface="+mn-ea"/>
                <a:cs typeface="+mn-cs"/>
              </a:rPr>
              <a:t>(4), 463-473.</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Halvan</a:t>
            </a:r>
            <a:r>
              <a:rPr lang="en-US" sz="1200" kern="1200" dirty="0" smtClean="0">
                <a:solidFill>
                  <a:schemeClr val="tx1"/>
                </a:solidFill>
                <a:effectLst/>
                <a:latin typeface="+mn-lt"/>
                <a:ea typeface="+mn-ea"/>
                <a:cs typeface="+mn-cs"/>
              </a:rPr>
              <a:t>, F.H., et al. (2015). The prevalence of alcohol consumption and heavy drinking among people with HIV in the United States: results from the HIV Cost and Service Utilization Study. </a:t>
            </a:r>
            <a:r>
              <a:rPr lang="en-US" sz="1200" i="1" kern="1200" dirty="0" smtClean="0">
                <a:solidFill>
                  <a:schemeClr val="tx1"/>
                </a:solidFill>
                <a:effectLst/>
                <a:latin typeface="+mn-lt"/>
                <a:ea typeface="+mn-ea"/>
                <a:cs typeface="+mn-cs"/>
              </a:rPr>
              <a:t>Journal of Studies on Alcohol, 63</a:t>
            </a:r>
            <a:r>
              <a:rPr lang="en-US" sz="1200" kern="1200" dirty="0" smtClean="0">
                <a:solidFill>
                  <a:schemeClr val="tx1"/>
                </a:solidFill>
                <a:effectLst/>
                <a:latin typeface="+mn-lt"/>
                <a:ea typeface="+mn-ea"/>
                <a:cs typeface="+mn-cs"/>
              </a:rPr>
              <a:t>(2), 179-186.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Sacco, P. </a:t>
            </a:r>
            <a:r>
              <a:rPr lang="en-US" sz="1200" kern="1200" dirty="0" err="1" smtClean="0">
                <a:solidFill>
                  <a:schemeClr val="tx1"/>
                </a:solidFill>
                <a:effectLst/>
                <a:latin typeface="+mn-lt"/>
                <a:ea typeface="+mn-ea"/>
                <a:cs typeface="+mn-cs"/>
              </a:rPr>
              <a:t>Bucholz</a:t>
            </a:r>
            <a:r>
              <a:rPr lang="en-US" sz="1200" kern="1200" dirty="0" smtClean="0">
                <a:solidFill>
                  <a:schemeClr val="tx1"/>
                </a:solidFill>
                <a:effectLst/>
                <a:latin typeface="+mn-lt"/>
                <a:ea typeface="+mn-ea"/>
                <a:cs typeface="+mn-cs"/>
              </a:rPr>
              <a:t>, K.K, &amp; </a:t>
            </a:r>
            <a:r>
              <a:rPr lang="en-US" sz="1200" kern="1200" dirty="0" err="1" smtClean="0">
                <a:solidFill>
                  <a:schemeClr val="tx1"/>
                </a:solidFill>
                <a:effectLst/>
                <a:latin typeface="+mn-lt"/>
                <a:ea typeface="+mn-ea"/>
                <a:cs typeface="+mn-cs"/>
              </a:rPr>
              <a:t>Spitznagel</a:t>
            </a:r>
            <a:r>
              <a:rPr lang="en-US" sz="1200" kern="1200" dirty="0" smtClean="0">
                <a:solidFill>
                  <a:schemeClr val="tx1"/>
                </a:solidFill>
                <a:effectLst/>
                <a:latin typeface="+mn-lt"/>
                <a:ea typeface="+mn-ea"/>
                <a:cs typeface="+mn-cs"/>
              </a:rPr>
              <a:t>, E.L. (2009). Alcohol Use Among Older Adults in the National Epidemiologic Survey on Alcohol and Related Conditions: A Latent Class Analysis. </a:t>
            </a:r>
            <a:r>
              <a:rPr lang="en-US" sz="1200" i="1" kern="1200" dirty="0" smtClean="0">
                <a:solidFill>
                  <a:schemeClr val="tx1"/>
                </a:solidFill>
                <a:effectLst/>
                <a:latin typeface="+mn-lt"/>
                <a:ea typeface="+mn-ea"/>
                <a:cs typeface="+mn-cs"/>
              </a:rPr>
              <a:t>Journal of Studies on Alcohol and Drugs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70</a:t>
            </a:r>
            <a:r>
              <a:rPr lang="en-US" sz="1200" kern="1200" dirty="0" smtClean="0">
                <a:solidFill>
                  <a:schemeClr val="tx1"/>
                </a:solidFill>
                <a:effectLst/>
                <a:latin typeface="+mn-lt"/>
                <a:ea typeface="+mn-ea"/>
                <a:cs typeface="+mn-cs"/>
              </a:rPr>
              <a:t>(6), 829-838.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Alcohol and other illicit drugs are metabolized in the liver by the same enzymes (CYP450) that metabolize many HIV medications (such as </a:t>
            </a:r>
            <a:r>
              <a:rPr lang="en-US" sz="1200" kern="1200" dirty="0" err="1" smtClean="0">
                <a:solidFill>
                  <a:schemeClr val="tx1"/>
                </a:solidFill>
                <a:effectLst/>
                <a:latin typeface="+mn-lt"/>
                <a:ea typeface="+mn-ea"/>
                <a:cs typeface="+mn-cs"/>
              </a:rPr>
              <a:t>Norvir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Viracept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Kaletra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Sustiva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Atripla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Complera</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Stribild</a:t>
            </a:r>
            <a:r>
              <a:rPr lang="en-US" sz="1200" kern="1200" dirty="0" smtClean="0">
                <a:solidFill>
                  <a:schemeClr val="tx1"/>
                </a:solidFill>
                <a:effectLst/>
                <a:latin typeface="+mn-lt"/>
                <a:ea typeface="+mn-ea"/>
                <a:cs typeface="+mn-cs"/>
              </a:rPr>
              <a:t>). The same </a:t>
            </a:r>
            <a:r>
              <a:rPr lang="en-US" sz="1200" kern="1200" dirty="0" err="1" smtClean="0">
                <a:solidFill>
                  <a:schemeClr val="tx1"/>
                </a:solidFill>
                <a:effectLst/>
                <a:latin typeface="+mn-lt"/>
                <a:ea typeface="+mn-ea"/>
                <a:cs typeface="+mn-cs"/>
              </a:rPr>
              <a:t>metabolization</a:t>
            </a:r>
            <a:r>
              <a:rPr lang="en-US" sz="1200" kern="1200" dirty="0" smtClean="0">
                <a:solidFill>
                  <a:schemeClr val="tx1"/>
                </a:solidFill>
                <a:effectLst/>
                <a:latin typeface="+mn-lt"/>
                <a:ea typeface="+mn-ea"/>
                <a:cs typeface="+mn-cs"/>
              </a:rPr>
              <a:t> pathway can lead to significant adverse reactions between alcohol/drugs and the HIV medications, leading to decreased medication efficacy, liver functioning, and immune functioning.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other medications such as </a:t>
            </a:r>
            <a:r>
              <a:rPr lang="en-US" sz="1200" kern="1200" dirty="0" err="1" smtClean="0">
                <a:solidFill>
                  <a:schemeClr val="tx1"/>
                </a:solidFill>
                <a:effectLst/>
                <a:latin typeface="+mn-lt"/>
                <a:ea typeface="+mn-ea"/>
                <a:cs typeface="+mn-cs"/>
              </a:rPr>
              <a:t>Combivir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Truvada</a:t>
            </a:r>
            <a:r>
              <a:rPr lang="en-US" sz="1200" kern="1200" dirty="0" smtClean="0">
                <a:solidFill>
                  <a:schemeClr val="tx1"/>
                </a:solidFill>
                <a:effectLst/>
                <a:latin typeface="+mn-lt"/>
                <a:ea typeface="+mn-ea"/>
                <a:cs typeface="+mn-cs"/>
              </a:rPr>
              <a:t> are metabolized by different liver enzymes and are less vulnerable to interactions with psychotropic medications or alcohol/drugs. This presents an opportunity for treatment co-occurring disorders in PLWHA without as great a risk to liver functioning and is significant in ongoing treatment as well as post-exposure prophylaxis and pre-exposure prophylaxis.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Thompson, A., Silverman, B., </a:t>
            </a:r>
            <a:r>
              <a:rPr lang="en-US" sz="1200" kern="1200" dirty="0" err="1" smtClean="0">
                <a:solidFill>
                  <a:schemeClr val="tx1"/>
                </a:solidFill>
                <a:effectLst/>
                <a:latin typeface="+mn-lt"/>
                <a:ea typeface="+mn-ea"/>
                <a:cs typeface="+mn-cs"/>
              </a:rPr>
              <a:t>Dzeng</a:t>
            </a:r>
            <a:r>
              <a:rPr lang="en-US" sz="1200" kern="1200" dirty="0" smtClean="0">
                <a:solidFill>
                  <a:schemeClr val="tx1"/>
                </a:solidFill>
                <a:effectLst/>
                <a:latin typeface="+mn-lt"/>
                <a:ea typeface="+mn-ea"/>
                <a:cs typeface="+mn-cs"/>
              </a:rPr>
              <a:t>, L. &amp; </a:t>
            </a:r>
            <a:r>
              <a:rPr lang="en-US" sz="1200" kern="1200" dirty="0" err="1" smtClean="0">
                <a:solidFill>
                  <a:schemeClr val="tx1"/>
                </a:solidFill>
                <a:effectLst/>
                <a:latin typeface="+mn-lt"/>
                <a:ea typeface="+mn-ea"/>
                <a:cs typeface="+mn-cs"/>
              </a:rPr>
              <a:t>Treisman</a:t>
            </a:r>
            <a:r>
              <a:rPr lang="en-US" sz="1200" kern="1200" dirty="0" smtClean="0">
                <a:solidFill>
                  <a:schemeClr val="tx1"/>
                </a:solidFill>
                <a:effectLst/>
                <a:latin typeface="+mn-lt"/>
                <a:ea typeface="+mn-ea"/>
                <a:cs typeface="+mn-cs"/>
              </a:rPr>
              <a:t>, G. (2006). Psychotropic Medications and HIV. </a:t>
            </a:r>
            <a:r>
              <a:rPr lang="en-US" sz="1200" i="1" kern="1200" dirty="0" smtClean="0">
                <a:solidFill>
                  <a:schemeClr val="tx1"/>
                </a:solidFill>
                <a:effectLst/>
                <a:latin typeface="+mn-lt"/>
                <a:ea typeface="+mn-ea"/>
                <a:cs typeface="+mn-cs"/>
              </a:rPr>
              <a:t>Clinical Infections Diseases, 42</a:t>
            </a:r>
            <a:r>
              <a:rPr lang="en-US" sz="1200" kern="1200" dirty="0" smtClean="0">
                <a:solidFill>
                  <a:schemeClr val="tx1"/>
                </a:solidFill>
                <a:effectLst/>
                <a:latin typeface="+mn-lt"/>
                <a:ea typeface="+mn-ea"/>
                <a:cs typeface="+mn-cs"/>
              </a:rPr>
              <a:t>(9), 1305-1310.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Studies using rhesus monkeys infected with Simian Immunodeficiency Disease (SIV) showed that </a:t>
            </a:r>
            <a:r>
              <a:rPr lang="en-US" sz="1200" kern="1200" dirty="0" err="1" smtClean="0">
                <a:solidFill>
                  <a:schemeClr val="tx1"/>
                </a:solidFill>
                <a:effectLst/>
                <a:latin typeface="+mn-lt"/>
                <a:ea typeface="+mn-ea"/>
                <a:cs typeface="+mn-cs"/>
              </a:rPr>
              <a:t>chornic</a:t>
            </a:r>
            <a:r>
              <a:rPr lang="en-US" sz="1200" kern="1200" dirty="0" smtClean="0">
                <a:solidFill>
                  <a:schemeClr val="tx1"/>
                </a:solidFill>
                <a:effectLst/>
                <a:latin typeface="+mn-lt"/>
                <a:ea typeface="+mn-ea"/>
                <a:cs typeface="+mn-cs"/>
              </a:rPr>
              <a:t> alcohol use accelerated disease progression to end-stage. Increases in viral load in the lungs were observed during bacterial infections. Additionally, decreases in functional capacity of skeletal muscle and wasting at end-stages were accelerated or more significant with chronic alcohol use. The use of alcohol contributed to an increase in cognitive impairment and neurobehavioral deficits.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Molina, P., et al. (2015). Behavioral, metabolic, and immune consequences of chronic alcohol or cannabinoids on HIV/AIDS: Studies in the non-human primate SIV model. </a:t>
            </a:r>
            <a:r>
              <a:rPr lang="en-US" sz="1200" i="1" kern="1200" dirty="0" smtClean="0">
                <a:solidFill>
                  <a:schemeClr val="tx1"/>
                </a:solidFill>
                <a:effectLst/>
                <a:latin typeface="+mn-lt"/>
                <a:ea typeface="+mn-ea"/>
                <a:cs typeface="+mn-cs"/>
              </a:rPr>
              <a:t>Journal of </a:t>
            </a:r>
            <a:r>
              <a:rPr lang="en-US" sz="1200" i="1" kern="1200" dirty="0" err="1" smtClean="0">
                <a:solidFill>
                  <a:schemeClr val="tx1"/>
                </a:solidFill>
                <a:effectLst/>
                <a:latin typeface="+mn-lt"/>
                <a:ea typeface="+mn-ea"/>
                <a:cs typeface="+mn-cs"/>
              </a:rPr>
              <a:t>Neuroimmune</a:t>
            </a:r>
            <a:r>
              <a:rPr lang="en-US" sz="1200" i="1" kern="1200" dirty="0" smtClean="0">
                <a:solidFill>
                  <a:schemeClr val="tx1"/>
                </a:solidFill>
                <a:effectLst/>
                <a:latin typeface="+mn-lt"/>
                <a:ea typeface="+mn-ea"/>
                <a:cs typeface="+mn-cs"/>
              </a:rPr>
              <a:t> Pharmacology, 10, </a:t>
            </a:r>
            <a:r>
              <a:rPr lang="en-US" sz="1200" kern="1200" dirty="0" smtClean="0">
                <a:solidFill>
                  <a:schemeClr val="tx1"/>
                </a:solidFill>
                <a:effectLst/>
                <a:latin typeface="+mn-lt"/>
                <a:ea typeface="+mn-ea"/>
                <a:cs typeface="+mn-cs"/>
              </a:rPr>
              <a:t>217-232.</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r>
              <a:rPr lang="en-US" sz="1200" b="0" i="0" kern="1200" dirty="0" smtClean="0">
                <a:solidFill>
                  <a:schemeClr val="tx1"/>
                </a:solidFill>
                <a:effectLst/>
                <a:latin typeface="+mn-lt"/>
                <a:ea typeface="+mn-ea"/>
                <a:cs typeface="+mn-cs"/>
              </a:rPr>
              <a:t>This slide serves to move from discussion to specifically focus on the impact of prescription drug use and abuse among an elderly population.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59</a:t>
            </a:fld>
            <a:endParaRPr lang="en-US"/>
          </a:p>
        </p:txBody>
      </p:sp>
    </p:spTree>
    <p:extLst>
      <p:ext uri="{BB962C8B-B14F-4D97-AF65-F5344CB8AC3E}">
        <p14:creationId xmlns:p14="http://schemas.microsoft.com/office/powerpoint/2010/main" val="3424528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INSTRUCTIONS</a:t>
            </a:r>
          </a:p>
          <a:p>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a:t>
            </a:fld>
            <a:endParaRPr lang="en-US"/>
          </a:p>
        </p:txBody>
      </p:sp>
    </p:spTree>
    <p:extLst>
      <p:ext uri="{BB962C8B-B14F-4D97-AF65-F5344CB8AC3E}">
        <p14:creationId xmlns:p14="http://schemas.microsoft.com/office/powerpoint/2010/main" val="5607448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table provides a demographic breakdown of medication use among white, black, and Hispanic males and females. Older white adults are the greatest consumers of prescription medications. Males use more pain relievers, and women use more prescription drugs in all other categories.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asterisk in the table indicates that data from the survey for this particular data point was not reliable and therefore was not included in the table.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60</a:t>
            </a:fld>
            <a:endParaRPr lang="en-US"/>
          </a:p>
        </p:txBody>
      </p:sp>
    </p:spTree>
    <p:extLst>
      <p:ext uri="{BB962C8B-B14F-4D97-AF65-F5344CB8AC3E}">
        <p14:creationId xmlns:p14="http://schemas.microsoft.com/office/powerpoint/2010/main" val="24391410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l" eaLnBrk="1" hangingPunct="1">
              <a:defRPr/>
            </a:pPr>
            <a:r>
              <a:rPr lang="en-US" smtClean="0">
                <a:latin typeface="Times New Roman" pitchFamily="18" charset="0"/>
              </a:rPr>
              <a:t>phoenix may 2004</a:t>
            </a:r>
          </a:p>
        </p:txBody>
      </p:sp>
      <p:sp>
        <p:nvSpPr>
          <p:cNvPr id="267267"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r" eaLnBrk="1" hangingPunct="1">
              <a:defRPr/>
            </a:pPr>
            <a:fld id="{0E229035-E1A8-42F1-AB28-C0AC8BD3C568}" type="slidenum">
              <a:rPr lang="en-US" smtClean="0">
                <a:latin typeface="Times New Roman" pitchFamily="18" charset="0"/>
              </a:rPr>
              <a:pPr algn="r" eaLnBrk="1" hangingPunct="1">
                <a:defRPr/>
              </a:pPr>
              <a:t>61</a:t>
            </a:fld>
            <a:endParaRPr lang="en-US" smtClean="0">
              <a:latin typeface="Times New Roman" pitchFamily="18" charset="0"/>
            </a:endParaRPr>
          </a:p>
        </p:txBody>
      </p:sp>
      <p:sp>
        <p:nvSpPr>
          <p:cNvPr id="281604" name="Rectangle 2"/>
          <p:cNvSpPr>
            <a:spLocks noGrp="1" noRot="1" noChangeAspect="1" noChangeArrowheads="1" noTextEdit="1"/>
          </p:cNvSpPr>
          <p:nvPr>
            <p:ph type="sldImg"/>
          </p:nvPr>
        </p:nvSpPr>
        <p:spPr>
          <a:ln/>
        </p:spPr>
      </p:sp>
      <p:sp>
        <p:nvSpPr>
          <p:cNvPr id="281605" name="Rectangle 3"/>
          <p:cNvSpPr>
            <a:spLocks noGrp="1" noChangeArrowheads="1"/>
          </p:cNvSpPr>
          <p:nvPr>
            <p:ph type="body" idx="1"/>
          </p:nvPr>
        </p:nvSpPr>
        <p:spPr>
          <a:noFill/>
        </p:spPr>
        <p:txBody>
          <a:bodyPr/>
          <a:lstStyle/>
          <a:p>
            <a:r>
              <a:rPr lang="en-US" sz="1200" kern="1200" dirty="0" smtClean="0">
                <a:solidFill>
                  <a:schemeClr val="tx1"/>
                </a:solidFill>
                <a:effectLst/>
                <a:latin typeface="+mn-lt"/>
                <a:ea typeface="+mn-ea"/>
                <a:cs typeface="+mn-cs"/>
              </a:rPr>
              <a:t>Information compiled by SAMHSA indicates that older adults are </a:t>
            </a:r>
            <a:r>
              <a:rPr lang="en-US" sz="1200" kern="1200" dirty="0" err="1" smtClean="0">
                <a:solidFill>
                  <a:schemeClr val="tx1"/>
                </a:solidFill>
                <a:effectLst/>
                <a:latin typeface="+mn-lt"/>
                <a:ea typeface="+mn-ea"/>
                <a:cs typeface="+mn-cs"/>
              </a:rPr>
              <a:t>disproportinately</a:t>
            </a:r>
            <a:r>
              <a:rPr lang="en-US" sz="1200" kern="1200" dirty="0" smtClean="0">
                <a:solidFill>
                  <a:schemeClr val="tx1"/>
                </a:solidFill>
                <a:effectLst/>
                <a:latin typeface="+mn-lt"/>
                <a:ea typeface="+mn-ea"/>
                <a:cs typeface="+mn-cs"/>
              </a:rPr>
              <a:t> affected by prescription drug abuse as a result of high rates of prescription medication as compared to other groups. Two out of five older adults reported taking 5 or more prescription medications, and older adults use prescription drugs 3 times more than the general population. This works out to, on average, older adults taking 4.5 medications </a:t>
            </a:r>
            <a:r>
              <a:rPr lang="en-US" sz="1200" kern="1200" dirty="0" err="1" smtClean="0">
                <a:solidFill>
                  <a:schemeClr val="tx1"/>
                </a:solidFill>
                <a:effectLst/>
                <a:latin typeface="+mn-lt"/>
                <a:ea typeface="+mn-ea"/>
                <a:cs typeface="+mn-cs"/>
              </a:rPr>
              <a:t>perday</a:t>
            </a:r>
            <a:r>
              <a:rPr lang="en-US" sz="1200" kern="1200" dirty="0" smtClean="0">
                <a:solidFill>
                  <a:schemeClr val="tx1"/>
                </a:solidFill>
                <a:effectLst/>
                <a:latin typeface="+mn-lt"/>
                <a:ea typeface="+mn-ea"/>
                <a:cs typeface="+mn-cs"/>
              </a:rPr>
              <a:t>. Across the entire country, 2.8 million older adults abused prescription drugs last year with 812,000 older adults in California abusing prescription drugs.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population of California represents, roughly, about 10% of the United States which means that among older adults abusing prescription medications, California is </a:t>
            </a:r>
            <a:r>
              <a:rPr lang="en-US" sz="1200" kern="1200" dirty="0" err="1" smtClean="0">
                <a:solidFill>
                  <a:schemeClr val="tx1"/>
                </a:solidFill>
                <a:effectLst/>
                <a:latin typeface="+mn-lt"/>
                <a:ea typeface="+mn-ea"/>
                <a:cs typeface="+mn-cs"/>
              </a:rPr>
              <a:t>disproprtionately</a:t>
            </a:r>
            <a:r>
              <a:rPr lang="en-US" sz="1200" kern="1200" dirty="0" smtClean="0">
                <a:solidFill>
                  <a:schemeClr val="tx1"/>
                </a:solidFill>
                <a:effectLst/>
                <a:latin typeface="+mn-lt"/>
                <a:ea typeface="+mn-ea"/>
                <a:cs typeface="+mn-cs"/>
              </a:rPr>
              <a:t> represented. </a:t>
            </a:r>
            <a:endParaRPr lang="en-US" dirty="0"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r" eaLnBrk="1" hangingPunct="1">
              <a:defRPr/>
            </a:pPr>
            <a:fld id="{8B5E4CE5-CCB5-4F0A-ABB6-032A73F05D07}" type="slidenum">
              <a:rPr lang="en-US" smtClean="0">
                <a:latin typeface="Arial" pitchFamily="34" charset="0"/>
              </a:rPr>
              <a:pPr algn="r" eaLnBrk="1" hangingPunct="1">
                <a:defRPr/>
              </a:pPr>
              <a:t>62</a:t>
            </a:fld>
            <a:endParaRPr lang="en-US" smtClean="0">
              <a:latin typeface="Arial" pitchFamily="34"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xfrm>
            <a:off x="935039" y="4416425"/>
            <a:ext cx="5140325" cy="4183063"/>
          </a:xfrm>
          <a:noFill/>
        </p:spPr>
        <p:txBody>
          <a:bodyPr/>
          <a:lstStyle/>
          <a:p>
            <a:r>
              <a:rPr lang="en-US" sz="1200" kern="1200" dirty="0" smtClean="0">
                <a:solidFill>
                  <a:schemeClr val="tx1"/>
                </a:solidFill>
                <a:effectLst/>
                <a:latin typeface="+mn-lt"/>
                <a:ea typeface="+mn-ea"/>
                <a:cs typeface="+mn-cs"/>
              </a:rPr>
              <a:t>Older adults being prescribed more medications and abusing more prescription medications results in increases in emergency </a:t>
            </a:r>
            <a:r>
              <a:rPr lang="en-US" sz="1200" kern="1200" dirty="0" err="1" smtClean="0">
                <a:solidFill>
                  <a:schemeClr val="tx1"/>
                </a:solidFill>
                <a:effectLst/>
                <a:latin typeface="+mn-lt"/>
                <a:ea typeface="+mn-ea"/>
                <a:cs typeface="+mn-cs"/>
              </a:rPr>
              <a:t>deaprtment</a:t>
            </a:r>
            <a:r>
              <a:rPr lang="en-US" sz="1200" kern="1200" dirty="0" smtClean="0">
                <a:solidFill>
                  <a:schemeClr val="tx1"/>
                </a:solidFill>
                <a:effectLst/>
                <a:latin typeface="+mn-lt"/>
                <a:ea typeface="+mn-ea"/>
                <a:cs typeface="+mn-cs"/>
              </a:rPr>
              <a:t> visits. Among older adults 50 and older, emergency department visits for adverse reactions to prescription medications has increased from 115,798 in 2004 to 300,084 in 2009. Almost half of the admissions were for adults 60 and older. The “Baby Boomer” effect is indicated by lifetime use of pain relievers being five times higher for Baby Boomers (50-54) than </a:t>
            </a:r>
            <a:r>
              <a:rPr lang="en-US" sz="1200" kern="1200" dirty="0" err="1" smtClean="0">
                <a:solidFill>
                  <a:schemeClr val="tx1"/>
                </a:solidFill>
                <a:effectLst/>
                <a:latin typeface="+mn-lt"/>
                <a:ea typeface="+mn-ea"/>
                <a:cs typeface="+mn-cs"/>
              </a:rPr>
              <a:t>indiviuals</a:t>
            </a:r>
            <a:r>
              <a:rPr lang="en-US" sz="1200" kern="1200" dirty="0" smtClean="0">
                <a:solidFill>
                  <a:schemeClr val="tx1"/>
                </a:solidFill>
                <a:effectLst/>
                <a:latin typeface="+mn-lt"/>
                <a:ea typeface="+mn-ea"/>
                <a:cs typeface="+mn-cs"/>
              </a:rPr>
              <a:t> 65+. This effect indicates general attitudes towards drug use and a shift toward greater acceptance and normalization of recreational drug use.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Although more men die from drug overdoses than women, the percentage increase in deaths seen since 1999 is greater among women: Deaths from opioid pain relievers increased five-fold between 1999 and 2010 for women versus 3.6 times among men.</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Crome</a:t>
            </a:r>
            <a:r>
              <a:rPr lang="en-US" sz="1200" kern="1200" dirty="0" smtClean="0">
                <a:solidFill>
                  <a:schemeClr val="tx1"/>
                </a:solidFill>
                <a:effectLst/>
                <a:latin typeface="+mn-lt"/>
                <a:ea typeface="+mn-ea"/>
                <a:cs typeface="+mn-cs"/>
              </a:rPr>
              <a:t>, I.B., (2015). Older People and Substance Misuse. In N. el-</a:t>
            </a:r>
            <a:r>
              <a:rPr lang="en-US" sz="1200" kern="1200" dirty="0" err="1" smtClean="0">
                <a:solidFill>
                  <a:schemeClr val="tx1"/>
                </a:solidFill>
                <a:effectLst/>
                <a:latin typeface="+mn-lt"/>
                <a:ea typeface="+mn-ea"/>
                <a:cs typeface="+mn-cs"/>
              </a:rPr>
              <a:t>Guebaly</a:t>
            </a:r>
            <a:r>
              <a:rPr lang="en-US" sz="1200" kern="1200" dirty="0" smtClean="0">
                <a:solidFill>
                  <a:schemeClr val="tx1"/>
                </a:solidFill>
                <a:effectLst/>
                <a:latin typeface="+mn-lt"/>
                <a:ea typeface="+mn-ea"/>
                <a:cs typeface="+mn-cs"/>
              </a:rPr>
              <a:t> et al. (Eds.), </a:t>
            </a:r>
            <a:r>
              <a:rPr lang="en-US" sz="1200" i="1" kern="1200" dirty="0" smtClean="0">
                <a:solidFill>
                  <a:schemeClr val="tx1"/>
                </a:solidFill>
                <a:effectLst/>
                <a:latin typeface="+mn-lt"/>
                <a:ea typeface="+mn-ea"/>
                <a:cs typeface="+mn-cs"/>
              </a:rPr>
              <a:t>Textbook of Addiction treatment: International Perspectives</a:t>
            </a:r>
            <a:r>
              <a:rPr lang="en-US" sz="1200" kern="1200" dirty="0" smtClean="0">
                <a:solidFill>
                  <a:schemeClr val="tx1"/>
                </a:solidFill>
                <a:effectLst/>
                <a:latin typeface="+mn-lt"/>
                <a:ea typeface="+mn-ea"/>
                <a:cs typeface="+mn-cs"/>
              </a:rPr>
              <a:t>(2117-2137). Italy: Springer.</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Volkow</a:t>
            </a:r>
            <a:r>
              <a:rPr lang="en-US" sz="1200" kern="1200" dirty="0" smtClean="0">
                <a:solidFill>
                  <a:schemeClr val="tx1"/>
                </a:solidFill>
                <a:effectLst/>
                <a:latin typeface="+mn-lt"/>
                <a:ea typeface="+mn-ea"/>
                <a:cs typeface="+mn-cs"/>
              </a:rPr>
              <a:t>, N.D., </a:t>
            </a:r>
            <a:r>
              <a:rPr lang="en-US" sz="1200" kern="1200" dirty="0" err="1" smtClean="0">
                <a:solidFill>
                  <a:schemeClr val="tx1"/>
                </a:solidFill>
                <a:effectLst/>
                <a:latin typeface="+mn-lt"/>
                <a:ea typeface="+mn-ea"/>
                <a:cs typeface="+mn-cs"/>
              </a:rPr>
              <a:t>Frieden</a:t>
            </a:r>
            <a:r>
              <a:rPr lang="en-US" sz="1200" kern="1200" dirty="0" smtClean="0">
                <a:solidFill>
                  <a:schemeClr val="tx1"/>
                </a:solidFill>
                <a:effectLst/>
                <a:latin typeface="+mn-lt"/>
                <a:ea typeface="+mn-ea"/>
                <a:cs typeface="+mn-cs"/>
              </a:rPr>
              <a:t>, T.R., Hyde, P.S., Cha, S.S. (2014). Medication-Assisted Therapies – Tackling the Opioid-Overdose Epidemic. </a:t>
            </a:r>
            <a:r>
              <a:rPr lang="en-US" sz="1200" i="1" kern="1200" dirty="0" smtClean="0">
                <a:solidFill>
                  <a:schemeClr val="tx1"/>
                </a:solidFill>
                <a:effectLst/>
                <a:latin typeface="+mn-lt"/>
                <a:ea typeface="+mn-ea"/>
                <a:cs typeface="+mn-cs"/>
              </a:rPr>
              <a:t>The New England Journal of Medicine</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370, </a:t>
            </a:r>
            <a:r>
              <a:rPr lang="en-US" sz="1200" kern="1200" dirty="0" smtClean="0">
                <a:solidFill>
                  <a:schemeClr val="tx1"/>
                </a:solidFill>
                <a:effectLst/>
                <a:latin typeface="+mn-lt"/>
                <a:ea typeface="+mn-ea"/>
                <a:cs typeface="+mn-cs"/>
              </a:rPr>
              <a:t>2063-2066.</a:t>
            </a:r>
            <a:r>
              <a:rPr lang="en-US" sz="1200" i="1" kern="1200" dirty="0" smtClean="0">
                <a:solidFill>
                  <a:schemeClr val="tx1"/>
                </a:solidFill>
                <a:effectLst/>
                <a:latin typeface="+mn-lt"/>
                <a:ea typeface="+mn-ea"/>
                <a:cs typeface="+mn-cs"/>
              </a:rPr>
              <a:t> </a:t>
            </a:r>
            <a:endParaRPr lang="en-US" sz="1800" b="1"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l" eaLnBrk="1" hangingPunct="1">
              <a:defRPr/>
            </a:pPr>
            <a:r>
              <a:rPr lang="en-US" smtClean="0">
                <a:latin typeface="Times New Roman" pitchFamily="18" charset="0"/>
              </a:rPr>
              <a:t>phoenix may 2004</a:t>
            </a:r>
          </a:p>
        </p:txBody>
      </p:sp>
      <p:sp>
        <p:nvSpPr>
          <p:cNvPr id="26931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defTabSz="931811" eaLnBrk="0" hangingPunct="0">
              <a:defRPr>
                <a:solidFill>
                  <a:schemeClr val="tx1"/>
                </a:solidFill>
                <a:latin typeface="Tahoma" pitchFamily="34" charset="0"/>
              </a:defRPr>
            </a:lvl1pPr>
            <a:lvl2pPr marL="742909" indent="-285734" algn="ctr" defTabSz="931811" eaLnBrk="0" hangingPunct="0">
              <a:defRPr>
                <a:solidFill>
                  <a:schemeClr val="tx1"/>
                </a:solidFill>
                <a:latin typeface="Tahoma" pitchFamily="34" charset="0"/>
              </a:defRPr>
            </a:lvl2pPr>
            <a:lvl3pPr marL="1142937" indent="-228587" algn="ctr" defTabSz="931811" eaLnBrk="0" hangingPunct="0">
              <a:defRPr>
                <a:solidFill>
                  <a:schemeClr val="tx1"/>
                </a:solidFill>
                <a:latin typeface="Tahoma" pitchFamily="34" charset="0"/>
              </a:defRPr>
            </a:lvl3pPr>
            <a:lvl4pPr marL="1600111" indent="-228587" algn="ctr" defTabSz="931811" eaLnBrk="0" hangingPunct="0">
              <a:defRPr>
                <a:solidFill>
                  <a:schemeClr val="tx1"/>
                </a:solidFill>
                <a:latin typeface="Tahoma" pitchFamily="34" charset="0"/>
              </a:defRPr>
            </a:lvl4pPr>
            <a:lvl5pPr marL="2057287" indent="-228587" algn="ctr" defTabSz="931811" eaLnBrk="0" hangingPunct="0">
              <a:defRPr>
                <a:solidFill>
                  <a:schemeClr val="tx1"/>
                </a:solidFill>
                <a:latin typeface="Tahoma" pitchFamily="34" charset="0"/>
              </a:defRPr>
            </a:lvl5pPr>
            <a:lvl6pPr marL="2514461" indent="-228587" algn="ctr" defTabSz="931811" eaLnBrk="0" fontAlgn="base" hangingPunct="0">
              <a:spcBef>
                <a:spcPct val="0"/>
              </a:spcBef>
              <a:spcAft>
                <a:spcPct val="0"/>
              </a:spcAft>
              <a:defRPr>
                <a:solidFill>
                  <a:schemeClr val="tx1"/>
                </a:solidFill>
                <a:latin typeface="Tahoma" pitchFamily="34" charset="0"/>
              </a:defRPr>
            </a:lvl6pPr>
            <a:lvl7pPr marL="2971635" indent="-228587" algn="ctr" defTabSz="931811" eaLnBrk="0" fontAlgn="base" hangingPunct="0">
              <a:spcBef>
                <a:spcPct val="0"/>
              </a:spcBef>
              <a:spcAft>
                <a:spcPct val="0"/>
              </a:spcAft>
              <a:defRPr>
                <a:solidFill>
                  <a:schemeClr val="tx1"/>
                </a:solidFill>
                <a:latin typeface="Tahoma" pitchFamily="34" charset="0"/>
              </a:defRPr>
            </a:lvl7pPr>
            <a:lvl8pPr marL="3428811" indent="-228587" algn="ctr" defTabSz="931811" eaLnBrk="0" fontAlgn="base" hangingPunct="0">
              <a:spcBef>
                <a:spcPct val="0"/>
              </a:spcBef>
              <a:spcAft>
                <a:spcPct val="0"/>
              </a:spcAft>
              <a:defRPr>
                <a:solidFill>
                  <a:schemeClr val="tx1"/>
                </a:solidFill>
                <a:latin typeface="Tahoma" pitchFamily="34" charset="0"/>
              </a:defRPr>
            </a:lvl8pPr>
            <a:lvl9pPr marL="3885985" indent="-228587" algn="ctr" defTabSz="931811" eaLnBrk="0" fontAlgn="base" hangingPunct="0">
              <a:spcBef>
                <a:spcPct val="0"/>
              </a:spcBef>
              <a:spcAft>
                <a:spcPct val="0"/>
              </a:spcAft>
              <a:defRPr>
                <a:solidFill>
                  <a:schemeClr val="tx1"/>
                </a:solidFill>
                <a:latin typeface="Tahoma" pitchFamily="34" charset="0"/>
              </a:defRPr>
            </a:lvl9pPr>
          </a:lstStyle>
          <a:p>
            <a:pPr algn="r" eaLnBrk="1" hangingPunct="1">
              <a:defRPr/>
            </a:pPr>
            <a:fld id="{261391BD-CD19-4ECF-B1E0-3391F7894BB8}" type="slidenum">
              <a:rPr lang="en-US" smtClean="0">
                <a:latin typeface="Times New Roman" pitchFamily="18" charset="0"/>
              </a:rPr>
              <a:pPr algn="r" eaLnBrk="1" hangingPunct="1">
                <a:defRPr/>
              </a:pPr>
              <a:t>63</a:t>
            </a:fld>
            <a:endParaRPr lang="en-US" smtClean="0">
              <a:latin typeface="Times New Roman" pitchFamily="18" charset="0"/>
            </a:endParaRPr>
          </a:p>
        </p:txBody>
      </p:sp>
      <p:sp>
        <p:nvSpPr>
          <p:cNvPr id="283652" name="Rectangle 2"/>
          <p:cNvSpPr>
            <a:spLocks noGrp="1" noRot="1" noChangeAspect="1" noChangeArrowheads="1" noTextEdit="1"/>
          </p:cNvSpPr>
          <p:nvPr>
            <p:ph type="sldImg"/>
          </p:nvPr>
        </p:nvSpPr>
        <p:spPr>
          <a:xfrm>
            <a:off x="1182688" y="696913"/>
            <a:ext cx="4648200" cy="3486150"/>
          </a:xfrm>
          <a:ln/>
        </p:spPr>
      </p:sp>
      <p:sp>
        <p:nvSpPr>
          <p:cNvPr id="283653" name="Rectangle 3"/>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mn-lt"/>
                <a:ea typeface="+mn-ea"/>
                <a:cs typeface="+mn-cs"/>
              </a:rPr>
              <a:t>Particularly among older adults, the combination of prescription drug side effects can result in death if the prescription drug is combined with over-the-counter medications; if the prescription medication or over-the-counter medication is combined with alcohol (i.e. other CNS depressants will have a compounding effect with alcohol); when prescription drugs and over-the-counter medications are combined with other illicit drugs; and when prescription and over-the-counter medications are combined with other physical medications such as HIV or Hepatitis medications. </a:t>
            </a:r>
            <a:endParaRPr lang="es-ES" dirty="0"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Protease inhibitors are a specific class of drugs that are used in the treatment of HIV and hepatitis. These drugs work by specifically targeting viral proteases and prohibiting replication of the virus. Metabolism of amphetamine, </a:t>
            </a:r>
            <a:r>
              <a:rPr lang="en-US" sz="1200" kern="1200" dirty="0" err="1" smtClean="0">
                <a:solidFill>
                  <a:schemeClr val="tx1"/>
                </a:solidFill>
                <a:effectLst/>
                <a:latin typeface="+mn-lt"/>
                <a:ea typeface="+mn-ea"/>
                <a:cs typeface="+mn-cs"/>
              </a:rPr>
              <a:t>ecstacy</a:t>
            </a:r>
            <a:r>
              <a:rPr lang="en-US" sz="1200" kern="1200" dirty="0" smtClean="0">
                <a:solidFill>
                  <a:schemeClr val="tx1"/>
                </a:solidFill>
                <a:effectLst/>
                <a:latin typeface="+mn-lt"/>
                <a:ea typeface="+mn-ea"/>
                <a:cs typeface="+mn-cs"/>
              </a:rPr>
              <a:t>, ketamine, and methadone may be inhibited by protease inhibitors, potentially leading to overdose. Opioid metabolism may similarly be inhibited by protease inhibitors but can also be increased as a result of protease inhibitors. In either situation, an individual is at risk of overdosing (reduced </a:t>
            </a:r>
            <a:r>
              <a:rPr lang="en-US" sz="1200" kern="1200" dirty="0" err="1" smtClean="0">
                <a:solidFill>
                  <a:schemeClr val="tx1"/>
                </a:solidFill>
                <a:effectLst/>
                <a:latin typeface="+mn-lt"/>
                <a:ea typeface="+mn-ea"/>
                <a:cs typeface="+mn-cs"/>
              </a:rPr>
              <a:t>metabolization</a:t>
            </a:r>
            <a:r>
              <a:rPr lang="en-US" sz="1200" kern="1200" dirty="0" smtClean="0">
                <a:solidFill>
                  <a:schemeClr val="tx1"/>
                </a:solidFill>
                <a:effectLst/>
                <a:latin typeface="+mn-lt"/>
                <a:ea typeface="+mn-ea"/>
                <a:cs typeface="+mn-cs"/>
              </a:rPr>
              <a:t>) or withdrawal (increased </a:t>
            </a:r>
            <a:r>
              <a:rPr lang="en-US" sz="1200" kern="1200" dirty="0" err="1" smtClean="0">
                <a:solidFill>
                  <a:schemeClr val="tx1"/>
                </a:solidFill>
                <a:effectLst/>
                <a:latin typeface="+mn-lt"/>
                <a:ea typeface="+mn-ea"/>
                <a:cs typeface="+mn-cs"/>
              </a:rPr>
              <a:t>metabolization</a:t>
            </a:r>
            <a:r>
              <a:rPr lang="en-US" sz="1200" kern="1200" dirty="0" smtClean="0">
                <a:solidFill>
                  <a:schemeClr val="tx1"/>
                </a:solidFill>
                <a:effectLst/>
                <a:latin typeface="+mn-lt"/>
                <a:ea typeface="+mn-ea"/>
                <a:cs typeface="+mn-cs"/>
              </a:rPr>
              <a:t>). This may be experienced by individuals taking prescription opioid painkillers as either a loss of the pain-reducing effects of the opioid or by a prolonged sedation.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Thompson, A., Silverman, B., </a:t>
            </a:r>
            <a:r>
              <a:rPr lang="en-US" sz="1200" kern="1200" dirty="0" err="1" smtClean="0">
                <a:solidFill>
                  <a:schemeClr val="tx1"/>
                </a:solidFill>
                <a:effectLst/>
                <a:latin typeface="+mn-lt"/>
                <a:ea typeface="+mn-ea"/>
                <a:cs typeface="+mn-cs"/>
              </a:rPr>
              <a:t>Dzeng</a:t>
            </a:r>
            <a:r>
              <a:rPr lang="en-US" sz="1200" kern="1200" dirty="0" smtClean="0">
                <a:solidFill>
                  <a:schemeClr val="tx1"/>
                </a:solidFill>
                <a:effectLst/>
                <a:latin typeface="+mn-lt"/>
                <a:ea typeface="+mn-ea"/>
                <a:cs typeface="+mn-cs"/>
              </a:rPr>
              <a:t>, L., &amp; </a:t>
            </a:r>
            <a:r>
              <a:rPr lang="en-US" sz="1200" kern="1200" dirty="0" err="1" smtClean="0">
                <a:solidFill>
                  <a:schemeClr val="tx1"/>
                </a:solidFill>
                <a:effectLst/>
                <a:latin typeface="+mn-lt"/>
                <a:ea typeface="+mn-ea"/>
                <a:cs typeface="+mn-cs"/>
              </a:rPr>
              <a:t>Treisman</a:t>
            </a:r>
            <a:r>
              <a:rPr lang="en-US" sz="1200" kern="1200" dirty="0" smtClean="0">
                <a:solidFill>
                  <a:schemeClr val="tx1"/>
                </a:solidFill>
                <a:effectLst/>
                <a:latin typeface="+mn-lt"/>
                <a:ea typeface="+mn-ea"/>
                <a:cs typeface="+mn-cs"/>
              </a:rPr>
              <a:t>, G. (2006). Psychotropic Medications and HIV. </a:t>
            </a:r>
            <a:r>
              <a:rPr lang="en-US" sz="1200" i="1" kern="1200" dirty="0" smtClean="0">
                <a:solidFill>
                  <a:schemeClr val="tx1"/>
                </a:solidFill>
                <a:effectLst/>
                <a:latin typeface="+mn-lt"/>
                <a:ea typeface="+mn-ea"/>
                <a:cs typeface="+mn-cs"/>
              </a:rPr>
              <a:t>Clinical Infectious Diseases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42</a:t>
            </a:r>
            <a:r>
              <a:rPr lang="en-US" sz="1200" kern="1200" dirty="0" smtClean="0">
                <a:solidFill>
                  <a:schemeClr val="tx1"/>
                </a:solidFill>
                <a:effectLst/>
                <a:latin typeface="+mn-lt"/>
                <a:ea typeface="+mn-ea"/>
                <a:cs typeface="+mn-cs"/>
              </a:rPr>
              <a:t>(9), 1305-1310.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to move from discussion to marijuana as information about the effects of combining medications is presented within a context of PLWHA.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65</a:t>
            </a:fld>
            <a:endParaRPr lang="en-US"/>
          </a:p>
        </p:txBody>
      </p:sp>
    </p:spTree>
    <p:extLst>
      <p:ext uri="{BB962C8B-B14F-4D97-AF65-F5344CB8AC3E}">
        <p14:creationId xmlns:p14="http://schemas.microsoft.com/office/powerpoint/2010/main" val="7201302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with HIV are living longer now than ever before because of early identification and effective medication therapies, treating HIV more like a chronic disease that can be managed rather than a terminal illness. People with HIV should be concerned about their long-term health and risk behaviors that may impact their overall health and well-being just like everyone else. The corollary to this is that dependence on marijuana poses a physical and mental health to everyone, regardless of whether or not the individual is HIV positive.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study also specifically pointed out the need for more systematic review of the effect of substance use on older adults diagnosed with HIV. They identified that while older adults were included in this study and others on medical marijuana, focusing on that particular subgroup of older adults is very rare.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Van den </a:t>
            </a:r>
            <a:r>
              <a:rPr lang="en-US" sz="1200" kern="1200" dirty="0" err="1" smtClean="0">
                <a:solidFill>
                  <a:schemeClr val="tx1"/>
                </a:solidFill>
                <a:effectLst/>
                <a:latin typeface="+mn-lt"/>
                <a:ea typeface="+mn-ea"/>
                <a:cs typeface="+mn-cs"/>
              </a:rPr>
              <a:t>Elsena</a:t>
            </a:r>
            <a:r>
              <a:rPr lang="en-US" sz="1200" kern="1200" dirty="0" smtClean="0">
                <a:solidFill>
                  <a:schemeClr val="tx1"/>
                </a:solidFill>
                <a:effectLst/>
                <a:latin typeface="+mn-lt"/>
                <a:ea typeface="+mn-ea"/>
                <a:cs typeface="+mn-cs"/>
              </a:rPr>
              <a:t>, G.A., et al. (2014). Efficacy and safety of medical cannabinoids in older subjects: A systematic review. </a:t>
            </a:r>
            <a:r>
              <a:rPr lang="en-US" sz="1200" i="1" kern="1200" dirty="0" smtClean="0">
                <a:solidFill>
                  <a:schemeClr val="tx1"/>
                </a:solidFill>
                <a:effectLst/>
                <a:latin typeface="+mn-lt"/>
                <a:ea typeface="+mn-ea"/>
                <a:cs typeface="+mn-cs"/>
              </a:rPr>
              <a:t>Ageing Research Reviews, 14</a:t>
            </a:r>
            <a:r>
              <a:rPr lang="en-US" sz="1200" kern="1200" dirty="0" smtClean="0">
                <a:solidFill>
                  <a:schemeClr val="tx1"/>
                </a:solidFill>
                <a:effectLst/>
                <a:latin typeface="+mn-lt"/>
                <a:ea typeface="+mn-ea"/>
                <a:cs typeface="+mn-cs"/>
              </a:rPr>
              <a:t>, 56-64. </a:t>
            </a:r>
            <a:endParaRPr lang="en-US" b="0" dirty="0"/>
          </a:p>
        </p:txBody>
      </p:sp>
      <p:sp>
        <p:nvSpPr>
          <p:cNvPr id="4" name="Slide Number Placeholder 3"/>
          <p:cNvSpPr>
            <a:spLocks noGrp="1"/>
          </p:cNvSpPr>
          <p:nvPr>
            <p:ph type="sldNum" sz="quarter" idx="10"/>
          </p:nvPr>
        </p:nvSpPr>
        <p:spPr/>
        <p:txBody>
          <a:bodyPr/>
          <a:lstStyle/>
          <a:p>
            <a:fld id="{6C022A7B-B66F-47CD-B0CC-24ECAB4C2AE1}" type="slidenum">
              <a:rPr lang="en-US" smtClean="0"/>
              <a:pPr/>
              <a:t>66</a:t>
            </a:fld>
            <a:endParaRPr lang="en-US"/>
          </a:p>
        </p:txBody>
      </p:sp>
    </p:spTree>
    <p:extLst>
      <p:ext uri="{BB962C8B-B14F-4D97-AF65-F5344CB8AC3E}">
        <p14:creationId xmlns:p14="http://schemas.microsoft.com/office/powerpoint/2010/main" val="2397625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major reasons people living with HIV should be cautious with marijuana is because HIV disease can cause HIV-Associated Neurocognitive Disorders (HAND) in advanced stages. The main symptoms of HAND include confusion, forgetfulness, and headaches. Three different types of HAND exist—asymptomatic neurocognitive HAND, mild neurocognitive disorders, and HIV-Associated Dementia.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022A7B-B66F-47CD-B0CC-24ECAB4C2AE1}" type="slidenum">
              <a:rPr lang="en-US" smtClean="0"/>
              <a:pPr/>
              <a:t>67</a:t>
            </a:fld>
            <a:endParaRPr lang="en-US"/>
          </a:p>
        </p:txBody>
      </p:sp>
    </p:spTree>
    <p:extLst>
      <p:ext uri="{BB962C8B-B14F-4D97-AF65-F5344CB8AC3E}">
        <p14:creationId xmlns:p14="http://schemas.microsoft.com/office/powerpoint/2010/main" val="1824707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Given the effects HIV can have on cognition, people living with HIV should be careful with marijuana, which also affects learning and memory. Almost half of HIV-positive marijuana users report having memory problems, and the drug’s cognitive effects may be particularly strong for people experiencing HAND. Cognitive impairment may also compromise adherence to ART, since forgetting medication is the leading cause for ART non-adherence. Research shows that the use of most recreational drugs and alcohol is associated with lower antiretroviral medication adherence, less </a:t>
            </a:r>
            <a:r>
              <a:rPr lang="en-US" sz="1200" kern="1200" dirty="0" err="1" smtClean="0">
                <a:solidFill>
                  <a:schemeClr val="tx1"/>
                </a:solidFill>
                <a:effectLst/>
                <a:latin typeface="+mn-lt"/>
                <a:ea typeface="+mn-ea"/>
                <a:cs typeface="+mn-cs"/>
              </a:rPr>
              <a:t>virologic</a:t>
            </a:r>
            <a:r>
              <a:rPr lang="en-US" sz="1200" kern="1200" dirty="0" smtClean="0">
                <a:solidFill>
                  <a:schemeClr val="tx1"/>
                </a:solidFill>
                <a:effectLst/>
                <a:latin typeface="+mn-lt"/>
                <a:ea typeface="+mn-ea"/>
                <a:cs typeface="+mn-cs"/>
              </a:rPr>
              <a:t> suppression, and slower CD4 cell response rate.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Chesney, M. (2003). Adherence to HAART Regimens. </a:t>
            </a:r>
            <a:r>
              <a:rPr lang="en-US" sz="1200" i="1" kern="1200" dirty="0" smtClean="0">
                <a:solidFill>
                  <a:schemeClr val="tx1"/>
                </a:solidFill>
                <a:effectLst/>
                <a:latin typeface="+mn-lt"/>
                <a:ea typeface="+mn-ea"/>
                <a:cs typeface="+mn-cs"/>
              </a:rPr>
              <a:t>Aids Patient Care and STDs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17</a:t>
            </a:r>
            <a:r>
              <a:rPr lang="en-US" sz="1200" kern="1200" dirty="0" smtClean="0">
                <a:solidFill>
                  <a:schemeClr val="tx1"/>
                </a:solidFill>
                <a:effectLst/>
                <a:latin typeface="+mn-lt"/>
                <a:ea typeface="+mn-ea"/>
                <a:cs typeface="+mn-cs"/>
              </a:rPr>
              <a:t>(4), 169-177.</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Cristiani</a:t>
            </a:r>
            <a:r>
              <a:rPr lang="en-US" sz="1200" kern="1200" dirty="0" smtClean="0">
                <a:solidFill>
                  <a:schemeClr val="tx1"/>
                </a:solidFill>
                <a:effectLst/>
                <a:latin typeface="+mn-lt"/>
                <a:ea typeface="+mn-ea"/>
                <a:cs typeface="+mn-cs"/>
              </a:rPr>
              <a:t>, S.A., </a:t>
            </a:r>
            <a:r>
              <a:rPr lang="en-US" sz="1200" kern="1200" dirty="0" err="1" smtClean="0">
                <a:solidFill>
                  <a:schemeClr val="tx1"/>
                </a:solidFill>
                <a:effectLst/>
                <a:latin typeface="+mn-lt"/>
                <a:ea typeface="+mn-ea"/>
                <a:cs typeface="+mn-cs"/>
              </a:rPr>
              <a:t>Pukay</a:t>
            </a:r>
            <a:r>
              <a:rPr lang="en-US" sz="1200" kern="1200" dirty="0" smtClean="0">
                <a:solidFill>
                  <a:schemeClr val="tx1"/>
                </a:solidFill>
                <a:effectLst/>
                <a:latin typeface="+mn-lt"/>
                <a:ea typeface="+mn-ea"/>
                <a:cs typeface="+mn-cs"/>
              </a:rPr>
              <a:t>-Martin, N.D., &amp; Bornstein, R.A. (2004). Marijuana Use and Cognitive Function in HIV-Infected People. </a:t>
            </a:r>
            <a:r>
              <a:rPr lang="en-US" sz="1200" i="1" kern="1200" dirty="0" smtClean="0">
                <a:solidFill>
                  <a:schemeClr val="tx1"/>
                </a:solidFill>
                <a:effectLst/>
                <a:latin typeface="+mn-lt"/>
                <a:ea typeface="+mn-ea"/>
                <a:cs typeface="+mn-cs"/>
              </a:rPr>
              <a:t>The Journal of Neuropsychiatry &amp; Clinical Neurosciences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16</a:t>
            </a:r>
            <a:r>
              <a:rPr lang="en-US" sz="1200" kern="1200" dirty="0" smtClean="0">
                <a:solidFill>
                  <a:schemeClr val="tx1"/>
                </a:solidFill>
                <a:effectLst/>
                <a:latin typeface="+mn-lt"/>
                <a:ea typeface="+mn-ea"/>
                <a:cs typeface="+mn-cs"/>
              </a:rPr>
              <a:t>(3), 330-335.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Woolridge, L., et al. (2005). Interaction between the CD8 </a:t>
            </a:r>
            <a:r>
              <a:rPr lang="en-US" sz="1200" kern="1200" dirty="0" err="1" smtClean="0">
                <a:solidFill>
                  <a:schemeClr val="tx1"/>
                </a:solidFill>
                <a:effectLst/>
                <a:latin typeface="+mn-lt"/>
                <a:ea typeface="+mn-ea"/>
                <a:cs typeface="+mn-cs"/>
              </a:rPr>
              <a:t>Coreceptor</a:t>
            </a:r>
            <a:r>
              <a:rPr lang="en-US" sz="1200" kern="1200" dirty="0" smtClean="0">
                <a:solidFill>
                  <a:schemeClr val="tx1"/>
                </a:solidFill>
                <a:effectLst/>
                <a:latin typeface="+mn-lt"/>
                <a:ea typeface="+mn-ea"/>
                <a:cs typeface="+mn-cs"/>
              </a:rPr>
              <a:t> and Major Histocompatibility Complex Class I Stabilizes T Cell Receptor-Antigen Complexes at the Cell Surface. </a:t>
            </a:r>
            <a:r>
              <a:rPr lang="en-US" sz="1200" i="1" kern="1200" dirty="0" smtClean="0">
                <a:solidFill>
                  <a:schemeClr val="tx1"/>
                </a:solidFill>
                <a:effectLst/>
                <a:latin typeface="+mn-lt"/>
                <a:ea typeface="+mn-ea"/>
                <a:cs typeface="+mn-cs"/>
              </a:rPr>
              <a:t>The Journal of Biological Chemistry, 280</a:t>
            </a:r>
            <a:r>
              <a:rPr lang="en-US" sz="1200" kern="1200" dirty="0" smtClean="0">
                <a:solidFill>
                  <a:schemeClr val="tx1"/>
                </a:solidFill>
                <a:effectLst/>
                <a:latin typeface="+mn-lt"/>
                <a:ea typeface="+mn-ea"/>
                <a:cs typeface="+mn-cs"/>
              </a:rPr>
              <a:t>, 27491-27501. </a:t>
            </a:r>
            <a:endParaRPr lang="en-US" b="0"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Consider these studies that indicate that the interaction between marijuana and HIV may not be as detrimental as indicated by previous studies (however, take this information with some caution until additional research is able to replicate or broaden findings). Studies have not been able to identify long-term negative effects of regular cannabis use on the progression of HIV. A recent study found that recently-diagnosed individuals who also used cannabis daily reported lower HIV plasma viral load levels one year following diagnosis than individuals who did not use. This study found these results even after controlling for age, gender, ethnicity, homelessness, and other alcohol/illicit drug use.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Milloy</a:t>
            </a:r>
            <a:r>
              <a:rPr lang="en-US" sz="1200" kern="1200" dirty="0" smtClean="0">
                <a:solidFill>
                  <a:schemeClr val="tx1"/>
                </a:solidFill>
                <a:effectLst/>
                <a:latin typeface="+mn-lt"/>
                <a:ea typeface="+mn-ea"/>
                <a:cs typeface="+mn-cs"/>
              </a:rPr>
              <a:t>, M.J. (2015). High-intensity cannabis use associated with lower plasma HIV-1 RNA viral load among recently infected people who use injection drugs. </a:t>
            </a:r>
            <a:r>
              <a:rPr lang="en-US" sz="1200" i="1" kern="1200" dirty="0" smtClean="0">
                <a:solidFill>
                  <a:schemeClr val="tx1"/>
                </a:solidFill>
                <a:effectLst/>
                <a:latin typeface="+mn-lt"/>
                <a:ea typeface="+mn-ea"/>
                <a:cs typeface="+mn-cs"/>
              </a:rPr>
              <a:t>Drug and Alcohol Review, 34, </a:t>
            </a:r>
            <a:r>
              <a:rPr lang="en-US" sz="1200" kern="1200" dirty="0" smtClean="0">
                <a:solidFill>
                  <a:schemeClr val="tx1"/>
                </a:solidFill>
                <a:effectLst/>
                <a:latin typeface="+mn-lt"/>
                <a:ea typeface="+mn-ea"/>
                <a:cs typeface="+mn-cs"/>
              </a:rPr>
              <a:t>135-140.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INSTRUCTIONS</a:t>
            </a:r>
          </a:p>
          <a:p>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a:t>
            </a:fld>
            <a:endParaRPr lang="en-US"/>
          </a:p>
        </p:txBody>
      </p:sp>
    </p:spTree>
    <p:extLst>
      <p:ext uri="{BB962C8B-B14F-4D97-AF65-F5344CB8AC3E}">
        <p14:creationId xmlns:p14="http://schemas.microsoft.com/office/powerpoint/2010/main" val="3087453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second study looking at medical marijuana and HIV/AIDS was a longitudinal study of 523 HIV positive illicit drug users with a median age of 45. During this study, researchers found that there was no difference in </a:t>
            </a:r>
            <a:r>
              <a:rPr lang="en-US" sz="1200" kern="1200" dirty="0" err="1" smtClean="0">
                <a:solidFill>
                  <a:schemeClr val="tx1"/>
                </a:solidFill>
                <a:effectLst/>
                <a:latin typeface="+mn-lt"/>
                <a:ea typeface="+mn-ea"/>
                <a:cs typeface="+mn-cs"/>
              </a:rPr>
              <a:t>antriretroviral</a:t>
            </a:r>
            <a:r>
              <a:rPr lang="en-US" sz="1200" kern="1200" dirty="0" smtClean="0">
                <a:solidFill>
                  <a:schemeClr val="tx1"/>
                </a:solidFill>
                <a:effectLst/>
                <a:latin typeface="+mn-lt"/>
                <a:ea typeface="+mn-ea"/>
                <a:cs typeface="+mn-cs"/>
              </a:rPr>
              <a:t> adherence rates between daily cannabis users and individuals infrequently or never using cannabis. However, daily alcohol, heroin, </a:t>
            </a:r>
            <a:r>
              <a:rPr lang="en-US" sz="1200" kern="1200" dirty="0" err="1" smtClean="0">
                <a:solidFill>
                  <a:schemeClr val="tx1"/>
                </a:solidFill>
                <a:effectLst/>
                <a:latin typeface="+mn-lt"/>
                <a:ea typeface="+mn-ea"/>
                <a:cs typeface="+mn-cs"/>
              </a:rPr>
              <a:t>coacine</a:t>
            </a:r>
            <a:r>
              <a:rPr lang="en-US" sz="1200" kern="1200" dirty="0" smtClean="0">
                <a:solidFill>
                  <a:schemeClr val="tx1"/>
                </a:solidFill>
                <a:effectLst/>
                <a:latin typeface="+mn-lt"/>
                <a:ea typeface="+mn-ea"/>
                <a:cs typeface="+mn-cs"/>
              </a:rPr>
              <a:t> and crack use were all associated with lower ART adherence.</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Slawson</a:t>
            </a:r>
            <a:r>
              <a:rPr lang="en-US" sz="1200" kern="1200" dirty="0" smtClean="0">
                <a:solidFill>
                  <a:schemeClr val="tx1"/>
                </a:solidFill>
                <a:effectLst/>
                <a:latin typeface="+mn-lt"/>
                <a:ea typeface="+mn-ea"/>
                <a:cs typeface="+mn-cs"/>
              </a:rPr>
              <a:t>, G., et al. (2015). High-intensity cannabis use and adherence to antiretroviral therapy among people who use illicit drugs in a </a:t>
            </a:r>
            <a:r>
              <a:rPr lang="en-US" sz="1200" kern="1200" dirty="0" err="1" smtClean="0">
                <a:solidFill>
                  <a:schemeClr val="tx1"/>
                </a:solidFill>
                <a:effectLst/>
                <a:latin typeface="+mn-lt"/>
                <a:ea typeface="+mn-ea"/>
                <a:cs typeface="+mn-cs"/>
              </a:rPr>
              <a:t>Canadaian</a:t>
            </a:r>
            <a:r>
              <a:rPr lang="en-US" sz="1200" kern="1200" dirty="0" smtClean="0">
                <a:solidFill>
                  <a:schemeClr val="tx1"/>
                </a:solidFill>
                <a:effectLst/>
                <a:latin typeface="+mn-lt"/>
                <a:ea typeface="+mn-ea"/>
                <a:cs typeface="+mn-cs"/>
              </a:rPr>
              <a:t> setting. </a:t>
            </a:r>
            <a:r>
              <a:rPr lang="en-US" sz="1200" i="1" kern="1200" dirty="0" smtClean="0">
                <a:solidFill>
                  <a:schemeClr val="tx1"/>
                </a:solidFill>
                <a:effectLst/>
                <a:latin typeface="+mn-lt"/>
                <a:ea typeface="+mn-ea"/>
                <a:cs typeface="+mn-cs"/>
              </a:rPr>
              <a:t>AIDS &amp; Behavior, 19</a:t>
            </a:r>
            <a:r>
              <a:rPr lang="en-US" sz="1200" kern="1200" dirty="0" smtClean="0">
                <a:solidFill>
                  <a:schemeClr val="tx1"/>
                </a:solidFill>
                <a:effectLst/>
                <a:latin typeface="+mn-lt"/>
                <a:ea typeface="+mn-ea"/>
                <a:cs typeface="+mn-cs"/>
              </a:rPr>
              <a:t>, 120-127.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0" i="0" dirty="0" smtClean="0"/>
          </a:p>
          <a:p>
            <a:r>
              <a:rPr lang="en-US" sz="1200" b="0" i="0" kern="1200" dirty="0" smtClean="0">
                <a:solidFill>
                  <a:schemeClr val="tx1"/>
                </a:solidFill>
                <a:effectLst/>
                <a:latin typeface="+mn-lt"/>
                <a:ea typeface="+mn-ea"/>
                <a:cs typeface="+mn-cs"/>
              </a:rPr>
              <a:t>This slide serves as the transition to discussing the effects of aging on the brain in combination with previously discussed neurocognitive impairments that can result from HIV/AIDS; this section also discusses the impact of drugs on the brain.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71</a:t>
            </a:fld>
            <a:endParaRPr lang="en-US"/>
          </a:p>
        </p:txBody>
      </p:sp>
    </p:spTree>
    <p:extLst>
      <p:ext uri="{BB962C8B-B14F-4D97-AF65-F5344CB8AC3E}">
        <p14:creationId xmlns:p14="http://schemas.microsoft.com/office/powerpoint/2010/main" val="14746775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 number of changes occur in the brain as an individual ages – some produce structural changes that may or may not result in functional analogues. The prefrontal cortex and hippocampus can begin to shrink and as gray matter changes in these and other regions, impacts on memory and decision-making may be experienced. White matter can also begin to degrade which can impact the communication between brain regions as well as the learning of new information. Myelin, the protective sheathing around axons, can begin to degrade which impairs communication as well. As arteries and capillaries shrink and harden, blood flow can be impaired to certain regions. Plaques and tangles can develop in and around neurons which are identified as contributing to the development of Alzheimer’s Disease and other neurodegenerative diseases. Inflammation in general increases and chronic inflammation can be detrimental to tissue.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As individuals age, remembering information becomes more difficult and initial completion of a task is slower when compared to a younger person. However, older adults demonstrate other factors that may compensate for age-related deficits such as increases in or a more extensive vocabulary. Older adults also demonstrated scores on cognitive tasks similar to younger adults when given additional time indicating that while responses on timed performance tasks may be lengthened, older adults do not as a rule experience significant cognitive impairments simply as a byproduct of aging.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Individually, there are factors in substance use and aging that impact the brain and cognitive functioning; when put together, a compounding effect may result. When encountering deficits in clinical practice, it may be a combination of age-related, substance use and HIV changes in the brain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ACTIVE study (n=2802) was a longitudinal study of 65 and older adults living independently. The adults were given initial testing then an 11 month booster and once a year for 5 years following that to measure cognitive performance.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4 groups were created, three received 10-session computer-based cognitive testing on memory, reasoning, speed of processing. Fourth group was control group. A 75 minute booster training was offered 11 months later to 60% of participants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initial training, 87% of processing speed group showed improvement, 74% of reasoning group, and 26% of memory group. After 5 years, people in each group performed better on skills initially taught then controls. Reasoning and speed participants who also received a booster showed the greatest levels of maintenance. The results demonstrated that older adults’ fears about cognitive decline may be reduced due to an effect on longer-lasting </a:t>
            </a:r>
            <a:r>
              <a:rPr lang="en-US" sz="1200" kern="1200" dirty="0" err="1" smtClean="0">
                <a:solidFill>
                  <a:schemeClr val="tx1"/>
                </a:solidFill>
                <a:effectLst/>
                <a:latin typeface="+mn-lt"/>
                <a:ea typeface="+mn-ea"/>
                <a:cs typeface="+mn-cs"/>
              </a:rPr>
              <a:t>improvments</a:t>
            </a:r>
            <a:r>
              <a:rPr lang="en-US" sz="1200" kern="1200" dirty="0" smtClean="0">
                <a:solidFill>
                  <a:schemeClr val="tx1"/>
                </a:solidFill>
                <a:effectLst/>
                <a:latin typeface="+mn-lt"/>
                <a:ea typeface="+mn-ea"/>
                <a:cs typeface="+mn-cs"/>
              </a:rPr>
              <a:t> when engaged in relatively brief, on-going cognitive coping exercises.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Willis, S.L. et al. (2006). Long-term Effects of Cognitive Training on Everyday Functional Outcomes in Older Adults. </a:t>
            </a:r>
            <a:r>
              <a:rPr lang="en-US" sz="1200" i="1" kern="1200" dirty="0" smtClean="0">
                <a:solidFill>
                  <a:schemeClr val="tx1"/>
                </a:solidFill>
                <a:effectLst/>
                <a:latin typeface="+mn-lt"/>
                <a:ea typeface="+mn-ea"/>
                <a:cs typeface="+mn-cs"/>
              </a:rPr>
              <a:t>The Journal of the American Medical Association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296</a:t>
            </a:r>
            <a:r>
              <a:rPr lang="en-US" sz="1200" kern="1200" dirty="0" smtClean="0">
                <a:solidFill>
                  <a:schemeClr val="tx1"/>
                </a:solidFill>
                <a:effectLst/>
                <a:latin typeface="+mn-lt"/>
                <a:ea typeface="+mn-ea"/>
                <a:cs typeface="+mn-cs"/>
              </a:rPr>
              <a:t>(23), 2805-2814. </a:t>
            </a:r>
            <a:endParaRPr lang="en-US" baseline="0" dirty="0" smtClean="0"/>
          </a:p>
        </p:txBody>
      </p:sp>
      <p:sp>
        <p:nvSpPr>
          <p:cNvPr id="4" name="Slide Number Placeholder 3"/>
          <p:cNvSpPr>
            <a:spLocks noGrp="1"/>
          </p:cNvSpPr>
          <p:nvPr>
            <p:ph type="sldNum" sz="quarter" idx="10"/>
          </p:nvPr>
        </p:nvSpPr>
        <p:spPr/>
        <p:txBody>
          <a:bodyPr/>
          <a:lstStyle/>
          <a:p>
            <a:fld id="{8369E10F-6121-43B2-BA19-0EDC1E97F6E2}"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About half of PLWHA experience HIV-Associated Neurocognitive Disorders (HAND). HAND is more common in women and those with lower premorbid IQ. Severe depression is frequently associated with impairments in cognitive functioning in general, and there appears to be a strong correlation between depression and HAND.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Cognitive impairment is related to a change in cerebral white matter – specifically in the internal capsule, corpus callosum and superior longitudinal fasciculus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All HIV-infected groups showed abnormal white matter in internal capsule, inferior longitudinal fasciculus, and optic radiation (white matter tract injury and cognitive impairment in HIV-infected individuals).</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Gongvatana</a:t>
            </a:r>
            <a:r>
              <a:rPr lang="en-US" sz="1200" kern="1200" dirty="0" smtClean="0">
                <a:solidFill>
                  <a:schemeClr val="tx1"/>
                </a:solidFill>
                <a:effectLst/>
                <a:latin typeface="+mn-lt"/>
                <a:ea typeface="+mn-ea"/>
                <a:cs typeface="+mn-cs"/>
              </a:rPr>
              <a:t>, A. et al. (2009). White matter tract injury and cognitive impairment in human immunodeficiency virus-infected individuals. </a:t>
            </a:r>
            <a:r>
              <a:rPr lang="en-US" sz="1200" i="1" kern="1200" dirty="0" smtClean="0">
                <a:solidFill>
                  <a:schemeClr val="tx1"/>
                </a:solidFill>
                <a:effectLst/>
                <a:latin typeface="+mn-lt"/>
                <a:ea typeface="+mn-ea"/>
                <a:cs typeface="+mn-cs"/>
              </a:rPr>
              <a:t>Journal of </a:t>
            </a:r>
            <a:r>
              <a:rPr lang="en-US" sz="1200" i="1" kern="1200" dirty="0" err="1" smtClean="0">
                <a:solidFill>
                  <a:schemeClr val="tx1"/>
                </a:solidFill>
                <a:effectLst/>
                <a:latin typeface="+mn-lt"/>
                <a:ea typeface="+mn-ea"/>
                <a:cs typeface="+mn-cs"/>
              </a:rPr>
              <a:t>Neurovirology</a:t>
            </a:r>
            <a:r>
              <a:rPr lang="en-US" sz="1200" i="1" kern="1200" dirty="0" smtClean="0">
                <a:solidFill>
                  <a:schemeClr val="tx1"/>
                </a:solidFill>
                <a:effectLst/>
                <a:latin typeface="+mn-lt"/>
                <a:ea typeface="+mn-ea"/>
                <a:cs typeface="+mn-cs"/>
              </a:rPr>
              <a:t>, 15</a:t>
            </a:r>
            <a:r>
              <a:rPr lang="en-US" sz="1200" kern="1200" dirty="0" smtClean="0">
                <a:solidFill>
                  <a:schemeClr val="tx1"/>
                </a:solidFill>
                <a:effectLst/>
                <a:latin typeface="+mn-lt"/>
                <a:ea typeface="+mn-ea"/>
                <a:cs typeface="+mn-cs"/>
              </a:rPr>
              <a:t>(2), 187-195.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Simoni</a:t>
            </a:r>
            <a:r>
              <a:rPr lang="en-US" sz="1200" kern="1200" dirty="0" smtClean="0">
                <a:solidFill>
                  <a:schemeClr val="tx1"/>
                </a:solidFill>
                <a:effectLst/>
                <a:latin typeface="+mn-lt"/>
                <a:ea typeface="+mn-ea"/>
                <a:cs typeface="+mn-cs"/>
              </a:rPr>
              <a:t>, J.M, Pantalone, D.W., Plummer, M.D., Huang, B. (2007). A randomized controlled trail of a peer support intervention targeting antiretroviral medication adherence and depressive symptomatology in HIV-positive men and women. </a:t>
            </a:r>
            <a:r>
              <a:rPr lang="en-US" sz="1200" i="1" kern="1200" dirty="0" smtClean="0">
                <a:solidFill>
                  <a:schemeClr val="tx1"/>
                </a:solidFill>
                <a:effectLst/>
                <a:latin typeface="+mn-lt"/>
                <a:ea typeface="+mn-ea"/>
                <a:cs typeface="+mn-cs"/>
              </a:rPr>
              <a:t>Health Psychology, 26</a:t>
            </a:r>
            <a:r>
              <a:rPr lang="en-US" sz="1200" kern="1200" dirty="0" smtClean="0">
                <a:solidFill>
                  <a:schemeClr val="tx1"/>
                </a:solidFill>
                <a:effectLst/>
                <a:latin typeface="+mn-lt"/>
                <a:ea typeface="+mn-ea"/>
                <a:cs typeface="+mn-cs"/>
              </a:rPr>
              <a:t>(4), 488-495.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74</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 study in Australia noted that 10% of older HIV-seropositive patients in Australia had cerebrospinal fluid markers that were consistent with Alzheimer’s. This percentage was over 10 times higher than the prevalence in the general population of the same age. In addition, individuals with HIV-related cognitive impairments have increased problems with balance and lightheadedness which is associated with a risk of falls. Polypharmacy and taking multiple medications also increases fall risk. All of these factors, including being an older adult, can contribute to more detrimental impacts of falls sustained. While one study noted that individuals on ARVs were 50% less likely to fall, other studies have demonstrated reduced bone density while on ARVs and an increase in risk of falls with polypharmacy, including psychotherapeutics.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there is research that indicates risk of falls and injury as a result of multiple medications and co-occurring diagnoses, some research indicates that a higher educational level may act as a protective factor against HAND.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Cysique</a:t>
            </a:r>
            <a:r>
              <a:rPr lang="en-US" sz="1200" kern="1200" dirty="0" smtClean="0">
                <a:solidFill>
                  <a:schemeClr val="tx1"/>
                </a:solidFill>
                <a:effectLst/>
                <a:latin typeface="+mn-lt"/>
                <a:ea typeface="+mn-ea"/>
                <a:cs typeface="+mn-cs"/>
              </a:rPr>
              <a:t>, L., et al. Prevalence of CSF Alzheimer’s disease-like profile in chronic middle-aged HIV+ individuals. 20th Conference on Retroviruses and Opportunistic Infections. March 3-6, 2013. Atlanta. Abstract available at: </a:t>
            </a:r>
            <a:r>
              <a:rPr lang="en-US" sz="1200" u="sng" kern="1200" dirty="0" smtClean="0">
                <a:solidFill>
                  <a:schemeClr val="tx1"/>
                </a:solidFill>
                <a:effectLst/>
                <a:latin typeface="+mn-lt"/>
                <a:ea typeface="+mn-ea"/>
                <a:cs typeface="+mn-cs"/>
                <a:hlinkClick r:id="rId3"/>
              </a:rPr>
              <a:t>http://www.retroconference.org/2013b/PDFs/442.pdf</a:t>
            </a:r>
            <a:r>
              <a:rPr lang="en-US" sz="1200" u="none" strike="noStrike" kern="1200" dirty="0" smtClean="0">
                <a:solidFill>
                  <a:schemeClr val="tx1"/>
                </a:solidFill>
                <a:effectLst/>
                <a:latin typeface="+mn-lt"/>
                <a:ea typeface="+mn-ea"/>
                <a:cs typeface="+mn-cs"/>
                <a:hlinkClick r:id="rId3"/>
              </a:rPr>
              <a:t> </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Erlandson</a:t>
            </a:r>
            <a:r>
              <a:rPr lang="en-US" sz="1200" kern="1200" dirty="0" smtClean="0">
                <a:solidFill>
                  <a:schemeClr val="tx1"/>
                </a:solidFill>
                <a:effectLst/>
                <a:latin typeface="+mn-lt"/>
                <a:ea typeface="+mn-ea"/>
                <a:cs typeface="+mn-cs"/>
              </a:rPr>
              <a:t>, K.M, et al. (2012). Risk Factors for Falls in HIV-Infected Persons. </a:t>
            </a:r>
            <a:r>
              <a:rPr lang="en-US" sz="1200" i="1" kern="1200" dirty="0" smtClean="0">
                <a:solidFill>
                  <a:schemeClr val="tx1"/>
                </a:solidFill>
                <a:effectLst/>
                <a:latin typeface="+mn-lt"/>
                <a:ea typeface="+mn-ea"/>
                <a:cs typeface="+mn-cs"/>
              </a:rPr>
              <a:t>Journal of Acquired Immune Deficiency Syndromes, 61</a:t>
            </a:r>
            <a:r>
              <a:rPr lang="en-US" sz="1200" kern="1200" dirty="0" smtClean="0">
                <a:solidFill>
                  <a:schemeClr val="tx1"/>
                </a:solidFill>
                <a:effectLst/>
                <a:latin typeface="+mn-lt"/>
                <a:ea typeface="+mn-ea"/>
                <a:cs typeface="+mn-cs"/>
              </a:rPr>
              <a:t>(4), 484-489. </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Paternico</a:t>
            </a:r>
            <a:r>
              <a:rPr lang="en-US" sz="1200" kern="1200" dirty="0" smtClean="0">
                <a:solidFill>
                  <a:schemeClr val="tx1"/>
                </a:solidFill>
                <a:effectLst/>
                <a:latin typeface="+mn-lt"/>
                <a:ea typeface="+mn-ea"/>
                <a:cs typeface="+mn-cs"/>
              </a:rPr>
              <a:t>, D. et al. (2012). Cerebrospinal fluid markers for </a:t>
            </a:r>
            <a:r>
              <a:rPr lang="en-US" sz="1200" kern="1200" dirty="0" err="1" smtClean="0">
                <a:solidFill>
                  <a:schemeClr val="tx1"/>
                </a:solidFill>
                <a:effectLst/>
                <a:latin typeface="+mn-lt"/>
                <a:ea typeface="+mn-ea"/>
                <a:cs typeface="+mn-cs"/>
              </a:rPr>
              <a:t>Alzherimer’s</a:t>
            </a:r>
            <a:r>
              <a:rPr lang="en-US" sz="1200" kern="1200" dirty="0" smtClean="0">
                <a:solidFill>
                  <a:schemeClr val="tx1"/>
                </a:solidFill>
                <a:effectLst/>
                <a:latin typeface="+mn-lt"/>
                <a:ea typeface="+mn-ea"/>
                <a:cs typeface="+mn-cs"/>
              </a:rPr>
              <a:t> disease in a cognitively health cohort of young and old adults. </a:t>
            </a:r>
            <a:r>
              <a:rPr lang="en-US" sz="1200" i="1" kern="1200" dirty="0" smtClean="0">
                <a:solidFill>
                  <a:schemeClr val="tx1"/>
                </a:solidFill>
                <a:effectLst/>
                <a:latin typeface="+mn-lt"/>
                <a:ea typeface="+mn-ea"/>
                <a:cs typeface="+mn-cs"/>
              </a:rPr>
              <a:t>Alzheimer’s &amp; Dementia, 8</a:t>
            </a:r>
            <a:r>
              <a:rPr lang="en-US" sz="1200" kern="1200" dirty="0" smtClean="0">
                <a:solidFill>
                  <a:schemeClr val="tx1"/>
                </a:solidFill>
                <a:effectLst/>
                <a:latin typeface="+mn-lt"/>
                <a:ea typeface="+mn-ea"/>
                <a:cs typeface="+mn-cs"/>
              </a:rPr>
              <a:t>, 520-527.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solidFill>
                  <a:prstClr val="black"/>
                </a:solidFill>
              </a:rPr>
              <a:pPr/>
              <a:t>75</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Successful Cognitive Aging (SCA) is possible in which an individual is free from actual cognitive impairment and subjective experience of cognitive impairment. Among HIV-positive adults with at least 5 years duration of infection, 32% met criteria for SCA. The average age was 51 and these adults exhibited better mood, fewer declines in activities of daily living (ADL), better medication adherence, and more confidence in dealing with healthcare providers.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Recommendations are to look at cognitive functioning from a strengths-based perspective rather than the usual deficit-focused one. “Successful cognitive aging may be a determinant of adaptive real-world functioning and well-being among PLWHA”.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SCA is typically assessed with a battery of neuropsychological tests.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Malaspina</a:t>
            </a:r>
            <a:r>
              <a:rPr lang="en-US" sz="1200" kern="1200" dirty="0" smtClean="0">
                <a:solidFill>
                  <a:schemeClr val="tx1"/>
                </a:solidFill>
                <a:effectLst/>
                <a:latin typeface="+mn-lt"/>
                <a:ea typeface="+mn-ea"/>
                <a:cs typeface="+mn-cs"/>
              </a:rPr>
              <a:t>, L., et al. (2011). Successful cognitive aging in persons living with HIV infection. </a:t>
            </a:r>
            <a:r>
              <a:rPr lang="en-US" sz="1200" i="1" kern="1200" dirty="0" smtClean="0">
                <a:solidFill>
                  <a:schemeClr val="tx1"/>
                </a:solidFill>
                <a:effectLst/>
                <a:latin typeface="+mn-lt"/>
                <a:ea typeface="+mn-ea"/>
                <a:cs typeface="+mn-cs"/>
              </a:rPr>
              <a:t>Journal of </a:t>
            </a:r>
            <a:r>
              <a:rPr lang="en-US" sz="1200" i="1" kern="1200" dirty="0" err="1" smtClean="0">
                <a:solidFill>
                  <a:schemeClr val="tx1"/>
                </a:solidFill>
                <a:effectLst/>
                <a:latin typeface="+mn-lt"/>
                <a:ea typeface="+mn-ea"/>
                <a:cs typeface="+mn-cs"/>
              </a:rPr>
              <a:t>Neurovirology</a:t>
            </a:r>
            <a:r>
              <a:rPr lang="en-US" sz="1200" i="1" kern="1200" dirty="0" smtClean="0">
                <a:solidFill>
                  <a:schemeClr val="tx1"/>
                </a:solidFill>
                <a:effectLst/>
                <a:latin typeface="+mn-lt"/>
                <a:ea typeface="+mn-ea"/>
                <a:cs typeface="+mn-cs"/>
              </a:rPr>
              <a:t>, 17</a:t>
            </a:r>
            <a:r>
              <a:rPr lang="en-US" sz="1200" kern="1200" dirty="0" smtClean="0">
                <a:solidFill>
                  <a:schemeClr val="tx1"/>
                </a:solidFill>
                <a:effectLst/>
                <a:latin typeface="+mn-lt"/>
                <a:ea typeface="+mn-ea"/>
                <a:cs typeface="+mn-cs"/>
              </a:rPr>
              <a:t>, 110-119.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Researchers in San Diego have focused specifically on characteristics associated with improved SCA among older, HIV+ adults (50 and older). They found that successful cognitive aging is associated with better emotional and social functioning, less fatigue, better overall health. However, they also found that older HIV-positive adults are much less likely to have SCA than younger individuals. They found no difference between the older and younger groups on problematic substance use behaviors.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Moore, R.C., et al. (2014). Successful cognitive aging and health-related quality of life in younger and older adults infected with HIV. </a:t>
            </a:r>
            <a:r>
              <a:rPr lang="en-US" sz="1200" i="1" kern="1200" dirty="0" smtClean="0">
                <a:solidFill>
                  <a:schemeClr val="tx1"/>
                </a:solidFill>
                <a:effectLst/>
                <a:latin typeface="+mn-lt"/>
                <a:ea typeface="+mn-ea"/>
                <a:cs typeface="+mn-cs"/>
              </a:rPr>
              <a:t>AIDS &amp; Behavior, 18, </a:t>
            </a:r>
            <a:r>
              <a:rPr lang="en-US" sz="1200" kern="1200" dirty="0" smtClean="0">
                <a:solidFill>
                  <a:schemeClr val="tx1"/>
                </a:solidFill>
                <a:effectLst/>
                <a:latin typeface="+mn-lt"/>
                <a:ea typeface="+mn-ea"/>
                <a:cs typeface="+mn-cs"/>
              </a:rPr>
              <a:t>1186-1197.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On click, the text will animate into the slide. There are five quotes from various articles that identify the age at which cognitive changes begin to occur. Research has to this point not conclusively identified a specific point in time that structural and performance changes begin to occur. A number of factors contribute to changes in the brain and also the brain’s ability to continue to learn new information as an individual gets older.</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After midlife, at higher ages (70 or higher): </a:t>
            </a:r>
            <a:r>
              <a:rPr lang="en-US" sz="1200" kern="1200" dirty="0" err="1" smtClean="0">
                <a:solidFill>
                  <a:schemeClr val="tx1"/>
                </a:solidFill>
                <a:effectLst/>
                <a:latin typeface="+mn-lt"/>
                <a:ea typeface="+mn-ea"/>
                <a:cs typeface="+mn-cs"/>
              </a:rPr>
              <a:t>Aartsen</a:t>
            </a:r>
            <a:r>
              <a:rPr lang="en-US" sz="1200" kern="1200" dirty="0" smtClean="0">
                <a:solidFill>
                  <a:schemeClr val="tx1"/>
                </a:solidFill>
                <a:effectLst/>
                <a:latin typeface="+mn-lt"/>
                <a:ea typeface="+mn-ea"/>
                <a:cs typeface="+mn-cs"/>
              </a:rPr>
              <a:t>, 2002; indicated that cognitive decline may begin after midlife but will typically occur at higher ages, around 70 or older.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About 50 years old: </a:t>
            </a:r>
            <a:r>
              <a:rPr lang="en-US" sz="1200" kern="1200" dirty="0" smtClean="0">
                <a:solidFill>
                  <a:schemeClr val="tx1"/>
                </a:solidFill>
                <a:effectLst/>
                <a:latin typeface="+mn-lt"/>
                <a:ea typeface="+mn-ea"/>
                <a:cs typeface="+mn-cs"/>
              </a:rPr>
              <a:t>Albert, 1988; indicated that there is little decline in performance until about the age of 50.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Around age sixty: </a:t>
            </a:r>
            <a:r>
              <a:rPr lang="en-US" sz="1200" kern="1200" dirty="0" err="1" smtClean="0">
                <a:solidFill>
                  <a:schemeClr val="tx1"/>
                </a:solidFill>
                <a:effectLst/>
                <a:latin typeface="+mn-lt"/>
                <a:ea typeface="+mn-ea"/>
                <a:cs typeface="+mn-cs"/>
              </a:rPr>
              <a:t>Plassman</a:t>
            </a:r>
            <a:r>
              <a:rPr lang="en-US" sz="1200" kern="1200" dirty="0" smtClean="0">
                <a:solidFill>
                  <a:schemeClr val="tx1"/>
                </a:solidFill>
                <a:effectLst/>
                <a:latin typeface="+mn-lt"/>
                <a:ea typeface="+mn-ea"/>
                <a:cs typeface="+mn-cs"/>
              </a:rPr>
              <a:t>, 1995; stated that cognitive abilities generally remain consistent and stable without declines in performance until about the age of 60.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 before age 55: </a:t>
            </a:r>
            <a:r>
              <a:rPr lang="en-US" sz="1200" kern="1200" dirty="0" err="1" smtClean="0">
                <a:solidFill>
                  <a:schemeClr val="tx1"/>
                </a:solidFill>
                <a:effectLst/>
                <a:latin typeface="+mn-lt"/>
                <a:ea typeface="+mn-ea"/>
                <a:cs typeface="+mn-cs"/>
              </a:rPr>
              <a:t>Ronnlund</a:t>
            </a:r>
            <a:r>
              <a:rPr lang="en-US" sz="1200" kern="1200" dirty="0" smtClean="0">
                <a:solidFill>
                  <a:schemeClr val="tx1"/>
                </a:solidFill>
                <a:effectLst/>
                <a:latin typeface="+mn-lt"/>
                <a:ea typeface="+mn-ea"/>
                <a:cs typeface="+mn-cs"/>
              </a:rPr>
              <a:t>, 2005; found that there was little or no drop whatsoever in performance before the age of 55</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late seventies: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Schaie</a:t>
            </a:r>
            <a:r>
              <a:rPr lang="en-US" sz="1200" kern="1200" dirty="0" smtClean="0">
                <a:solidFill>
                  <a:schemeClr val="tx1"/>
                </a:solidFill>
                <a:effectLst/>
                <a:latin typeface="+mn-lt"/>
                <a:ea typeface="+mn-ea"/>
                <a:cs typeface="+mn-cs"/>
              </a:rPr>
              <a:t>, 1989; found that abilities tended to peak before the 50s and will plateau without any appreciable decline. Mentioned that in the fifties and sixties, possible that there is slow decline that will accelerate as the late seventies are reached.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Aartsen</a:t>
            </a:r>
            <a:r>
              <a:rPr lang="en-US" sz="1200" kern="1200" dirty="0" smtClean="0">
                <a:solidFill>
                  <a:schemeClr val="tx1"/>
                </a:solidFill>
                <a:effectLst/>
                <a:latin typeface="+mn-lt"/>
                <a:ea typeface="+mn-ea"/>
                <a:cs typeface="+mn-cs"/>
              </a:rPr>
              <a:t>, M.J., Smits, H.M., van </a:t>
            </a:r>
            <a:r>
              <a:rPr lang="en-US" sz="1200" kern="1200" dirty="0" err="1" smtClean="0">
                <a:solidFill>
                  <a:schemeClr val="tx1"/>
                </a:solidFill>
                <a:effectLst/>
                <a:latin typeface="+mn-lt"/>
                <a:ea typeface="+mn-ea"/>
                <a:cs typeface="+mn-cs"/>
              </a:rPr>
              <a:t>Tiburg</a:t>
            </a:r>
            <a:r>
              <a:rPr lang="en-US" sz="1200" kern="1200" dirty="0" smtClean="0">
                <a:solidFill>
                  <a:schemeClr val="tx1"/>
                </a:solidFill>
                <a:effectLst/>
                <a:latin typeface="+mn-lt"/>
                <a:ea typeface="+mn-ea"/>
                <a:cs typeface="+mn-cs"/>
              </a:rPr>
              <a:t>, T., </a:t>
            </a:r>
            <a:r>
              <a:rPr lang="en-US" sz="1200" kern="1200" dirty="0" err="1" smtClean="0">
                <a:solidFill>
                  <a:schemeClr val="tx1"/>
                </a:solidFill>
                <a:effectLst/>
                <a:latin typeface="+mn-lt"/>
                <a:ea typeface="+mn-ea"/>
                <a:cs typeface="+mn-cs"/>
              </a:rPr>
              <a:t>Knipscheer</a:t>
            </a:r>
            <a:r>
              <a:rPr lang="en-US" sz="1200" kern="1200" dirty="0" smtClean="0">
                <a:solidFill>
                  <a:schemeClr val="tx1"/>
                </a:solidFill>
                <a:effectLst/>
                <a:latin typeface="+mn-lt"/>
                <a:ea typeface="+mn-ea"/>
                <a:cs typeface="+mn-cs"/>
              </a:rPr>
              <a:t>, K.C., &amp; </a:t>
            </a:r>
            <a:r>
              <a:rPr lang="en-US" sz="1200" kern="1200" dirty="0" err="1" smtClean="0">
                <a:solidFill>
                  <a:schemeClr val="tx1"/>
                </a:solidFill>
                <a:effectLst/>
                <a:latin typeface="+mn-lt"/>
                <a:ea typeface="+mn-ea"/>
                <a:cs typeface="+mn-cs"/>
              </a:rPr>
              <a:t>Deeg</a:t>
            </a:r>
            <a:r>
              <a:rPr lang="en-US" sz="1200" kern="1200" dirty="0" smtClean="0">
                <a:solidFill>
                  <a:schemeClr val="tx1"/>
                </a:solidFill>
                <a:effectLst/>
                <a:latin typeface="+mn-lt"/>
                <a:ea typeface="+mn-ea"/>
                <a:cs typeface="+mn-cs"/>
              </a:rPr>
              <a:t>, D.J. (2002). Activity in Older Adults Cause or Consequence of Cognitive </a:t>
            </a:r>
          </a:p>
          <a:p>
            <a:pPr lvl="0"/>
            <a:r>
              <a:rPr lang="en-US" sz="1200" kern="1200" dirty="0" smtClean="0">
                <a:solidFill>
                  <a:schemeClr val="tx1"/>
                </a:solidFill>
                <a:effectLst/>
                <a:latin typeface="+mn-lt"/>
                <a:ea typeface="+mn-ea"/>
                <a:cs typeface="+mn-cs"/>
              </a:rPr>
              <a:t>Functioning? A Longitudinal Study on Everyday Activities and Cognitive Performance in Older Adults. </a:t>
            </a:r>
            <a:r>
              <a:rPr lang="en-US" sz="1200" i="1" kern="1200" dirty="0" smtClean="0">
                <a:solidFill>
                  <a:schemeClr val="tx1"/>
                </a:solidFill>
                <a:effectLst/>
                <a:latin typeface="+mn-lt"/>
                <a:ea typeface="+mn-ea"/>
                <a:cs typeface="+mn-cs"/>
              </a:rPr>
              <a:t>The Journals of Gerontology, 57</a:t>
            </a:r>
            <a:r>
              <a:rPr lang="en-US" sz="1200" kern="1200" dirty="0" smtClean="0">
                <a:solidFill>
                  <a:schemeClr val="tx1"/>
                </a:solidFill>
                <a:effectLst/>
                <a:latin typeface="+mn-lt"/>
                <a:ea typeface="+mn-ea"/>
                <a:cs typeface="+mn-cs"/>
              </a:rPr>
              <a:t>(2), 153-162.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Albert, M.S., Heaton, R.K. (1988). Intelligence testing. In: Albert, MS.; Moss, MB., editors. Geriatric Neuropsychology. New York: Guilford Press; p. 13-32.</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Plassman</a:t>
            </a:r>
            <a:r>
              <a:rPr lang="en-US" sz="1200" kern="1200" dirty="0" smtClean="0">
                <a:solidFill>
                  <a:schemeClr val="tx1"/>
                </a:solidFill>
                <a:effectLst/>
                <a:latin typeface="+mn-lt"/>
                <a:ea typeface="+mn-ea"/>
                <a:cs typeface="+mn-cs"/>
              </a:rPr>
              <a:t>, B.L., et al. (1995). Intelligence and education as predictors of cognitive state in late life: A 50-year follow-up. </a:t>
            </a:r>
            <a:r>
              <a:rPr lang="en-US" sz="1200" i="1" kern="1200" dirty="0" smtClean="0">
                <a:solidFill>
                  <a:schemeClr val="tx1"/>
                </a:solidFill>
                <a:effectLst/>
                <a:latin typeface="+mn-lt"/>
                <a:ea typeface="+mn-ea"/>
                <a:cs typeface="+mn-cs"/>
              </a:rPr>
              <a:t>Neurology, 45, </a:t>
            </a:r>
            <a:r>
              <a:rPr lang="en-US" sz="1200" kern="1200" dirty="0" smtClean="0">
                <a:solidFill>
                  <a:schemeClr val="tx1"/>
                </a:solidFill>
                <a:effectLst/>
                <a:latin typeface="+mn-lt"/>
                <a:ea typeface="+mn-ea"/>
                <a:cs typeface="+mn-cs"/>
              </a:rPr>
              <a:t>1446-1450.</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Ronnlund</a:t>
            </a:r>
            <a:r>
              <a:rPr lang="en-US" sz="1200" kern="1200" dirty="0" smtClean="0">
                <a:solidFill>
                  <a:schemeClr val="tx1"/>
                </a:solidFill>
                <a:effectLst/>
                <a:latin typeface="+mn-lt"/>
                <a:ea typeface="+mn-ea"/>
                <a:cs typeface="+mn-cs"/>
              </a:rPr>
              <a:t>, M., Nyberg, L., </a:t>
            </a:r>
            <a:r>
              <a:rPr lang="en-US" sz="1200" kern="1200" dirty="0" err="1" smtClean="0">
                <a:solidFill>
                  <a:schemeClr val="tx1"/>
                </a:solidFill>
                <a:effectLst/>
                <a:latin typeface="+mn-lt"/>
                <a:ea typeface="+mn-ea"/>
                <a:cs typeface="+mn-cs"/>
              </a:rPr>
              <a:t>Backman</a:t>
            </a:r>
            <a:r>
              <a:rPr lang="en-US" sz="1200" kern="1200" dirty="0" smtClean="0">
                <a:solidFill>
                  <a:schemeClr val="tx1"/>
                </a:solidFill>
                <a:effectLst/>
                <a:latin typeface="+mn-lt"/>
                <a:ea typeface="+mn-ea"/>
                <a:cs typeface="+mn-cs"/>
              </a:rPr>
              <a:t>, L., &amp; Lars-Goran, N. (2005). Stability, Growth and Decline in Adult Life Span Development of Declarative Memory: Cross-Sectional and Longitudinal Data From a Population-Based Study. </a:t>
            </a:r>
            <a:r>
              <a:rPr lang="en-US" sz="1200" i="1" kern="1200" dirty="0" smtClean="0">
                <a:solidFill>
                  <a:schemeClr val="tx1"/>
                </a:solidFill>
                <a:effectLst/>
                <a:latin typeface="+mn-lt"/>
                <a:ea typeface="+mn-ea"/>
                <a:cs typeface="+mn-cs"/>
              </a:rPr>
              <a:t>Psychology and Aging, 20</a:t>
            </a:r>
            <a:r>
              <a:rPr lang="en-US" sz="1200" kern="1200" dirty="0" smtClean="0">
                <a:solidFill>
                  <a:schemeClr val="tx1"/>
                </a:solidFill>
                <a:effectLst/>
                <a:latin typeface="+mn-lt"/>
                <a:ea typeface="+mn-ea"/>
                <a:cs typeface="+mn-cs"/>
              </a:rPr>
              <a:t>(1), 3-18.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Salthouse</a:t>
            </a:r>
            <a:r>
              <a:rPr lang="en-US" sz="1200" kern="1200" dirty="0" smtClean="0">
                <a:solidFill>
                  <a:schemeClr val="tx1"/>
                </a:solidFill>
                <a:effectLst/>
                <a:latin typeface="+mn-lt"/>
                <a:ea typeface="+mn-ea"/>
                <a:cs typeface="+mn-cs"/>
              </a:rPr>
              <a:t>, T.A. (2009). When does age-related cognitive decline begin? </a:t>
            </a:r>
            <a:r>
              <a:rPr lang="en-US" sz="1200" i="1" kern="1200" dirty="0" smtClean="0">
                <a:solidFill>
                  <a:schemeClr val="tx1"/>
                </a:solidFill>
                <a:effectLst/>
                <a:latin typeface="+mn-lt"/>
                <a:ea typeface="+mn-ea"/>
                <a:cs typeface="+mn-cs"/>
              </a:rPr>
              <a:t>Neurobiology of Aging, 30</a:t>
            </a:r>
            <a:r>
              <a:rPr lang="en-US" sz="1200" kern="1200" dirty="0" smtClean="0">
                <a:solidFill>
                  <a:schemeClr val="tx1"/>
                </a:solidFill>
                <a:effectLst/>
                <a:latin typeface="+mn-lt"/>
                <a:ea typeface="+mn-ea"/>
                <a:cs typeface="+mn-cs"/>
              </a:rPr>
              <a:t>(4), 507-514. </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Schaie</a:t>
            </a:r>
            <a:r>
              <a:rPr lang="en-US" sz="1200" kern="1200" dirty="0" smtClean="0">
                <a:solidFill>
                  <a:schemeClr val="tx1"/>
                </a:solidFill>
                <a:effectLst/>
                <a:latin typeface="+mn-lt"/>
                <a:ea typeface="+mn-ea"/>
                <a:cs typeface="+mn-cs"/>
              </a:rPr>
              <a:t>, K.W. (1989). Individual differences in rate of cognitive change in adulthood. In: </a:t>
            </a:r>
            <a:r>
              <a:rPr lang="en-US" sz="1200" kern="1200" dirty="0" err="1" smtClean="0">
                <a:solidFill>
                  <a:schemeClr val="tx1"/>
                </a:solidFill>
                <a:effectLst/>
                <a:latin typeface="+mn-lt"/>
                <a:ea typeface="+mn-ea"/>
                <a:cs typeface="+mn-cs"/>
              </a:rPr>
              <a:t>Bengston</a:t>
            </a:r>
            <a:r>
              <a:rPr lang="en-US" sz="1200" kern="1200" dirty="0" smtClean="0">
                <a:solidFill>
                  <a:schemeClr val="tx1"/>
                </a:solidFill>
                <a:effectLst/>
                <a:latin typeface="+mn-lt"/>
                <a:ea typeface="+mn-ea"/>
                <a:cs typeface="+mn-cs"/>
              </a:rPr>
              <a:t>, VL.; </a:t>
            </a:r>
            <a:r>
              <a:rPr lang="en-US" sz="1200" kern="1200" dirty="0" err="1" smtClean="0">
                <a:solidFill>
                  <a:schemeClr val="tx1"/>
                </a:solidFill>
                <a:effectLst/>
                <a:latin typeface="+mn-lt"/>
                <a:ea typeface="+mn-ea"/>
                <a:cs typeface="+mn-cs"/>
              </a:rPr>
              <a:t>Schaie</a:t>
            </a:r>
            <a:r>
              <a:rPr lang="en-US" sz="1200" kern="1200" dirty="0" smtClean="0">
                <a:solidFill>
                  <a:schemeClr val="tx1"/>
                </a:solidFill>
                <a:effectLst/>
                <a:latin typeface="+mn-lt"/>
                <a:ea typeface="+mn-ea"/>
                <a:cs typeface="+mn-cs"/>
              </a:rPr>
              <a:t>, KW., editors. The Course of Later Life: Research and Reflections. New York: Springer; p. 65-85.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Photo credit: Centers for Disease Control and Prevention, State of Aging and Health in America 2013, </a:t>
            </a:r>
            <a:r>
              <a:rPr lang="en-US" sz="1200" u="sng" kern="1200" dirty="0" smtClean="0">
                <a:solidFill>
                  <a:schemeClr val="tx1"/>
                </a:solidFill>
                <a:effectLst/>
                <a:latin typeface="+mn-lt"/>
                <a:ea typeface="+mn-ea"/>
                <a:cs typeface="+mn-cs"/>
                <a:hlinkClick r:id="rId3"/>
              </a:rPr>
              <a:t>http://www.cdc.gov/features/agingandhealth/state_of_aging_and_health_in_america_2013.pdf</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as the transition to discussing the effects of methamphetamine and other drugs on the brain. This information continues to build on information that has been presented to identify additional impairments in functioning that individuals may encounter with patients.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79</a:t>
            </a:fld>
            <a:endParaRPr lang="en-US"/>
          </a:p>
        </p:txBody>
      </p:sp>
    </p:spTree>
    <p:extLst>
      <p:ext uri="{BB962C8B-B14F-4D97-AF65-F5344CB8AC3E}">
        <p14:creationId xmlns:p14="http://schemas.microsoft.com/office/powerpoint/2010/main" val="78008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INSTRUCTIONS</a:t>
            </a:r>
          </a:p>
          <a:p>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a:t>
            </a:fld>
            <a:endParaRPr lang="en-US"/>
          </a:p>
        </p:txBody>
      </p:sp>
    </p:spTree>
    <p:extLst>
      <p:ext uri="{BB962C8B-B14F-4D97-AF65-F5344CB8AC3E}">
        <p14:creationId xmlns:p14="http://schemas.microsoft.com/office/powerpoint/2010/main" val="197586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This table references the same study that was presented on Slide 41, expanded to show the percentage of individuals who are using methamphetamine in addition to having a lifetime occurrence of alcohol dependence. The main point of the slide is to identify that while overall methamphetamine use among HIV-positive individuals decreases as the individuals get older, if the individual has alcohol dependence, they are more likely to use meth than their non-alcohol dependent counterparts.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50-59 age group, 33% of individuals who had never had an occurrence of alcohol dependence reported using methamphetamine; in the same age groups, among individuals who had identified a lifetime occurrence of alcohol dependence, 57% had used meth. Among the older age group (60-69), 22% reported lifetime alcohol dependence and methamphetamine use. Interestingly, among 60-69 year olds, the individuals who reported no co-occurring lifetime alcohol dependence similarly reported no meth use.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first, people may perceive what seem to be positive effects with drug use. They also may believe that they can control their use; however, drugs can quickly take over their lives. Over time, if drug use continues, pleasurable activities become less pleasurable, and drug abuse becomes necessary for abusers to simply feel "normal." Drug abusers reach a point where they seek and take drugs, despite the tremendous problems caused for themselves and their loved ones. Some individuals may start to feel the need to take higher or more frequent doses, even in the early stages of their drug use.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initial decision to take drugs is mostly voluntary. However, when drug abuse takes over, a person's ability to exert self-control can become seriously impaired. Brain imaging studies from drug-addicted individuals show physical changes in areas of the brain that are critical to judgment, decision making, learning and memory, and behavior control. Scientists believe that these changes alter the way the brain works, and may help explain the compulsive and destructive behaviors of addiction.</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80</a:t>
            </a:fld>
            <a:endParaRPr lang="en-US"/>
          </a:p>
        </p:txBody>
      </p:sp>
    </p:spTree>
    <p:extLst>
      <p:ext uri="{BB962C8B-B14F-4D97-AF65-F5344CB8AC3E}">
        <p14:creationId xmlns:p14="http://schemas.microsoft.com/office/powerpoint/2010/main" val="30614437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animates in three parts. With each click, each dimmed section will be highlighted.</a:t>
            </a:r>
            <a:endParaRPr lang="en-US" sz="1200" kern="1200" dirty="0" smtClean="0">
              <a:solidFill>
                <a:schemeClr val="tx1"/>
              </a:solidFill>
              <a:effectLst/>
              <a:latin typeface="+mn-lt"/>
              <a:ea typeface="+mn-ea"/>
              <a:cs typeface="+mn-cs"/>
            </a:endParaRP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highlight the first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there is substantial evidence about the short-term and mid-term effects and harm of substances, there is little evidence for the long-term cognitive effects of alcohol, cannabis, and MDMA (ecstasy).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highlight the second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some evidence of the long-term cognitive effects of cocaine, methadone, benzodiazepines, prescription drugs, club drugs; however, this information is limited.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highlight the final section: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extensive research and evidence that indicates significant long-term cognitive impairments when using heroin and methamphetamine.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Little evidence of long-term impairment exists for the drugs listed; additionally, limited data is available for cocaine, etc. However, for heroin and meth, we know that substantial longer-term impacts can result.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discussed general cognitive effects of aging and the impact of longer-term substance use on cognitive functioning (we know that longer duration of use and earlier onset of use contribute to the development of more significant cognitive impairments).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Older adults who have been using longer would then be subjected to normal cognitive declines in functioning as a result of aging (discussed previously) as well as longer-term deficits due to substance use – we know this particularly well with heroin and meth which is the two most studied drugs. This is especially relevant to individuals living longer with HIV, living into their 50s, 60s, and 70s which, prior to the development of HAART, was often not the case.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Fernandez-Serrano, M.J., Perez-Garcia, M., </a:t>
            </a:r>
            <a:r>
              <a:rPr lang="en-US" sz="1200" kern="1200" dirty="0" err="1" smtClean="0">
                <a:solidFill>
                  <a:schemeClr val="tx1"/>
                </a:solidFill>
                <a:effectLst/>
                <a:latin typeface="+mn-lt"/>
                <a:ea typeface="+mn-ea"/>
                <a:cs typeface="+mn-cs"/>
              </a:rPr>
              <a:t>Verdejo</a:t>
            </a:r>
            <a:r>
              <a:rPr lang="en-US" sz="1200" kern="1200" dirty="0" smtClean="0">
                <a:solidFill>
                  <a:schemeClr val="tx1"/>
                </a:solidFill>
                <a:effectLst/>
                <a:latin typeface="+mn-lt"/>
                <a:ea typeface="+mn-ea"/>
                <a:cs typeface="+mn-cs"/>
              </a:rPr>
              <a:t>-Garcia, A. (2011). What are the specific vs. generalized effects of drugs of abuse on neuropsychological performance? </a:t>
            </a:r>
            <a:r>
              <a:rPr lang="en-US" sz="1200" i="1" kern="1200" dirty="0" smtClean="0">
                <a:solidFill>
                  <a:schemeClr val="tx1"/>
                </a:solidFill>
                <a:effectLst/>
                <a:latin typeface="+mn-lt"/>
                <a:ea typeface="+mn-ea"/>
                <a:cs typeface="+mn-cs"/>
              </a:rPr>
              <a:t>Neuroscience &amp; </a:t>
            </a:r>
            <a:r>
              <a:rPr lang="en-US" sz="1200" i="1" kern="1200" dirty="0" err="1" smtClean="0">
                <a:solidFill>
                  <a:schemeClr val="tx1"/>
                </a:solidFill>
                <a:effectLst/>
                <a:latin typeface="+mn-lt"/>
                <a:ea typeface="+mn-ea"/>
                <a:cs typeface="+mn-cs"/>
              </a:rPr>
              <a:t>Biobehavioral</a:t>
            </a:r>
            <a:r>
              <a:rPr lang="en-US" sz="1200" i="1" kern="1200" dirty="0" smtClean="0">
                <a:solidFill>
                  <a:schemeClr val="tx1"/>
                </a:solidFill>
                <a:effectLst/>
                <a:latin typeface="+mn-lt"/>
                <a:ea typeface="+mn-ea"/>
                <a:cs typeface="+mn-cs"/>
              </a:rPr>
              <a:t> Reviews, 35</a:t>
            </a:r>
            <a:r>
              <a:rPr lang="en-US" sz="1200" kern="1200" dirty="0" smtClean="0">
                <a:solidFill>
                  <a:schemeClr val="tx1"/>
                </a:solidFill>
                <a:effectLst/>
                <a:latin typeface="+mn-lt"/>
                <a:ea typeface="+mn-ea"/>
                <a:cs typeface="+mn-cs"/>
              </a:rPr>
              <a:t>(3), 377-406.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Upon click, the title will disappear and the video will begin to play full screen.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video that will play shows an animation of the process of dopamine transmission in the brain. The video shows a synapse where an axon terminal (end of a neuron) will communicate information to a different neuron by releasing the neurotransmitter (dopamine) into the synapse where it will be picked up by receptor on the receiving neuron (dendrite). This is the normal process by which neurotransmitters are able to trigger activation of certain neurons and thereby certain functions within the brain.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82</a:t>
            </a:fld>
            <a:endParaRPr lang="en-US"/>
          </a:p>
        </p:txBody>
      </p:sp>
    </p:spTree>
    <p:extLst>
      <p:ext uri="{BB962C8B-B14F-4D97-AF65-F5344CB8AC3E}">
        <p14:creationId xmlns:p14="http://schemas.microsoft.com/office/powerpoint/2010/main" val="12029378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This slide will automatically animate. The “Food” image will animate in, followed by the “Sex” image two seconds later.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slides shows the dopamine output compared to baseline in an animal model. Looking at the red line above, with 100 as baseline, when a male rat is fed, his dopamine output spikes and increases 50% (from 100 to 150). The slide on the right shows that during sexual activity, a male rat’s dopamine output spikes to 200, from 100 (100% increase).</a:t>
            </a:r>
            <a:endParaRPr lang="en-US" dirty="0" smtClean="0">
              <a:latin typeface="Arial" charset="0"/>
            </a:endParaRPr>
          </a:p>
        </p:txBody>
      </p:sp>
      <p:sp>
        <p:nvSpPr>
          <p:cNvPr id="134148" name="Slide Number Placeholder 3"/>
          <p:cNvSpPr>
            <a:spLocks noGrp="1"/>
          </p:cNvSpPr>
          <p:nvPr>
            <p:ph type="sldNum" sz="quarter" idx="5"/>
          </p:nvPr>
        </p:nvSpPr>
        <p:spPr>
          <a:noFill/>
        </p:spPr>
        <p:txBody>
          <a:bodyPr/>
          <a:lstStyle/>
          <a:p>
            <a:fld id="{B20D6CE5-19BE-4D63-B9A3-F6223813B391}" type="slidenum">
              <a:rPr lang="en-US" smtClean="0">
                <a:latin typeface="Arial" charset="0"/>
              </a:rPr>
              <a:pPr/>
              <a:t>83</a:t>
            </a:fld>
            <a:endParaRPr lang="en-US" smtClean="0">
              <a:latin typeface="Arial" charset="0"/>
            </a:endParaRPr>
          </a:p>
        </p:txBody>
      </p:sp>
    </p:spTree>
    <p:extLst>
      <p:ext uri="{BB962C8B-B14F-4D97-AF65-F5344CB8AC3E}">
        <p14:creationId xmlns:p14="http://schemas.microsoft.com/office/powerpoint/2010/main" val="16550337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**ANIMATION**</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Upon click, the title will disappear and the video will begin to play full screen.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video that will play shows a similar animation to the “Normal Dopamine Transmission” video. The effect of methamphetamine, as demonstrated in the video, is to release an unnatural amount of dopamine into the synapse which enhances the feeling of pleasure. However, methamphetamine also blocks the extra dopamine from being re-absorbed. This process can actually damage receptors which is detrimental to neural functioning.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for the Trainer(s)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excess dopamine can damage neural functioning, a key difference in the harmful effects of methamphetamine as compared to cocaine is a result of the fact that methamphetamine blocks the re-absorption of dopamine. This process by which methamphetamine blocks those transporters (as seen in the video) does not occur with cocaine use.</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84</a:t>
            </a:fld>
            <a:endParaRPr lang="en-US"/>
          </a:p>
        </p:txBody>
      </p:sp>
    </p:spTree>
    <p:extLst>
      <p:ext uri="{BB962C8B-B14F-4D97-AF65-F5344CB8AC3E}">
        <p14:creationId xmlns:p14="http://schemas.microsoft.com/office/powerpoint/2010/main" val="23741732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**ANIMATION** </a:t>
            </a:r>
            <a:r>
              <a:rPr lang="en-US" sz="1200" b="1" i="1" kern="1200" dirty="0" smtClean="0">
                <a:solidFill>
                  <a:schemeClr val="tx1"/>
                </a:solidFill>
                <a:effectLst/>
                <a:latin typeface="+mn-lt"/>
                <a:ea typeface="+mn-ea"/>
                <a:cs typeface="+mn-cs"/>
              </a:rPr>
              <a:t>This slide animates in four parts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slide demonstrates what happens to dopamine release in the brain when drugs are introduced.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first box “Ethanol”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similar study as before (the “food/sex” study on Slide 83), when given ethanol, dopamine output in the rat subject increased to levels comparable to the release of dopamine that occurs with sexual activity.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second box “Nicotine”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nicotine, there is an even larger spike in dopamine release – to about 225 which is 12.5% higher than with sexual activity or ethanol. Consider how nicotine behaviors often “combine” dopamine-producing activities (e.g. having a cigarette and a drink, having a cigarette after eating, having a cigarette after sex).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third box “Cocaine”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increase with cocaine is even higher than the previous two. Cocaine causes a release in dopamine at around 350, 75% higher than sexual activity or smoking. Note also the longer duration that dopamine stays at higher levels with cocaine.</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Click to reveal the final box “Methamphetamine”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increase with methamphetamine is significantly higher than any of the previously discussed substances and produces an effect that would be almost impossible to replicate without using meth. The dopamine release increases to about 1250. It is clear based on this graph and what we know about the function of dopamine why individuals would continue to use meth despite negative consequences.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Di Chiara, G., &amp; </a:t>
            </a:r>
            <a:r>
              <a:rPr lang="en-US" sz="1200" kern="1200" dirty="0" err="1" smtClean="0">
                <a:solidFill>
                  <a:schemeClr val="tx1"/>
                </a:solidFill>
                <a:effectLst/>
                <a:latin typeface="+mn-lt"/>
                <a:ea typeface="+mn-ea"/>
                <a:cs typeface="+mn-cs"/>
              </a:rPr>
              <a:t>Imperato</a:t>
            </a:r>
            <a:r>
              <a:rPr lang="en-US" sz="1200" kern="1200" dirty="0" smtClean="0">
                <a:solidFill>
                  <a:schemeClr val="tx1"/>
                </a:solidFill>
                <a:effectLst/>
                <a:latin typeface="+mn-lt"/>
                <a:ea typeface="+mn-ea"/>
                <a:cs typeface="+mn-cs"/>
              </a:rPr>
              <a:t>, A. (1988). Drugs abused by humans preferentially increase synaptic </a:t>
            </a:r>
            <a:r>
              <a:rPr lang="en-US" sz="1200" kern="1200" dirty="0" err="1" smtClean="0">
                <a:solidFill>
                  <a:schemeClr val="tx1"/>
                </a:solidFill>
                <a:effectLst/>
                <a:latin typeface="+mn-lt"/>
                <a:ea typeface="+mn-ea"/>
                <a:cs typeface="+mn-cs"/>
              </a:rPr>
              <a:t>dopmaine</a:t>
            </a:r>
            <a:r>
              <a:rPr lang="en-US" sz="1200" kern="1200" dirty="0" smtClean="0">
                <a:solidFill>
                  <a:schemeClr val="tx1"/>
                </a:solidFill>
                <a:effectLst/>
                <a:latin typeface="+mn-lt"/>
                <a:ea typeface="+mn-ea"/>
                <a:cs typeface="+mn-cs"/>
              </a:rPr>
              <a:t> concentrations in the mesolimbic system of freely moving rats. </a:t>
            </a:r>
            <a:r>
              <a:rPr lang="en-US" sz="1200" i="1" kern="1200" dirty="0" smtClean="0">
                <a:solidFill>
                  <a:schemeClr val="tx1"/>
                </a:solidFill>
                <a:effectLst/>
                <a:latin typeface="+mn-lt"/>
                <a:ea typeface="+mn-ea"/>
                <a:cs typeface="+mn-cs"/>
              </a:rPr>
              <a:t>Proceedings of the National Academy of Sciences, 85, </a:t>
            </a:r>
            <a:r>
              <a:rPr lang="en-US" sz="1200" kern="1200" dirty="0" smtClean="0">
                <a:solidFill>
                  <a:schemeClr val="tx1"/>
                </a:solidFill>
                <a:effectLst/>
                <a:latin typeface="+mn-lt"/>
                <a:ea typeface="+mn-ea"/>
                <a:cs typeface="+mn-cs"/>
              </a:rPr>
              <a:t>5274-5278.</a:t>
            </a:r>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Shoblock</a:t>
            </a:r>
            <a:r>
              <a:rPr lang="en-US" sz="1200" kern="1200" dirty="0" smtClean="0">
                <a:solidFill>
                  <a:schemeClr val="tx1"/>
                </a:solidFill>
                <a:effectLst/>
                <a:latin typeface="+mn-lt"/>
                <a:ea typeface="+mn-ea"/>
                <a:cs typeface="+mn-cs"/>
              </a:rPr>
              <a:t>, J.R., Sullivan, E.B., &amp; </a:t>
            </a:r>
            <a:r>
              <a:rPr lang="en-US" sz="1200" kern="1200" dirty="0" err="1" smtClean="0">
                <a:solidFill>
                  <a:schemeClr val="tx1"/>
                </a:solidFill>
                <a:effectLst/>
                <a:latin typeface="+mn-lt"/>
                <a:ea typeface="+mn-ea"/>
                <a:cs typeface="+mn-cs"/>
              </a:rPr>
              <a:t>Maissonueve</a:t>
            </a:r>
            <a:r>
              <a:rPr lang="en-US" sz="1200" kern="1200" dirty="0" smtClean="0">
                <a:solidFill>
                  <a:schemeClr val="tx1"/>
                </a:solidFill>
                <a:effectLst/>
                <a:latin typeface="+mn-lt"/>
                <a:ea typeface="+mn-ea"/>
                <a:cs typeface="+mn-cs"/>
              </a:rPr>
              <a:t>, I.M., Glick, S.D. (2003). Neurochemical and behavioral differences between d-methamphetamine and d-amphetamine in rats. </a:t>
            </a:r>
            <a:r>
              <a:rPr lang="en-US" sz="1200" i="1" kern="1200" dirty="0" smtClean="0">
                <a:solidFill>
                  <a:schemeClr val="tx1"/>
                </a:solidFill>
                <a:effectLst/>
                <a:latin typeface="+mn-lt"/>
                <a:ea typeface="+mn-ea"/>
                <a:cs typeface="+mn-cs"/>
              </a:rPr>
              <a:t>Psychopharmacology, 165</a:t>
            </a:r>
            <a:r>
              <a:rPr lang="en-US" sz="1200" kern="1200" dirty="0" smtClean="0">
                <a:solidFill>
                  <a:schemeClr val="tx1"/>
                </a:solidFill>
                <a:effectLst/>
                <a:latin typeface="+mn-lt"/>
                <a:ea typeface="+mn-ea"/>
                <a:cs typeface="+mn-cs"/>
              </a:rPr>
              <a:t>, 359-369.</a:t>
            </a:r>
          </a:p>
          <a:p>
            <a:endParaRPr lang="en-US" dirty="0"/>
          </a:p>
        </p:txBody>
      </p:sp>
      <p:sp>
        <p:nvSpPr>
          <p:cNvPr id="4" name="Slide Number Placeholder 3"/>
          <p:cNvSpPr>
            <a:spLocks noGrp="1"/>
          </p:cNvSpPr>
          <p:nvPr>
            <p:ph type="sldNum" sz="quarter" idx="10"/>
          </p:nvPr>
        </p:nvSpPr>
        <p:spPr/>
        <p:txBody>
          <a:bodyPr/>
          <a:lstStyle/>
          <a:p>
            <a:fld id="{343CDF30-0842-4EC5-AC85-EC2D1E900DBD}" type="slidenum">
              <a:rPr lang="en-US" smtClean="0"/>
              <a:pPr/>
              <a:t>85</a:t>
            </a:fld>
            <a:endParaRPr lang="en-US" dirty="0"/>
          </a:p>
        </p:txBody>
      </p:sp>
    </p:spTree>
    <p:extLst>
      <p:ext uri="{BB962C8B-B14F-4D97-AF65-F5344CB8AC3E}">
        <p14:creationId xmlns:p14="http://schemas.microsoft.com/office/powerpoint/2010/main" val="16251079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as a transition from talking about the role of dopamine and how drugs affect the release of dopamine in the brain to examining the functional impairments that result from continued drug use.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86</a:t>
            </a:fld>
            <a:endParaRPr lang="en-US"/>
          </a:p>
        </p:txBody>
      </p:sp>
    </p:spTree>
    <p:extLst>
      <p:ext uri="{BB962C8B-B14F-4D97-AF65-F5344CB8AC3E}">
        <p14:creationId xmlns:p14="http://schemas.microsoft.com/office/powerpoint/2010/main" val="121693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 study that demographically matched methamphetamine users with control participants to identify differences in cognitive and memory functioning, results showed that the control group performed better than the meth group in both word recall and picture recall tasks. Considering the meth group only, participants performed better on picture recall than on work recall. The implication of this information is that, often times, much of the health information that is delivered in a primary care, mental health or substance abuse setting is either written or verbal. Providers should consider alternative ways of engaging stimulant-using patients.</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Simon, S.L., et al. (2002). Cognitive performance of current methamphetamine and cocaine abusers. </a:t>
            </a:r>
            <a:r>
              <a:rPr lang="en-US" sz="1200" i="1" kern="1200" dirty="0" smtClean="0">
                <a:solidFill>
                  <a:schemeClr val="tx1"/>
                </a:solidFill>
                <a:effectLst/>
                <a:latin typeface="+mn-lt"/>
                <a:ea typeface="+mn-ea"/>
                <a:cs typeface="+mn-cs"/>
              </a:rPr>
              <a:t>Journal of Addictive Diseases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21</a:t>
            </a:r>
            <a:r>
              <a:rPr lang="en-US" sz="1200" kern="1200" dirty="0" smtClean="0">
                <a:solidFill>
                  <a:schemeClr val="tx1"/>
                </a:solidFill>
                <a:effectLst/>
                <a:latin typeface="+mn-lt"/>
                <a:ea typeface="+mn-ea"/>
                <a:cs typeface="+mn-cs"/>
              </a:rPr>
              <a:t>(1), 61-74.</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87</a:t>
            </a:fld>
            <a:endParaRPr lang="en-US"/>
          </a:p>
        </p:txBody>
      </p:sp>
    </p:spTree>
    <p:extLst>
      <p:ext uri="{BB962C8B-B14F-4D97-AF65-F5344CB8AC3E}">
        <p14:creationId xmlns:p14="http://schemas.microsoft.com/office/powerpoint/2010/main" val="33371576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presents an image of a sagittal cross section of the brain with the face on the right side of the slide. Note that “blue” indicates reduced functioning in that area of the brain of meth users. Focus specifically on that large region at the front and connect the lack of activity with this particular region’s functioning: frontal lobe is responsible for executive functioning, including decision-making, logical thinking, planning and organizing and inhibitory control of the amygdala. This connects with the information on the next slide.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Similar to the previous slide, this is cross section of the brain looking at areas that are highly activated in meth users. The cross-section is coronal, “ear-to-ear,” and the yellow area most highlighted is the amygdala – responsible for interpreting and encoding memories and activating emotional responses. Paired with the last slide, we see an over-activation in emotional responses without inhibitory control, “all gas and no brakes.”</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INSTRUCTIONS</a:t>
            </a:r>
          </a:p>
          <a:p>
            <a:r>
              <a:rPr lang="en-US" sz="1200" b="0" i="0" kern="1200" dirty="0" smtClean="0">
                <a:solidFill>
                  <a:schemeClr val="tx1"/>
                </a:solidFill>
                <a:latin typeface="+mn-lt"/>
                <a:ea typeface="+mn-ea"/>
                <a:cs typeface="+mn-cs"/>
              </a:rPr>
              <a:t>Read the question</a:t>
            </a:r>
            <a:r>
              <a:rPr lang="en-US" sz="1200" b="0" i="0" kern="1200" baseline="0" dirty="0" smtClean="0">
                <a:solidFill>
                  <a:schemeClr val="tx1"/>
                </a:solidFill>
                <a:latin typeface="+mn-lt"/>
                <a:ea typeface="+mn-ea"/>
                <a:cs typeface="+mn-cs"/>
              </a:rPr>
              <a:t> and choices, and review audience responses out loud.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a:t>
            </a:fld>
            <a:endParaRPr lang="en-US"/>
          </a:p>
        </p:txBody>
      </p:sp>
    </p:spTree>
    <p:extLst>
      <p:ext uri="{BB962C8B-B14F-4D97-AF65-F5344CB8AC3E}">
        <p14:creationId xmlns:p14="http://schemas.microsoft.com/office/powerpoint/2010/main" val="25281600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PET scans of various drug users matched to controls showed decreased dopamine D2 receptors, independent of the type of drug used. Specific changes occur during withdrawal with reduced dopamine activity, as measured by decreased dopamine D2 receptors.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Lower dopamine D2 receptor levels are generally associated with increased effects of cocaine and other stimulants in drug abusing individuals, indicating a stronger effect in activation of the reward circuits associated with dopamine D2 receptor activation. The opposite is seen in non-drug abusing controls; greater dopamine D2 receptor availability produces a less rewarding and pleasurable effect compared to the lower D2, drug abusing groups. </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Volkow</a:t>
            </a:r>
            <a:r>
              <a:rPr lang="en-US" sz="1200" kern="1200" dirty="0" smtClean="0">
                <a:solidFill>
                  <a:schemeClr val="tx1"/>
                </a:solidFill>
                <a:effectLst/>
                <a:latin typeface="+mn-lt"/>
                <a:ea typeface="+mn-ea"/>
                <a:cs typeface="+mn-cs"/>
              </a:rPr>
              <a:t>, N.D., Fowler, J.S., Wang, G.J., &amp; Swanson, J.M. (2004). Dopamine in drug abuse and addiction: results from imaging studies and treatment implications. </a:t>
            </a:r>
            <a:r>
              <a:rPr lang="en-US" sz="1200" i="1" kern="1200" dirty="0" smtClean="0">
                <a:solidFill>
                  <a:schemeClr val="tx1"/>
                </a:solidFill>
                <a:effectLst/>
                <a:latin typeface="+mn-lt"/>
                <a:ea typeface="+mn-ea"/>
                <a:cs typeface="+mn-cs"/>
              </a:rPr>
              <a:t>Molecular Psychiatry, 9,</a:t>
            </a:r>
            <a:r>
              <a:rPr lang="en-US" sz="1200" kern="1200" dirty="0" smtClean="0">
                <a:solidFill>
                  <a:schemeClr val="tx1"/>
                </a:solidFill>
                <a:effectLst/>
                <a:latin typeface="+mn-lt"/>
                <a:ea typeface="+mn-ea"/>
                <a:cs typeface="+mn-cs"/>
              </a:rPr>
              <a:t> 557-569.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90</a:t>
            </a:fld>
            <a:endParaRPr lang="en-US"/>
          </a:p>
        </p:txBody>
      </p:sp>
    </p:spTree>
    <p:extLst>
      <p:ext uri="{BB962C8B-B14F-4D97-AF65-F5344CB8AC3E}">
        <p14:creationId xmlns:p14="http://schemas.microsoft.com/office/powerpoint/2010/main" val="19380907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p:txBody>
          <a:bodyPr/>
          <a:lstStyle>
            <a:lvl1pPr algn="ctr" defTabSz="931699" eaLnBrk="0" hangingPunct="0">
              <a:defRPr>
                <a:solidFill>
                  <a:schemeClr val="tx1"/>
                </a:solidFill>
                <a:latin typeface="Tahoma" pitchFamily="34" charset="0"/>
              </a:defRPr>
            </a:lvl1pPr>
            <a:lvl2pPr marL="742819" indent="-285699" algn="ctr" defTabSz="931699" eaLnBrk="0" hangingPunct="0">
              <a:defRPr>
                <a:solidFill>
                  <a:schemeClr val="tx1"/>
                </a:solidFill>
                <a:latin typeface="Tahoma" pitchFamily="34" charset="0"/>
              </a:defRPr>
            </a:lvl2pPr>
            <a:lvl3pPr marL="1142799" indent="-228560" algn="ctr" defTabSz="931699" eaLnBrk="0" hangingPunct="0">
              <a:defRPr>
                <a:solidFill>
                  <a:schemeClr val="tx1"/>
                </a:solidFill>
                <a:latin typeface="Tahoma" pitchFamily="34" charset="0"/>
              </a:defRPr>
            </a:lvl3pPr>
            <a:lvl4pPr marL="1599919" indent="-228560" algn="ctr" defTabSz="931699" eaLnBrk="0" hangingPunct="0">
              <a:defRPr>
                <a:solidFill>
                  <a:schemeClr val="tx1"/>
                </a:solidFill>
                <a:latin typeface="Tahoma" pitchFamily="34" charset="0"/>
              </a:defRPr>
            </a:lvl4pPr>
            <a:lvl5pPr marL="2057039" indent="-228560" algn="ctr" defTabSz="931699" eaLnBrk="0" hangingPunct="0">
              <a:defRPr>
                <a:solidFill>
                  <a:schemeClr val="tx1"/>
                </a:solidFill>
                <a:latin typeface="Tahoma" pitchFamily="34" charset="0"/>
              </a:defRPr>
            </a:lvl5pPr>
            <a:lvl6pPr marL="2514159" indent="-228560" algn="ctr" defTabSz="931699" eaLnBrk="0" fontAlgn="base" hangingPunct="0">
              <a:spcBef>
                <a:spcPct val="0"/>
              </a:spcBef>
              <a:spcAft>
                <a:spcPct val="0"/>
              </a:spcAft>
              <a:defRPr>
                <a:solidFill>
                  <a:schemeClr val="tx1"/>
                </a:solidFill>
                <a:latin typeface="Tahoma" pitchFamily="34" charset="0"/>
              </a:defRPr>
            </a:lvl6pPr>
            <a:lvl7pPr marL="2971279" indent="-228560" algn="ctr" defTabSz="931699" eaLnBrk="0" fontAlgn="base" hangingPunct="0">
              <a:spcBef>
                <a:spcPct val="0"/>
              </a:spcBef>
              <a:spcAft>
                <a:spcPct val="0"/>
              </a:spcAft>
              <a:defRPr>
                <a:solidFill>
                  <a:schemeClr val="tx1"/>
                </a:solidFill>
                <a:latin typeface="Tahoma" pitchFamily="34" charset="0"/>
              </a:defRPr>
            </a:lvl7pPr>
            <a:lvl8pPr marL="3428399" indent="-228560" algn="ctr" defTabSz="931699" eaLnBrk="0" fontAlgn="base" hangingPunct="0">
              <a:spcBef>
                <a:spcPct val="0"/>
              </a:spcBef>
              <a:spcAft>
                <a:spcPct val="0"/>
              </a:spcAft>
              <a:defRPr>
                <a:solidFill>
                  <a:schemeClr val="tx1"/>
                </a:solidFill>
                <a:latin typeface="Tahoma" pitchFamily="34" charset="0"/>
              </a:defRPr>
            </a:lvl8pPr>
            <a:lvl9pPr marL="3885518" indent="-228560" algn="ctr" defTabSz="931699" eaLnBrk="0" fontAlgn="base" hangingPunct="0">
              <a:spcBef>
                <a:spcPct val="0"/>
              </a:spcBef>
              <a:spcAft>
                <a:spcPct val="0"/>
              </a:spcAft>
              <a:defRPr>
                <a:solidFill>
                  <a:schemeClr val="tx1"/>
                </a:solidFill>
                <a:latin typeface="Tahoma" pitchFamily="34" charset="0"/>
              </a:defRPr>
            </a:lvl9pPr>
          </a:lstStyle>
          <a:p>
            <a:pPr algn="r" eaLnBrk="1" hangingPunct="1">
              <a:defRPr/>
            </a:pPr>
            <a:fld id="{14DA498C-0CFA-437B-93F7-2DAB66A518BA}" type="slidenum">
              <a:rPr lang="en-US" smtClean="0">
                <a:latin typeface="Arial" pitchFamily="34" charset="0"/>
              </a:rPr>
              <a:pPr algn="r" eaLnBrk="1" hangingPunct="1">
                <a:defRPr/>
              </a:pPr>
              <a:t>91</a:t>
            </a:fld>
            <a:endParaRPr lang="en-US" smtClean="0">
              <a:latin typeface="Arial" pitchFamily="34"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35040" y="4416426"/>
            <a:ext cx="5140324" cy="4183064"/>
          </a:xfrm>
          <a:noFill/>
        </p:spPr>
        <p:txBody>
          <a:bodyPr/>
          <a:lstStyle/>
          <a:p>
            <a:r>
              <a:rPr lang="en-US" sz="1200" b="1" kern="1200" dirty="0" smtClean="0">
                <a:solidFill>
                  <a:schemeClr val="tx1"/>
                </a:solidFill>
                <a:effectLst/>
                <a:latin typeface="+mn-lt"/>
                <a:ea typeface="+mn-ea"/>
                <a:cs typeface="+mn-cs"/>
              </a:rPr>
              <a:t>**ANIMATION** </a:t>
            </a:r>
            <a:r>
              <a:rPr lang="en-US" sz="1200" b="1" i="1" kern="1200" dirty="0" smtClean="0">
                <a:solidFill>
                  <a:schemeClr val="tx1"/>
                </a:solidFill>
                <a:effectLst/>
                <a:latin typeface="+mn-lt"/>
                <a:ea typeface="+mn-ea"/>
                <a:cs typeface="+mn-cs"/>
              </a:rPr>
              <a:t>This slide animates in two parts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Compared to controls, meth users have significantly reduced dopamine transporter binding, evidenced by these matched-control PET scans. The dopaminergic activity in the meth users looks similar to individuals who have been diagnosed with Parkinson’s Disease. As the impact of meth on dopamine functioning and transporter binding has been known for some time, it has been speculated that individuals who used meth may be at greater risk for developing Parkinson’s Disease compared to non-users.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Upon click, the image will shrink and move to the top left of the slide. Updated information from a 2011 study will be presented.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fact, there is additional information as to whether use of meth does or does not contribute to development of Parkinson’s Disease as has been suspected based on brain imaging of the impact of meth on dopamine. In 2011, a study was conducted that examined hospital records for over 300,000 patients. Looking at information that spanned 16 years, the researchers found that patients who were using methamphetamine were 75% more likely to develop Parkinson’s Disease than individuals whose charts indicated no meth use. </a:t>
            </a:r>
          </a:p>
          <a:p>
            <a:endParaRPr lang="en-US" sz="1200" b="1" i="1"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Upon click, the slide will shift once more; the text on the right will shrink and move below the image and the most updated information will be presented to the right.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this was the only study of its kind at the time, the link between meth and Parkinson’s still required additional research. As of 2015, a study conducted in Utah examined over 8 million records spanning more than a century and not only confirmed the information of the 2011 California study but demonstrated that individuals who were using meth were 300% more likely to develop Parkinson’s Disease when compared to both non-users and cocaine users, clearly indicating the longer-term neurotoxic and detrimental effects of meth on brain functioning as compared to cocaine use. The study also found that the risk may be higher for female users though this requires additional focus.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Curtin, K. et al. (2015). Methamphetamine/amphetamine abuse and risk of Parkinson’s disease in Utah: A population-based assessment. </a:t>
            </a:r>
            <a:r>
              <a:rPr lang="en-US" sz="1200" i="1" kern="1200" dirty="0" smtClean="0">
                <a:solidFill>
                  <a:schemeClr val="tx1"/>
                </a:solidFill>
                <a:effectLst/>
                <a:latin typeface="+mn-lt"/>
                <a:ea typeface="+mn-ea"/>
                <a:cs typeface="+mn-cs"/>
              </a:rPr>
              <a:t>Drug and Alcohol Dependence, 146</a:t>
            </a:r>
            <a:r>
              <a:rPr lang="en-US" sz="1200" kern="1200" dirty="0" smtClean="0">
                <a:solidFill>
                  <a:schemeClr val="tx1"/>
                </a:solidFill>
                <a:effectLst/>
                <a:latin typeface="+mn-lt"/>
                <a:ea typeface="+mn-ea"/>
                <a:cs typeface="+mn-cs"/>
              </a:rPr>
              <a:t>, 30-38.</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McCann, U.D., et al. (1998). Reduced Striatal Dopamine Transporter Density in Abstinent Methamphetamine and </a:t>
            </a:r>
            <a:r>
              <a:rPr lang="en-US" sz="1200" kern="1200" dirty="0" err="1" smtClean="0">
                <a:solidFill>
                  <a:schemeClr val="tx1"/>
                </a:solidFill>
                <a:effectLst/>
                <a:latin typeface="+mn-lt"/>
                <a:ea typeface="+mn-ea"/>
                <a:cs typeface="+mn-cs"/>
              </a:rPr>
              <a:t>Methcathinone</a:t>
            </a:r>
            <a:r>
              <a:rPr lang="en-US" sz="1200" kern="1200" dirty="0" smtClean="0">
                <a:solidFill>
                  <a:schemeClr val="tx1"/>
                </a:solidFill>
                <a:effectLst/>
                <a:latin typeface="+mn-lt"/>
                <a:ea typeface="+mn-ea"/>
                <a:cs typeface="+mn-cs"/>
              </a:rPr>
              <a:t> Users: Evidence from Positron Emission Tomography Studies with [11C]WIN-35,428. </a:t>
            </a:r>
            <a:r>
              <a:rPr lang="en-US" sz="1200" i="1" kern="1200" dirty="0" smtClean="0">
                <a:solidFill>
                  <a:schemeClr val="tx1"/>
                </a:solidFill>
                <a:effectLst/>
                <a:latin typeface="+mn-lt"/>
                <a:ea typeface="+mn-ea"/>
                <a:cs typeface="+mn-cs"/>
              </a:rPr>
              <a:t>The Journal of Neuroscience, 18</a:t>
            </a:r>
            <a:r>
              <a:rPr lang="en-US" sz="1200" kern="1200" dirty="0" smtClean="0">
                <a:solidFill>
                  <a:schemeClr val="tx1"/>
                </a:solidFill>
                <a:effectLst/>
                <a:latin typeface="+mn-lt"/>
                <a:ea typeface="+mn-ea"/>
                <a:cs typeface="+mn-cs"/>
              </a:rPr>
              <a:t>(20), 8417-8422.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to transition to a discussion of whether or not the brain heals from the detrimental effects of prolonged substance use and the implications for treatment.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92</a:t>
            </a:fld>
            <a:endParaRPr lang="en-US"/>
          </a:p>
        </p:txBody>
      </p:sp>
    </p:spTree>
    <p:extLst>
      <p:ext uri="{BB962C8B-B14F-4D97-AF65-F5344CB8AC3E}">
        <p14:creationId xmlns:p14="http://schemas.microsoft.com/office/powerpoint/2010/main" val="3632320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brain still has the opportunity to recover from the detrimental effects of substance use. In PET scans that compared meth abusers to normal controls, improvements in dopamine transporter functioning is observed at about 24 months, post detox. At about 1 month post detox, functioning is still significantly impaired and may continue to decrease for up to 6 months. However, the neuroplasticity and ability for the brain to recover provides hope in treatment.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Consider brain recovery in the context of aging. All literature says the earlier someone can stop, the better chance the brain has to recover. The longer someone uses, the more difficult this becomes. It is also important to note that the period of time when dopamine transporter activity is reduced will be difficult for the individual. In addition to cognitive impairments and withdrawal symptoms, the desire to use again may be substantial. Furthermore, recovery of neuronal connections may not occur in the same way as prior to drug use; this results in lasting changes in functioning such as irritability, feelings of depression, transitory hallucinations, etc. The provider can assist the patient by providing education around recovery and providing support as recovery progresses.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err="1" smtClean="0">
                <a:solidFill>
                  <a:schemeClr val="tx1"/>
                </a:solidFill>
                <a:effectLst/>
                <a:latin typeface="+mn-lt"/>
                <a:ea typeface="+mn-ea"/>
                <a:cs typeface="+mn-cs"/>
              </a:rPr>
              <a:t>Volkow</a:t>
            </a:r>
            <a:r>
              <a:rPr lang="en-US" sz="1200" kern="1200" dirty="0" smtClean="0">
                <a:solidFill>
                  <a:schemeClr val="tx1"/>
                </a:solidFill>
                <a:effectLst/>
                <a:latin typeface="+mn-lt"/>
                <a:ea typeface="+mn-ea"/>
                <a:cs typeface="+mn-cs"/>
              </a:rPr>
              <a:t>, N.D., et al. (2001). Loss of dopamine transporters in methamphetamine abusers recovers with protracted abstinence. </a:t>
            </a:r>
            <a:r>
              <a:rPr lang="en-US" sz="1200" i="1" kern="1200" dirty="0" smtClean="0">
                <a:solidFill>
                  <a:schemeClr val="tx1"/>
                </a:solidFill>
                <a:effectLst/>
                <a:latin typeface="+mn-lt"/>
                <a:ea typeface="+mn-ea"/>
                <a:cs typeface="+mn-cs"/>
              </a:rPr>
              <a:t>Journal of Neuroscience, 21,</a:t>
            </a:r>
            <a:r>
              <a:rPr lang="en-US" sz="1200" kern="1200" dirty="0" smtClean="0">
                <a:solidFill>
                  <a:schemeClr val="tx1"/>
                </a:solidFill>
                <a:effectLst/>
                <a:latin typeface="+mn-lt"/>
                <a:ea typeface="+mn-ea"/>
                <a:cs typeface="+mn-cs"/>
              </a:rPr>
              <a:t> 9414-9418.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369E10F-6121-43B2-BA19-0EDC1E97F6E2}"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smtClean="0">
                <a:solidFill>
                  <a:schemeClr val="tx1"/>
                </a:solidFill>
                <a:effectLst/>
                <a:latin typeface="+mn-lt"/>
                <a:ea typeface="+mn-ea"/>
                <a:cs typeface="+mn-cs"/>
              </a:rPr>
              <a:t>INSTRUCTIONS</a:t>
            </a:r>
          </a:p>
          <a:p>
            <a:r>
              <a:rPr lang="en-GB" sz="1200" b="0" i="0" kern="1200" dirty="0" smtClean="0">
                <a:solidFill>
                  <a:schemeClr val="tx1"/>
                </a:solidFill>
                <a:effectLst/>
                <a:latin typeface="+mn-lt"/>
                <a:ea typeface="+mn-ea"/>
                <a:cs typeface="+mn-cs"/>
              </a:rPr>
              <a:t>**Allow 3-5 minutes for this activity; individuals can pair up or work in larger groups, depending on audience size**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Read the case example out loud and ask the participants to identify presenting issues that would be clinical focus knowing what they know about the interaction of different substances, HIV, and older adults up to this point.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Focus on the last bullet point and allow 5-7 minutes for a general discussion regarding their impressions and how they would approach the case once groups have had a chance to talk amongst themselves.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94</a:t>
            </a:fld>
            <a:endParaRPr lang="en-US"/>
          </a:p>
        </p:txBody>
      </p:sp>
    </p:spTree>
    <p:extLst>
      <p:ext uri="{BB962C8B-B14F-4D97-AF65-F5344CB8AC3E}">
        <p14:creationId xmlns:p14="http://schemas.microsoft.com/office/powerpoint/2010/main" val="30897987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INSTRUCTIONS</a:t>
            </a:r>
          </a:p>
          <a:p>
            <a:r>
              <a:rPr lang="en-US" sz="1200" b="0" i="0" kern="1200" dirty="0" smtClean="0">
                <a:solidFill>
                  <a:schemeClr val="tx1"/>
                </a:solidFill>
                <a:effectLst/>
                <a:latin typeface="+mn-lt"/>
                <a:ea typeface="+mn-ea"/>
                <a:cs typeface="+mn-cs"/>
              </a:rPr>
              <a:t>This slide serves to </a:t>
            </a:r>
            <a:r>
              <a:rPr lang="en-US" sz="1200" b="0" i="0" kern="1200" dirty="0" err="1" smtClean="0">
                <a:solidFill>
                  <a:schemeClr val="tx1"/>
                </a:solidFill>
                <a:effectLst/>
                <a:latin typeface="+mn-lt"/>
                <a:ea typeface="+mn-ea"/>
                <a:cs typeface="+mn-cs"/>
              </a:rPr>
              <a:t>tranisiton</a:t>
            </a:r>
            <a:r>
              <a:rPr lang="en-US" sz="1200" b="0" i="0" kern="1200" dirty="0" smtClean="0">
                <a:solidFill>
                  <a:schemeClr val="tx1"/>
                </a:solidFill>
                <a:effectLst/>
                <a:latin typeface="+mn-lt"/>
                <a:ea typeface="+mn-ea"/>
                <a:cs typeface="+mn-cs"/>
              </a:rPr>
              <a:t> to integrating the information presented previously with the possibility of co-occurring mental health impairments an older adult PLWHA may be experiencing. </a:t>
            </a:r>
            <a:endParaRPr lang="en-US" b="0" i="0"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95</a:t>
            </a:fld>
            <a:endParaRPr lang="en-US"/>
          </a:p>
        </p:txBody>
      </p:sp>
    </p:spTree>
    <p:extLst>
      <p:ext uri="{BB962C8B-B14F-4D97-AF65-F5344CB8AC3E}">
        <p14:creationId xmlns:p14="http://schemas.microsoft.com/office/powerpoint/2010/main" val="4671159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This table references the same study that was presented on Slides 41 and 80, expanded to show the percentage of individuals with a lifetime occurrence of alcohol dependence who have also had a lifetime occurrence of an affective disorder. The main point of the slide is to identify that there is a strong co-occurrence of a lifetime affective disorder for individuals with HIV overall and slightly higher for individuals with a co-occurring lifetime alcohol dependence disorder.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50-59 age group, 65% of individuals who had never had an occurrence of alcohol dependence reported a lifetime occurrence of an affective disorder; in the same age groups, among individuals who had identified a lifetime occurrence of alcohol dependence, 78% reported a lifetime affective disorder. Among the older age group (60-69), 65% reported having had an affective disorder and no occurrence of alcohol dependence. For individuals 60-69, those with lifetime alcohol dependence had a 78% chance of also having a lifetime affective disorder. Interestingly, there was no difference in the prevalence of co-occurrence of lifetime affective disorders when comparing the 50-59 group with or without alcohol dependence to its corresponding group among the 60-69 year old group.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96</a:t>
            </a:fld>
            <a:endParaRPr lang="en-US"/>
          </a:p>
        </p:txBody>
      </p:sp>
    </p:spTree>
    <p:extLst>
      <p:ext uri="{BB962C8B-B14F-4D97-AF65-F5344CB8AC3E}">
        <p14:creationId xmlns:p14="http://schemas.microsoft.com/office/powerpoint/2010/main" val="30614437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effectLst/>
                <a:latin typeface="+mn-lt"/>
                <a:ea typeface="+mn-ea"/>
                <a:cs typeface="+mn-cs"/>
              </a:rPr>
              <a:t>A number of conditions are common in older PLWHA and can impact treatment.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Depression: </a:t>
            </a:r>
            <a:r>
              <a:rPr lang="en-US" sz="1200" kern="1200" dirty="0" smtClean="0">
                <a:solidFill>
                  <a:schemeClr val="tx1"/>
                </a:solidFill>
                <a:effectLst/>
                <a:latin typeface="+mn-lt"/>
                <a:ea typeface="+mn-ea"/>
                <a:cs typeface="+mn-cs"/>
              </a:rPr>
              <a:t>depression is a common problem experienced by older adults. Symptoms may not be immediately apparent and are sometimes attributed to part of a normal aging process though depression is not a normal part of aging. Suicide is highest among older white males than any other age group. Older white males have a suicide rate six times the overall national rate.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Alcohol/drug abuse: </a:t>
            </a:r>
            <a:r>
              <a:rPr lang="en-US" sz="1200" kern="1200" dirty="0" smtClean="0">
                <a:solidFill>
                  <a:schemeClr val="tx1"/>
                </a:solidFill>
                <a:effectLst/>
                <a:latin typeface="+mn-lt"/>
                <a:ea typeface="+mn-ea"/>
                <a:cs typeface="+mn-cs"/>
              </a:rPr>
              <a:t>a “hidden epidemic” among older adults; as discussed previously, can cause of exacerbate other mental health and physical health issues.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Social Isolation: </a:t>
            </a:r>
            <a:r>
              <a:rPr lang="en-US" sz="1200" kern="1200" dirty="0" smtClean="0">
                <a:solidFill>
                  <a:schemeClr val="tx1"/>
                </a:solidFill>
                <a:effectLst/>
                <a:latin typeface="+mn-lt"/>
                <a:ea typeface="+mn-ea"/>
                <a:cs typeface="+mn-cs"/>
              </a:rPr>
              <a:t>older adults are at greater risk of being socially isolated as a result of phase-of-life changes. Older adults may have retired which removes the social interactions work would provide. Older adults may also be divorced or widowed and removed from other family members. Social isolation can contribute to depression and alcohol/drug abuse.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Lack of support network:</a:t>
            </a:r>
            <a:r>
              <a:rPr lang="en-US" sz="1200" kern="1200" dirty="0" smtClean="0">
                <a:solidFill>
                  <a:schemeClr val="tx1"/>
                </a:solidFill>
                <a:effectLst/>
                <a:latin typeface="+mn-lt"/>
                <a:ea typeface="+mn-ea"/>
                <a:cs typeface="+mn-cs"/>
              </a:rPr>
              <a:t> in additional to social isolation, an older adult may be cut off from any discernible support network either by physical limitations, geographical limitations, or financial limitations.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Experience of stigma:</a:t>
            </a:r>
            <a:r>
              <a:rPr lang="en-US" sz="1200" kern="1200" dirty="0" smtClean="0">
                <a:solidFill>
                  <a:schemeClr val="tx1"/>
                </a:solidFill>
                <a:effectLst/>
                <a:latin typeface="+mn-lt"/>
                <a:ea typeface="+mn-ea"/>
                <a:cs typeface="+mn-cs"/>
              </a:rPr>
              <a:t> older adults are highly stigmatized with many inherent biases held by younger individuals about the functioning of older adults and ability to complete daily tasks. </a:t>
            </a:r>
            <a:r>
              <a:rPr lang="en-US" sz="1200" b="1" i="1" kern="1200" dirty="0" smtClean="0">
                <a:solidFill>
                  <a:schemeClr val="tx1"/>
                </a:solidFill>
                <a:effectLst/>
                <a:latin typeface="+mn-lt"/>
                <a:ea typeface="+mn-ea"/>
                <a:cs typeface="+mn-cs"/>
              </a:rPr>
              <a:t>See Slide 21 for additional information.</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Inadequate access to healthy food: </a:t>
            </a:r>
            <a:r>
              <a:rPr lang="en-US" sz="1200" kern="1200" dirty="0" smtClean="0">
                <a:solidFill>
                  <a:schemeClr val="tx1"/>
                </a:solidFill>
                <a:effectLst/>
                <a:latin typeface="+mn-lt"/>
                <a:ea typeface="+mn-ea"/>
                <a:cs typeface="+mn-cs"/>
              </a:rPr>
              <a:t>older adults may experience poverty or other geographical limitations that would limit the availability of foods that would improve health, such as hypertension or diabetes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Lack of mobility:</a:t>
            </a:r>
            <a:r>
              <a:rPr lang="en-US" sz="1200" kern="1200" dirty="0" smtClean="0">
                <a:solidFill>
                  <a:schemeClr val="tx1"/>
                </a:solidFill>
                <a:effectLst/>
                <a:latin typeface="+mn-lt"/>
                <a:ea typeface="+mn-ea"/>
                <a:cs typeface="+mn-cs"/>
              </a:rPr>
              <a:t> both physical and practical mobility can be impeded, either by physical health or economic well-being.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Poor eyesight: </a:t>
            </a:r>
            <a:r>
              <a:rPr lang="en-US" sz="1200" kern="1200" dirty="0" smtClean="0">
                <a:solidFill>
                  <a:schemeClr val="tx1"/>
                </a:solidFill>
                <a:effectLst/>
                <a:latin typeface="+mn-lt"/>
                <a:ea typeface="+mn-ea"/>
                <a:cs typeface="+mn-cs"/>
              </a:rPr>
              <a:t>can also be a contributing factor to lack of mobility (driving); eyesight often declines with old age.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Cognitive impairment: </a:t>
            </a:r>
            <a:r>
              <a:rPr lang="en-US" sz="1200" kern="1200" dirty="0" smtClean="0">
                <a:solidFill>
                  <a:schemeClr val="tx1"/>
                </a:solidFill>
                <a:effectLst/>
                <a:latin typeface="+mn-lt"/>
                <a:ea typeface="+mn-ea"/>
                <a:cs typeface="+mn-cs"/>
              </a:rPr>
              <a:t>declines in cognition are not part of the normal aging process; while processing may take longer, normal changes in cognition do not affect an individual’s ability to complete tasks. However, cognitive changes can be influenced by mental health, substance use, and physical health; including changes in cognition related to HIV/AIDS.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Interaction of medications for multiple chronic conditions:</a:t>
            </a:r>
            <a:r>
              <a:rPr lang="en-US" sz="1200" kern="1200" dirty="0" smtClean="0">
                <a:solidFill>
                  <a:schemeClr val="tx1"/>
                </a:solidFill>
                <a:effectLst/>
                <a:latin typeface="+mn-lt"/>
                <a:ea typeface="+mn-ea"/>
                <a:cs typeface="+mn-cs"/>
              </a:rPr>
              <a:t> consider that the average older adult takes almost five medications per day, some of which may interact with substances or increase likelihood of side effects due to interactions with other prescription medications. </a:t>
            </a:r>
          </a:p>
          <a:p>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97</a:t>
            </a:fld>
            <a:endParaRPr lang="en-US"/>
          </a:p>
        </p:txBody>
      </p:sp>
    </p:spTree>
    <p:extLst>
      <p:ext uri="{BB962C8B-B14F-4D97-AF65-F5344CB8AC3E}">
        <p14:creationId xmlns:p14="http://schemas.microsoft.com/office/powerpoint/2010/main" val="26106949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Older adults (65 and older) comprise a small proportion of all individuals with either a substance use disorder to a mental health disorder. As a result of this, those over 65 are less likely to perceive that they need treatment for specific substance use or mental health issues as compared to individuals in the 35-49 age group. Those over 65 are also less likely to access treatment as compared to the younger cohort. However, 50-64 year olds did not differ from 35-49 year olds in perceiving a need for mental health or substance use treatment or treatment utilization.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Choi, N.G., </a:t>
            </a:r>
            <a:r>
              <a:rPr lang="en-US" sz="1200" kern="1200" dirty="0" err="1" smtClean="0">
                <a:solidFill>
                  <a:schemeClr val="tx1"/>
                </a:solidFill>
                <a:effectLst/>
                <a:latin typeface="+mn-lt"/>
                <a:ea typeface="+mn-ea"/>
                <a:cs typeface="+mn-cs"/>
              </a:rPr>
              <a:t>DiNitto</a:t>
            </a:r>
            <a:r>
              <a:rPr lang="en-US" sz="1200" kern="1200" dirty="0" smtClean="0">
                <a:solidFill>
                  <a:schemeClr val="tx1"/>
                </a:solidFill>
                <a:effectLst/>
                <a:latin typeface="+mn-lt"/>
                <a:ea typeface="+mn-ea"/>
                <a:cs typeface="+mn-cs"/>
              </a:rPr>
              <a:t>, D.M., &amp; Marti, C.N. (2014). Treatment use, perceived need, and barriers to seeking treatment for substance abuse and mental health problems among older adults compared to younger adults. </a:t>
            </a:r>
            <a:r>
              <a:rPr lang="en-US" sz="1200" i="1" kern="1200" dirty="0" smtClean="0">
                <a:solidFill>
                  <a:schemeClr val="tx1"/>
                </a:solidFill>
                <a:effectLst/>
                <a:latin typeface="+mn-lt"/>
                <a:ea typeface="+mn-ea"/>
                <a:cs typeface="+mn-cs"/>
              </a:rPr>
              <a:t>Drug and Alcohol Dependence, 145, </a:t>
            </a:r>
            <a:r>
              <a:rPr lang="en-US" sz="1200" kern="1200" dirty="0" smtClean="0">
                <a:solidFill>
                  <a:schemeClr val="tx1"/>
                </a:solidFill>
                <a:effectLst/>
                <a:latin typeface="+mn-lt"/>
                <a:ea typeface="+mn-ea"/>
                <a:cs typeface="+mn-cs"/>
              </a:rPr>
              <a:t>113-120.</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98</a:t>
            </a:fld>
            <a:endParaRPr lang="en-US"/>
          </a:p>
        </p:txBody>
      </p:sp>
    </p:spTree>
    <p:extLst>
      <p:ext uri="{BB962C8B-B14F-4D97-AF65-F5344CB8AC3E}">
        <p14:creationId xmlns:p14="http://schemas.microsoft.com/office/powerpoint/2010/main" val="23421102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When considering whether HIV causes premature aging, accumulating evidence seems to indicate that HIV-positive individuals do experience more illnesses and chronic medical issues typically associated with aging than HIV-negative individuals. HIV-infected individuals over the age of 50 have 4 times more chronic comorbid conditions than those individuals younger than 45 years, and these illnesses present up to a decade earlier than HIV-negative individuals. Some of the common comorbid conditions include: cardiovascular disease, neurocognitive disease, bone mineral loss, general frailty, decline in renal function, diabetes, </a:t>
            </a:r>
            <a:r>
              <a:rPr lang="en-US" sz="1200" kern="1200" dirty="0" err="1" smtClean="0">
                <a:solidFill>
                  <a:schemeClr val="tx1"/>
                </a:solidFill>
                <a:effectLst/>
                <a:latin typeface="+mn-lt"/>
                <a:ea typeface="+mn-ea"/>
                <a:cs typeface="+mn-cs"/>
              </a:rPr>
              <a:t>lipodsytrophy</a:t>
            </a:r>
            <a:r>
              <a:rPr lang="en-US" sz="1200" kern="1200" dirty="0" smtClean="0">
                <a:solidFill>
                  <a:schemeClr val="tx1"/>
                </a:solidFill>
                <a:effectLst/>
                <a:latin typeface="+mn-lt"/>
                <a:ea typeface="+mn-ea"/>
                <a:cs typeface="+mn-cs"/>
              </a:rPr>
              <a:t>, and various cancers. </a:t>
            </a:r>
          </a:p>
          <a:p>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REFERENCE</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Torres, R., &amp; Lewis, W. (2014). Aging and HIV/AIDS: pathogenic role of therapeutic side effects. </a:t>
            </a:r>
            <a:r>
              <a:rPr lang="en-US" sz="1200" i="1" kern="1200" dirty="0" smtClean="0">
                <a:solidFill>
                  <a:schemeClr val="tx1"/>
                </a:solidFill>
                <a:effectLst/>
                <a:latin typeface="+mn-lt"/>
                <a:ea typeface="+mn-ea"/>
                <a:cs typeface="+mn-cs"/>
              </a:rPr>
              <a:t>Laboratory Investigation, 94</a:t>
            </a:r>
            <a:r>
              <a:rPr lang="en-US" sz="1200" kern="1200" dirty="0" smtClean="0">
                <a:solidFill>
                  <a:schemeClr val="tx1"/>
                </a:solidFill>
                <a:effectLst/>
                <a:latin typeface="+mn-lt"/>
                <a:ea typeface="+mn-ea"/>
                <a:cs typeface="+mn-cs"/>
              </a:rPr>
              <a:t>(2), 120-128. </a:t>
            </a:r>
            <a:endParaRPr lang="en-US" dirty="0"/>
          </a:p>
        </p:txBody>
      </p:sp>
      <p:sp>
        <p:nvSpPr>
          <p:cNvPr id="4" name="Slide Number Placeholder 3"/>
          <p:cNvSpPr>
            <a:spLocks noGrp="1"/>
          </p:cNvSpPr>
          <p:nvPr>
            <p:ph type="sldNum" sz="quarter" idx="10"/>
          </p:nvPr>
        </p:nvSpPr>
        <p:spPr/>
        <p:txBody>
          <a:bodyPr/>
          <a:lstStyle/>
          <a:p>
            <a:fld id="{8369E10F-6121-43B2-BA19-0EDC1E97F6E2}"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06286B-D181-4319-B0B6-64EFB71BEC20}" type="datetime1">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AB9C00-1AE8-4878-9E5C-63821047A6B3}" type="datetime1">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4DCBA0-F8F5-4E46-BBDC-8C1D4B53191A}" type="datetime1">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066800" y="1981200"/>
            <a:ext cx="75438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fld id="{233367D0-FCC3-4755-B815-AC20B40FF605}" type="datetime1">
              <a:rPr lang="en-US" smtClean="0"/>
              <a:pPr>
                <a:defRPr/>
              </a:pPr>
              <a:t>10/9/2015</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1F69A58F-A893-4F73-8896-EDEA395E277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fld id="{5A230FE2-2095-479D-9D2F-18658A9AEEAB}" type="datetime1">
              <a:rPr lang="en-US" smtClean="0">
                <a:solidFill>
                  <a:srgbClr val="04617B">
                    <a:shade val="90000"/>
                  </a:srgbClr>
                </a:solidFill>
              </a:rPr>
              <a:pPr>
                <a:defRPr/>
              </a:pPr>
              <a:t>10/9/2015</a:t>
            </a:fld>
            <a:endParaRPr lang="en-US">
              <a:solidFill>
                <a:srgbClr val="04617B">
                  <a:shade val="90000"/>
                </a:srgb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4617B">
                  <a:shade val="90000"/>
                </a:srgb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70E994E-37AD-4C8A-B06E-5FF68D867692}" type="slidenum">
              <a:rPr lang="en-US">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381859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20EF-C4AE-460E-BADF-98C0D944A504}" type="datetime1">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4C56C2-A164-49E5-8AE8-F2147130347A}" type="datetime1">
              <a:rPr lang="en-US" smtClean="0"/>
              <a:pPr/>
              <a:t>10/9/2015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2D3F7F-77F2-432E-86FB-FD85C599E865}" type="datetime1">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040274-9F93-4CCF-A378-59F46BD46E8C}" type="datetime1">
              <a:rPr lang="en-US" smtClean="0"/>
              <a:pPr/>
              <a:t>10/9/2015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chemeClr val="bg2">
                <a:lumMod val="5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0D0C40-708D-4DEC-8F70-DAA9AD872EA3}" type="datetime1">
              <a:rPr lang="en-US" smtClean="0"/>
              <a:pPr/>
              <a:t>10/9/2015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DEC35-8B80-4B4A-8397-2B607A8D4D9D}" type="datetime1">
              <a:rPr lang="en-US" smtClean="0"/>
              <a:pPr/>
              <a:t>10/9/2015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968D44-D851-4DA8-B659-6A90253AF014}" type="datetime1">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02AE40-1DC2-4790-AC5E-2BDF116E677C}" type="datetime1">
              <a:rPr lang="en-US" smtClean="0"/>
              <a:pPr/>
              <a:t>10/9/2015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4FE43-ECF7-4811-AFCB-0690B7462E3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FB418-A72D-48D6-9C2D-2A33A46F730E}" type="datetime1">
              <a:rPr lang="en-US" smtClean="0"/>
              <a:pPr/>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4FE43-ECF7-4811-AFCB-0690B7462E3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lalgbtcenter.org/hiv_over_50"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drugabuse.gov/related-topics/trends-statistics/infographics/drug-alcohol-use-significant-risk-factor-hiv"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hyperlink" Target="https://www.aahivm.org/Upload_Module/upload/HIV%20and%20Aging/Aging%20report%20working%20document%20FINAL%2012.1.pdf"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hivguidelines.org/clinical-guidelines/hiv-and-aging/hiv-in-older-adults-a-quick-reference-guide-for-hiv-primary-care-clinicians/"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hyperlink" Target="http://www.hivguidelines.org/clinical-guidelines/quick-reference-cards/substance-use-screening-a-quick-reference-guide-for-hiv-primary-care-clinicians/" TargetMode="External"/><Relationship Id="rId4" Type="http://schemas.openxmlformats.org/officeDocument/2006/relationships/hyperlink" Target="http://www.hivguidelines.org/clinical-guidelines/quick-reference-cards/mental-health-screening-a-quick-reference-guide-for-hiv-primary-care-clinicians/" TargetMode="Externa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6.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mailto:tfreese@mednet.ucla.edu" TargetMode="External"/><Relationship Id="rId7" Type="http://schemas.openxmlformats.org/officeDocument/2006/relationships/image" Target="../media/image70.jpe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hyperlink" Target="mailto:kevinpaul@HIVtrainingCDU.org" TargetMode="External"/><Relationship Id="rId5" Type="http://schemas.openxmlformats.org/officeDocument/2006/relationships/hyperlink" Target="mailto:jpeck@mednet.ucla.edu" TargetMode="External"/><Relationship Id="rId4" Type="http://schemas.openxmlformats.org/officeDocument/2006/relationships/hyperlink" Target="mailto:askurtz@mednet.ucla.edu"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3.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3.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4.png"/><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6.png"/><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50.wmf"/><Relationship Id="rId10" Type="http://schemas.openxmlformats.org/officeDocument/2006/relationships/image" Target="../media/image55.wmf"/><Relationship Id="rId4" Type="http://schemas.openxmlformats.org/officeDocument/2006/relationships/image" Target="../media/image49.png"/><Relationship Id="rId9"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9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389899" y="533400"/>
            <a:ext cx="8288001" cy="1676400"/>
          </a:xfrm>
        </p:spPr>
        <p:txBody>
          <a:bodyPr>
            <a:normAutofit fontScale="90000"/>
          </a:bodyPr>
          <a:lstStyle/>
          <a:p>
            <a:pPr eaLnBrk="1" hangingPunct="1"/>
            <a:r>
              <a:rPr lang="en-US"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Substance Use, HIV, and Older Adults: What Clinicians Need to Know</a:t>
            </a:r>
          </a:p>
        </p:txBody>
      </p:sp>
      <p:sp>
        <p:nvSpPr>
          <p:cNvPr id="5" name="Subtitle 4"/>
          <p:cNvSpPr>
            <a:spLocks noGrp="1"/>
          </p:cNvSpPr>
          <p:nvPr>
            <p:ph type="subTitle" idx="1"/>
          </p:nvPr>
        </p:nvSpPr>
        <p:spPr>
          <a:xfrm>
            <a:off x="0" y="2819400"/>
            <a:ext cx="9144000" cy="2895600"/>
          </a:xfrm>
        </p:spPr>
        <p:txBody>
          <a:bodyPr>
            <a:normAutofit/>
          </a:bodyPr>
          <a:lstStyle/>
          <a:p>
            <a:endParaRPr lang="en-US" sz="2800" dirty="0" smtClean="0">
              <a:solidFill>
                <a:srgbClr val="FFFF00"/>
              </a:solidFill>
            </a:endParaRPr>
          </a:p>
          <a:p>
            <a:r>
              <a:rPr lang="en-US" sz="2800" dirty="0" smtClean="0">
                <a:solidFill>
                  <a:srgbClr val="FFFF00"/>
                </a:solidFill>
              </a:rPr>
              <a:t>TRAINER NAME</a:t>
            </a:r>
          </a:p>
          <a:p>
            <a:pPr algn="ctr"/>
            <a:r>
              <a:rPr lang="en-US" sz="2800" dirty="0" smtClean="0">
                <a:solidFill>
                  <a:srgbClr val="FFFF00"/>
                </a:solidFill>
              </a:rPr>
              <a:t>TRAINING DATE</a:t>
            </a:r>
          </a:p>
          <a:p>
            <a:pPr algn="ctr"/>
            <a:r>
              <a:rPr lang="en-US" sz="2800" dirty="0" smtClean="0">
                <a:solidFill>
                  <a:srgbClr val="FFFF00"/>
                </a:solidFill>
              </a:rPr>
              <a:t>TRAINING LOCATION</a:t>
            </a:r>
            <a:endParaRPr lang="en-US" sz="2400" dirty="0">
              <a:solidFill>
                <a:srgbClr val="FFFF00"/>
              </a:solidFill>
            </a:endParaRPr>
          </a:p>
        </p:txBody>
      </p:sp>
      <p:pic>
        <p:nvPicPr>
          <p:cNvPr id="12" name="Picture 13" descr="CDU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3" y="6212840"/>
            <a:ext cx="1398587" cy="55705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3400" y="5973348"/>
            <a:ext cx="812800" cy="796544"/>
          </a:xfrm>
          <a:prstGeom prst="rect">
            <a:avLst/>
          </a:prstGeom>
        </p:spPr>
      </p:pic>
      <p:sp>
        <p:nvSpPr>
          <p:cNvPr id="7" name="Slide Number Placeholder 6"/>
          <p:cNvSpPr>
            <a:spLocks noGrp="1"/>
          </p:cNvSpPr>
          <p:nvPr>
            <p:ph type="sldNum" sz="quarter" idx="12"/>
          </p:nvPr>
        </p:nvSpPr>
        <p:spPr/>
        <p:txBody>
          <a:bodyPr/>
          <a:lstStyle/>
          <a:p>
            <a:fld id="{EC94FE43-ECF7-4811-AFCB-0690B7462E36}"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normAutofit fontScale="92500"/>
          </a:bodyPr>
          <a:lstStyle/>
          <a:p>
            <a:pPr marL="514350" indent="-514350" algn="ctr">
              <a:buClr>
                <a:srgbClr val="FFFF00"/>
              </a:buClr>
              <a:buFont typeface="+mj-lt"/>
              <a:buAutoNum type="arabicPeriod" startAt="5"/>
            </a:pPr>
            <a:r>
              <a:rPr lang="en-US" dirty="0" smtClean="0"/>
              <a:t>Debilitating cognitive impairments as an individual gets older are typically the result of:</a:t>
            </a:r>
          </a:p>
          <a:p>
            <a:pPr marL="514350" indent="-514350" algn="ctr">
              <a:buAutoNum type="arabicPeriod" startAt="5"/>
            </a:pPr>
            <a:endParaRPr lang="en-US" dirty="0" smtClean="0"/>
          </a:p>
          <a:p>
            <a:pPr marL="514350" indent="-514350">
              <a:buNone/>
            </a:pPr>
            <a:r>
              <a:rPr lang="en-US" dirty="0" smtClean="0"/>
              <a:t>		</a:t>
            </a:r>
            <a:r>
              <a:rPr lang="en-US" dirty="0" smtClean="0">
                <a:solidFill>
                  <a:srgbClr val="FFFF00"/>
                </a:solidFill>
              </a:rPr>
              <a:t>A. </a:t>
            </a:r>
            <a:r>
              <a:rPr lang="en-US" dirty="0" smtClean="0"/>
              <a:t>A normal aging process</a:t>
            </a:r>
          </a:p>
          <a:p>
            <a:pPr marL="514350" indent="-514350">
              <a:buNone/>
            </a:pPr>
            <a:r>
              <a:rPr lang="en-US" dirty="0" smtClean="0"/>
              <a:t>		</a:t>
            </a:r>
            <a:r>
              <a:rPr lang="en-US" dirty="0" smtClean="0">
                <a:solidFill>
                  <a:srgbClr val="FFFF00"/>
                </a:solidFill>
              </a:rPr>
              <a:t>B. </a:t>
            </a:r>
            <a:r>
              <a:rPr lang="en-US" dirty="0" smtClean="0"/>
              <a:t>Substance use</a:t>
            </a:r>
          </a:p>
          <a:p>
            <a:pPr marL="514350" indent="-514350">
              <a:buNone/>
            </a:pPr>
            <a:r>
              <a:rPr lang="en-US" dirty="0" smtClean="0">
                <a:solidFill>
                  <a:srgbClr val="FFFF00"/>
                </a:solidFill>
              </a:rPr>
              <a:t>		C. </a:t>
            </a:r>
            <a:r>
              <a:rPr lang="en-US" dirty="0" smtClean="0"/>
              <a:t>HIV infection</a:t>
            </a:r>
          </a:p>
          <a:p>
            <a:pPr marL="514350" indent="-514350">
              <a:buNone/>
            </a:pPr>
            <a:r>
              <a:rPr lang="en-US" dirty="0" smtClean="0">
                <a:solidFill>
                  <a:srgbClr val="FFFF00"/>
                </a:solidFill>
              </a:rPr>
              <a:t>		D.</a:t>
            </a:r>
            <a:r>
              <a:rPr lang="en-US" dirty="0" smtClean="0"/>
              <a:t> Both B and C</a:t>
            </a:r>
          </a:p>
          <a:p>
            <a:pPr marL="514350" indent="-514350">
              <a:buNone/>
            </a:pPr>
            <a:r>
              <a:rPr lang="en-US" dirty="0" smtClean="0"/>
              <a:t>		</a:t>
            </a:r>
            <a:r>
              <a:rPr lang="en-US" dirty="0" smtClean="0">
                <a:solidFill>
                  <a:srgbClr val="FFFF00"/>
                </a:solidFill>
              </a:rPr>
              <a:t>E.</a:t>
            </a:r>
            <a:r>
              <a:rPr lang="en-US" dirty="0" smtClean="0"/>
              <a:t> All of the above</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r>
              <a:rPr lang="en-US" dirty="0" smtClean="0"/>
              <a:t/>
            </a:r>
            <a:br>
              <a:rPr lang="en-US" dirty="0" smtClean="0"/>
            </a:br>
            <a:r>
              <a:rPr lang="en-US" dirty="0" smtClean="0"/>
              <a:t> </a:t>
            </a:r>
            <a:r>
              <a:rPr lang="en-US" sz="3600" dirty="0" smtClean="0"/>
              <a:t>Lipodystrophy</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Lipodystrophy: redistribution of fat that occurs in 5-53% of HIV-positive individuals worldwide</a:t>
            </a:r>
          </a:p>
          <a:p>
            <a:r>
              <a:rPr lang="en-US" sz="2800" dirty="0" smtClean="0"/>
              <a:t>Men: tends to be loss of fat in arms, legs, face, and buttocks (lipoatrophy), but abdominal fat buildup also common (lipohypertrophy)</a:t>
            </a:r>
          </a:p>
          <a:p>
            <a:r>
              <a:rPr lang="en-US" sz="2800" dirty="0" smtClean="0"/>
              <a:t>Women: tends to be fat buildup in abdomen, breasts, back of neck &amp; shoulders (“buffalo hump”)</a:t>
            </a:r>
          </a:p>
          <a:p>
            <a:r>
              <a:rPr lang="en-US" sz="2800" dirty="0" smtClean="0"/>
              <a:t>This redistribution of fat causes changes in physical appearance that are distressing for most PLWHA and are often contributing factors to depression</a:t>
            </a:r>
          </a:p>
          <a:p>
            <a:r>
              <a:rPr lang="en-US" sz="2800" dirty="0" smtClean="0"/>
              <a:t>Possible causes: side effect of antiretrovirals (more common with older meds); effect of the HIV itself  </a:t>
            </a:r>
          </a:p>
          <a:p>
            <a:endParaRPr lang="en-US" sz="2800" dirty="0" smtClean="0"/>
          </a:p>
          <a:p>
            <a:endParaRPr lang="en-US" sz="2800" dirty="0" smtClean="0"/>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r>
              <a:rPr lang="en-US" dirty="0" smtClean="0"/>
              <a:t/>
            </a:r>
            <a:br>
              <a:rPr lang="en-US" dirty="0" smtClean="0"/>
            </a:br>
            <a:r>
              <a:rPr lang="en-US" sz="3600" dirty="0" smtClean="0"/>
              <a:t>Triple Diagnosis</a:t>
            </a:r>
            <a:endParaRPr lang="en-US" sz="3600" dirty="0"/>
          </a:p>
        </p:txBody>
      </p:sp>
      <p:sp>
        <p:nvSpPr>
          <p:cNvPr id="3" name="Content Placeholder 2"/>
          <p:cNvSpPr>
            <a:spLocks noGrp="1"/>
          </p:cNvSpPr>
          <p:nvPr>
            <p:ph idx="1"/>
          </p:nvPr>
        </p:nvSpPr>
        <p:spPr>
          <a:xfrm>
            <a:off x="152400" y="1600200"/>
            <a:ext cx="8763000" cy="4953000"/>
          </a:xfrm>
        </p:spPr>
        <p:txBody>
          <a:bodyPr>
            <a:normAutofit/>
          </a:bodyPr>
          <a:lstStyle/>
          <a:p>
            <a:r>
              <a:rPr lang="en-US" sz="2800" dirty="0" smtClean="0"/>
              <a:t>“Triple diagnosis” (HIV, MH disorder, &amp; substance use) presents a </a:t>
            </a:r>
            <a:r>
              <a:rPr lang="en-US" sz="2800" dirty="0" smtClean="0">
                <a:solidFill>
                  <a:srgbClr val="FFFF00"/>
                </a:solidFill>
              </a:rPr>
              <a:t>very complex </a:t>
            </a:r>
            <a:r>
              <a:rPr lang="en-US" sz="2800" dirty="0" smtClean="0"/>
              <a:t>scenario for clinicians </a:t>
            </a:r>
          </a:p>
          <a:p>
            <a:r>
              <a:rPr lang="en-US" sz="2800" dirty="0" smtClean="0"/>
              <a:t>Prioritizing treatment needs for triply diagnosed patients is challenging</a:t>
            </a:r>
          </a:p>
          <a:p>
            <a:r>
              <a:rPr lang="en-US" sz="2800" dirty="0" smtClean="0"/>
              <a:t>Requires </a:t>
            </a:r>
            <a:r>
              <a:rPr lang="en-US" sz="2800" dirty="0" smtClean="0">
                <a:solidFill>
                  <a:srgbClr val="FFFF00"/>
                </a:solidFill>
              </a:rPr>
              <a:t>careful </a:t>
            </a:r>
            <a:r>
              <a:rPr lang="en-US" sz="2800" dirty="0">
                <a:solidFill>
                  <a:srgbClr val="FFFF00"/>
                </a:solidFill>
              </a:rPr>
              <a:t>assessment </a:t>
            </a:r>
            <a:r>
              <a:rPr lang="en-US" sz="2800" dirty="0"/>
              <a:t>of which condition most impedes progress in overall </a:t>
            </a:r>
            <a:r>
              <a:rPr lang="en-US" sz="2800" dirty="0" smtClean="0"/>
              <a:t>treatment at any given time</a:t>
            </a:r>
          </a:p>
          <a:p>
            <a:r>
              <a:rPr lang="en-US" sz="2800" dirty="0" smtClean="0"/>
              <a:t>Requires ability to see a </a:t>
            </a:r>
            <a:r>
              <a:rPr lang="en-US" sz="2800" dirty="0" smtClean="0">
                <a:solidFill>
                  <a:srgbClr val="FFFF00"/>
                </a:solidFill>
              </a:rPr>
              <a:t>patient holistically</a:t>
            </a:r>
            <a:r>
              <a:rPr lang="en-US" sz="2800" dirty="0" smtClean="0"/>
              <a:t>, to conceptualize the ways in which each of </a:t>
            </a:r>
            <a:r>
              <a:rPr lang="en-US" sz="2800" dirty="0" smtClean="0">
                <a:solidFill>
                  <a:srgbClr val="FFFF00"/>
                </a:solidFill>
              </a:rPr>
              <a:t>these conditions interacts with the others</a:t>
            </a:r>
            <a:r>
              <a:rPr lang="en-US" sz="2800" dirty="0" smtClean="0"/>
              <a:t>, rather than seeing them as separate, distinct conditions  </a:t>
            </a:r>
            <a:endParaRPr lang="en-US" sz="2800" dirty="0"/>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101</a:t>
            </a:fld>
            <a:endParaRPr lang="en-US"/>
          </a:p>
        </p:txBody>
      </p:sp>
    </p:spTree>
    <p:extLst>
      <p:ext uri="{BB962C8B-B14F-4D97-AF65-F5344CB8AC3E}">
        <p14:creationId xmlns:p14="http://schemas.microsoft.com/office/powerpoint/2010/main" val="14534168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a:t>Triple Diagnosis</a:t>
            </a:r>
            <a:endParaRPr lang="en-US" dirty="0"/>
          </a:p>
        </p:txBody>
      </p:sp>
      <p:sp>
        <p:nvSpPr>
          <p:cNvPr id="3" name="Content Placeholder 2"/>
          <p:cNvSpPr>
            <a:spLocks noGrp="1"/>
          </p:cNvSpPr>
          <p:nvPr>
            <p:ph idx="1"/>
          </p:nvPr>
        </p:nvSpPr>
        <p:spPr>
          <a:xfrm>
            <a:off x="304800" y="1600200"/>
            <a:ext cx="8534400" cy="4800600"/>
          </a:xfrm>
        </p:spPr>
        <p:txBody>
          <a:bodyPr>
            <a:noAutofit/>
          </a:bodyPr>
          <a:lstStyle/>
          <a:p>
            <a:pPr>
              <a:buClr>
                <a:schemeClr val="tx1"/>
              </a:buClr>
            </a:pPr>
            <a:r>
              <a:rPr lang="en-US" sz="2600" dirty="0" smtClean="0">
                <a:solidFill>
                  <a:srgbClr val="FFFF00"/>
                </a:solidFill>
              </a:rPr>
              <a:t>Cultural differences </a:t>
            </a:r>
            <a:r>
              <a:rPr lang="en-US" sz="2600" dirty="0" smtClean="0"/>
              <a:t>between medical, mental health, and substance abuse treatment systems engender differences in </a:t>
            </a:r>
            <a:r>
              <a:rPr lang="en-US" sz="2600" dirty="0" smtClean="0">
                <a:solidFill>
                  <a:srgbClr val="FFFF00"/>
                </a:solidFill>
              </a:rPr>
              <a:t>treatment priorities </a:t>
            </a:r>
            <a:r>
              <a:rPr lang="en-US" sz="2600" dirty="0" smtClean="0"/>
              <a:t>and </a:t>
            </a:r>
            <a:r>
              <a:rPr lang="en-US" sz="2600" dirty="0" smtClean="0">
                <a:solidFill>
                  <a:srgbClr val="FFFF00"/>
                </a:solidFill>
              </a:rPr>
              <a:t>communication styles</a:t>
            </a:r>
          </a:p>
          <a:p>
            <a:r>
              <a:rPr lang="en-US" sz="2600" dirty="0" smtClean="0"/>
              <a:t>An integrated approach (involving the co-location of all three types of treatment provider and/or clinicians with expertise in more than one area) is the </a:t>
            </a:r>
            <a:r>
              <a:rPr lang="en-US" sz="2600" dirty="0" smtClean="0">
                <a:solidFill>
                  <a:srgbClr val="FFFF00"/>
                </a:solidFill>
              </a:rPr>
              <a:t>ultimate goal </a:t>
            </a:r>
            <a:r>
              <a:rPr lang="en-US" sz="2600" dirty="0" smtClean="0"/>
              <a:t>for treating the triply diagnosed</a:t>
            </a:r>
          </a:p>
          <a:p>
            <a:r>
              <a:rPr lang="en-US" sz="2600" dirty="0" smtClean="0"/>
              <a:t>This will require a </a:t>
            </a:r>
            <a:r>
              <a:rPr lang="en-US" sz="2600" dirty="0" smtClean="0">
                <a:solidFill>
                  <a:srgbClr val="FFFF00"/>
                </a:solidFill>
              </a:rPr>
              <a:t>sustained multi-year </a:t>
            </a:r>
            <a:r>
              <a:rPr lang="en-US" sz="2600" dirty="0" smtClean="0"/>
              <a:t>effort</a:t>
            </a:r>
          </a:p>
          <a:p>
            <a:r>
              <a:rPr lang="en-US" sz="2600" dirty="0" smtClean="0"/>
              <a:t>In the meantime, </a:t>
            </a:r>
            <a:r>
              <a:rPr lang="en-US" sz="2600" dirty="0" smtClean="0">
                <a:solidFill>
                  <a:srgbClr val="FFFF00"/>
                </a:solidFill>
              </a:rPr>
              <a:t>work toward increasing communication and coordination </a:t>
            </a:r>
            <a:r>
              <a:rPr lang="en-US" sz="2600" dirty="0" smtClean="0"/>
              <a:t>between treatment providers; build relationships with counterparts in the other disciplines </a:t>
            </a:r>
            <a:endParaRPr lang="en-US" sz="26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102</a:t>
            </a:fld>
            <a:endParaRPr lang="en-US"/>
          </a:p>
        </p:txBody>
      </p:sp>
    </p:spTree>
    <p:extLst>
      <p:ext uri="{BB962C8B-B14F-4D97-AF65-F5344CB8AC3E}">
        <p14:creationId xmlns:p14="http://schemas.microsoft.com/office/powerpoint/2010/main" val="24062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777777"/>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777777"/>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3">
                                            <p:txEl>
                                              <p:pRg st="2" end="2"/>
                                            </p:txEl>
                                          </p:spTgt>
                                        </p:tgtEl>
                                        <p:attrNameLst>
                                          <p:attrName>style.color</p:attrName>
                                        </p:attrNameLst>
                                      </p:cBhvr>
                                      <p:to>
                                        <a:srgbClr val="77777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r>
              <a:rPr lang="en-US" dirty="0" smtClean="0"/>
              <a:t/>
            </a:r>
            <a:br>
              <a:rPr lang="en-US" dirty="0" smtClean="0"/>
            </a:br>
            <a:r>
              <a:rPr lang="en-US" sz="3600" dirty="0" smtClean="0"/>
              <a:t>Medication Adherence</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These co-occurring conditions are detrimental in and of themselves, but they also often adversely affect something that is absolutely vital: medication adherence  </a:t>
            </a:r>
          </a:p>
          <a:p>
            <a:r>
              <a:rPr lang="en-US" dirty="0" smtClean="0"/>
              <a:t>To be effective at suppressing viral replication, individuals need to achieve 90-95% adherence</a:t>
            </a:r>
          </a:p>
          <a:p>
            <a:r>
              <a:rPr lang="en-US" dirty="0" smtClean="0"/>
              <a:t>Many factors impede medication adherence, including co-occurring alcohol/drug abuse and mental health conditions </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of Mortality as Medication Becomes More Effective</a:t>
            </a:r>
            <a:endParaRPr lang="en-US" dirty="0"/>
          </a:p>
        </p:txBody>
      </p:sp>
      <p:pic>
        <p:nvPicPr>
          <p:cNvPr id="303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00200"/>
            <a:ext cx="7467600" cy="4438869"/>
          </a:xfrm>
          <a:prstGeom prst="rect">
            <a:avLst/>
          </a:prstGeom>
          <a:noFill/>
          <a:ln w="9525">
            <a:noFill/>
            <a:miter lim="800000"/>
            <a:headEnd/>
            <a:tailEnd/>
          </a:ln>
        </p:spPr>
      </p:pic>
      <p:sp>
        <p:nvSpPr>
          <p:cNvPr id="5" name="TextBox 4"/>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Altice</a:t>
            </a:r>
            <a:r>
              <a:rPr lang="en-US" sz="1400" dirty="0" smtClean="0">
                <a:solidFill>
                  <a:srgbClr val="FFFF00"/>
                </a:solidFill>
              </a:rPr>
              <a:t>, et al. 2010</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104</a:t>
            </a:fld>
            <a:endParaRPr lang="en-US"/>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Older Adults in Residential COD Treatment (N= 1,400; not HIV-positive)</a:t>
            </a:r>
            <a:br>
              <a:rPr lang="en-US" sz="3600" dirty="0" smtClean="0"/>
            </a:br>
            <a:r>
              <a:rPr lang="en-US" sz="3200" dirty="0" smtClean="0">
                <a:solidFill>
                  <a:srgbClr val="FF0000"/>
                </a:solidFill>
              </a:rPr>
              <a:t> </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t>Older adults </a:t>
            </a:r>
            <a:r>
              <a:rPr lang="en-US" sz="2800" dirty="0" smtClean="0">
                <a:solidFill>
                  <a:srgbClr val="FFFF00"/>
                </a:solidFill>
              </a:rPr>
              <a:t>used more alcohol</a:t>
            </a:r>
            <a:r>
              <a:rPr lang="en-US" sz="2800" dirty="0" smtClean="0"/>
              <a:t>; younger adults used more illicit drugs </a:t>
            </a:r>
          </a:p>
          <a:p>
            <a:r>
              <a:rPr lang="en-US" sz="2800" dirty="0" smtClean="0"/>
              <a:t>Older adults </a:t>
            </a:r>
            <a:r>
              <a:rPr lang="en-US" sz="2800" dirty="0" smtClean="0">
                <a:solidFill>
                  <a:srgbClr val="FFFF00"/>
                </a:solidFill>
              </a:rPr>
              <a:t>had worse treatment retention </a:t>
            </a:r>
            <a:r>
              <a:rPr lang="en-US" sz="2800" dirty="0" smtClean="0"/>
              <a:t>than younger adults </a:t>
            </a:r>
          </a:p>
          <a:p>
            <a:r>
              <a:rPr lang="en-US" sz="2800" dirty="0" smtClean="0"/>
              <a:t>Treatment retention for older adults most influenced by </a:t>
            </a:r>
            <a:r>
              <a:rPr lang="en-US" sz="2800" dirty="0" smtClean="0">
                <a:solidFill>
                  <a:srgbClr val="FFFF00"/>
                </a:solidFill>
              </a:rPr>
              <a:t>internal factors </a:t>
            </a:r>
            <a:r>
              <a:rPr lang="en-US" sz="2800" dirty="0" smtClean="0"/>
              <a:t>(psychological symptoms &amp; problems) while retention for younger adults primarily influenced by </a:t>
            </a:r>
            <a:r>
              <a:rPr lang="en-US" sz="2800" dirty="0" smtClean="0">
                <a:solidFill>
                  <a:srgbClr val="FFFF00"/>
                </a:solidFill>
              </a:rPr>
              <a:t>external factors</a:t>
            </a:r>
            <a:r>
              <a:rPr lang="en-US" sz="2800" dirty="0" smtClean="0"/>
              <a:t> (drug use, legal &amp; employment difficulties)</a:t>
            </a:r>
            <a:endParaRPr lang="en-US" sz="2800" dirty="0"/>
          </a:p>
        </p:txBody>
      </p:sp>
      <p:sp>
        <p:nvSpPr>
          <p:cNvPr id="4" name="TextBox 3"/>
          <p:cNvSpPr txBox="1"/>
          <p:nvPr/>
        </p:nvSpPr>
        <p:spPr>
          <a:xfrm>
            <a:off x="0" y="6550223"/>
            <a:ext cx="6705600" cy="307777"/>
          </a:xfrm>
          <a:prstGeom prst="rect">
            <a:avLst/>
          </a:prstGeom>
          <a:noFill/>
        </p:spPr>
        <p:txBody>
          <a:bodyPr wrap="square" rtlCol="0">
            <a:spAutoFit/>
          </a:bodyPr>
          <a:lstStyle/>
          <a:p>
            <a:r>
              <a:rPr lang="en-US" sz="1400" dirty="0" smtClean="0">
                <a:solidFill>
                  <a:srgbClr val="FFFF00"/>
                </a:solidFill>
              </a:rPr>
              <a:t>SOURCE: Morse et al, 2014</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105</a:t>
            </a:fld>
            <a:endParaRPr lang="en-US"/>
          </a:p>
        </p:txBody>
      </p:sp>
    </p:spTree>
    <p:extLst>
      <p:ext uri="{BB962C8B-B14F-4D97-AF65-F5344CB8AC3E}">
        <p14:creationId xmlns:p14="http://schemas.microsoft.com/office/powerpoint/2010/main" val="325816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5400" dirty="0" smtClean="0"/>
              <a:t>Treatment</a:t>
            </a:r>
            <a:endParaRPr lang="en-US" sz="5400" dirty="0"/>
          </a:p>
        </p:txBody>
      </p:sp>
      <p:pic>
        <p:nvPicPr>
          <p:cNvPr id="6" name="Picture 4" descr="http://www.nimh.nih.gov/images/news-items/Depression_OlderAdults_40697_2.jpg"/>
          <p:cNvPicPr>
            <a:picLocks noChangeAspect="1" noChangeArrowheads="1"/>
          </p:cNvPicPr>
          <p:nvPr/>
        </p:nvPicPr>
        <p:blipFill>
          <a:blip r:embed="rId3" cstate="print"/>
          <a:srcRect/>
          <a:stretch>
            <a:fillRect/>
          </a:stretch>
        </p:blipFill>
        <p:spPr bwMode="auto">
          <a:xfrm>
            <a:off x="2286000" y="3429000"/>
            <a:ext cx="4495800" cy="2989709"/>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Psychosocial Issues to </a:t>
            </a:r>
            <a:br>
              <a:rPr lang="en-US" dirty="0" smtClean="0"/>
            </a:br>
            <a:r>
              <a:rPr lang="en-US" dirty="0" smtClean="0"/>
              <a:t>Consider in Treatment</a:t>
            </a:r>
            <a:endParaRPr lang="en-US" dirty="0"/>
          </a:p>
        </p:txBody>
      </p:sp>
      <p:sp>
        <p:nvSpPr>
          <p:cNvPr id="3" name="Content Placeholder 2"/>
          <p:cNvSpPr>
            <a:spLocks noGrp="1"/>
          </p:cNvSpPr>
          <p:nvPr>
            <p:ph idx="1"/>
          </p:nvPr>
        </p:nvSpPr>
        <p:spPr/>
        <p:txBody>
          <a:bodyPr/>
          <a:lstStyle/>
          <a:p>
            <a:r>
              <a:rPr lang="en-US" dirty="0" smtClean="0"/>
              <a:t>Maintaining independence</a:t>
            </a:r>
          </a:p>
          <a:p>
            <a:r>
              <a:rPr lang="en-US" dirty="0" smtClean="0"/>
              <a:t>Social isolation</a:t>
            </a:r>
          </a:p>
          <a:p>
            <a:r>
              <a:rPr lang="en-US" dirty="0" smtClean="0"/>
              <a:t>Spiritual concerns/beliefs</a:t>
            </a:r>
          </a:p>
          <a:p>
            <a:r>
              <a:rPr lang="en-US" dirty="0" smtClean="0"/>
              <a:t>Financial concerns</a:t>
            </a:r>
          </a:p>
          <a:p>
            <a:r>
              <a:rPr lang="en-US" dirty="0" smtClean="0"/>
              <a:t>Physical limitations</a:t>
            </a:r>
          </a:p>
          <a:p>
            <a:r>
              <a:rPr lang="en-US" dirty="0" smtClean="0"/>
              <a:t>Transportation/accessibility </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Treatment Challenges </a:t>
            </a:r>
            <a:r>
              <a:rPr lang="en-US" sz="4000" dirty="0"/>
              <a:t/>
            </a:r>
            <a:br>
              <a:rPr lang="en-US" sz="4000" dirty="0"/>
            </a:br>
            <a:r>
              <a:rPr lang="en-US" sz="3200" dirty="0" smtClean="0"/>
              <a:t>Cognitive Impairment </a:t>
            </a:r>
            <a:endParaRPr lang="en-US" dirty="0"/>
          </a:p>
        </p:txBody>
      </p:sp>
      <p:sp>
        <p:nvSpPr>
          <p:cNvPr id="3" name="Content Placeholder 2"/>
          <p:cNvSpPr>
            <a:spLocks noGrp="1"/>
          </p:cNvSpPr>
          <p:nvPr>
            <p:ph idx="1"/>
          </p:nvPr>
        </p:nvSpPr>
        <p:spPr/>
        <p:txBody>
          <a:bodyPr/>
          <a:lstStyle/>
          <a:p>
            <a:r>
              <a:rPr lang="en-US" dirty="0" smtClean="0"/>
              <a:t>Memory &amp; learning</a:t>
            </a:r>
          </a:p>
          <a:p>
            <a:r>
              <a:rPr lang="en-US" dirty="0" smtClean="0"/>
              <a:t>Focus/attention/concentration</a:t>
            </a:r>
          </a:p>
          <a:p>
            <a:r>
              <a:rPr lang="en-US" dirty="0" smtClean="0"/>
              <a:t>Problem-solving </a:t>
            </a:r>
          </a:p>
          <a:p>
            <a:r>
              <a:rPr lang="en-US" dirty="0" smtClean="0"/>
              <a:t>Decision-making </a:t>
            </a:r>
          </a:p>
          <a:p>
            <a:r>
              <a:rPr lang="en-US" dirty="0" smtClean="0"/>
              <a:t>Reduced vocabulary/ability to recall the exact words they want to say </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108</a:t>
            </a:fld>
            <a:endParaRPr lang="en-US"/>
          </a:p>
        </p:txBody>
      </p:sp>
    </p:spTree>
    <p:extLst>
      <p:ext uri="{BB962C8B-B14F-4D97-AF65-F5344CB8AC3E}">
        <p14:creationId xmlns:p14="http://schemas.microsoft.com/office/powerpoint/2010/main" val="926703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Treatment Challenges</a:t>
            </a:r>
            <a:br>
              <a:rPr lang="en-US" dirty="0" smtClean="0"/>
            </a:br>
            <a:r>
              <a:rPr lang="en-US" sz="3600" dirty="0"/>
              <a:t>Medication </a:t>
            </a:r>
            <a:r>
              <a:rPr lang="en-US" sz="3600" dirty="0" smtClean="0"/>
              <a:t>Adherence</a:t>
            </a:r>
            <a:r>
              <a:rPr lang="en-US" sz="3100" dirty="0"/>
              <a:t/>
            </a:r>
            <a:br>
              <a:rPr lang="en-US" sz="3100" dirty="0"/>
            </a:br>
            <a:endParaRPr lang="en-US" sz="3100"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r>
              <a:rPr lang="en-US" sz="2800" dirty="0" smtClean="0"/>
              <a:t>Already an issue for older adults, many of whom take </a:t>
            </a:r>
            <a:r>
              <a:rPr lang="en-US" sz="2800" dirty="0"/>
              <a:t>multiple daily </a:t>
            </a:r>
            <a:r>
              <a:rPr lang="en-US" sz="2800" dirty="0" smtClean="0"/>
              <a:t>medications for chronic and/or age-related conditions</a:t>
            </a:r>
          </a:p>
          <a:p>
            <a:r>
              <a:rPr lang="en-US" sz="2800" dirty="0" smtClean="0"/>
              <a:t>HIV medications add to this burden</a:t>
            </a:r>
          </a:p>
          <a:p>
            <a:pPr lvl="1"/>
            <a:r>
              <a:rPr lang="en-US" sz="2600" dirty="0" smtClean="0"/>
              <a:t>Not as much in higher-income countries with combination HAART meds requiring once daily dosing but still major issue in lower-income countries where the older meds requiring multiple medications taken 2 or 3 times a day are still prevalent </a:t>
            </a:r>
          </a:p>
          <a:p>
            <a:r>
              <a:rPr lang="en-US" sz="2800" dirty="0" smtClean="0"/>
              <a:t>Then add in medications for MH and/or SUD conditions</a:t>
            </a:r>
          </a:p>
          <a:p>
            <a:r>
              <a:rPr lang="en-US" sz="2800" dirty="0" smtClean="0"/>
              <a:t>Necessity of taking meds at different times of day, before eating or after eating, with or without other medications to avoid interactions, </a:t>
            </a:r>
            <a:r>
              <a:rPr lang="en-US" sz="2800" dirty="0" err="1" smtClean="0"/>
              <a:t>etc</a:t>
            </a:r>
            <a:endParaRPr lang="en-US" sz="2800" dirty="0" smtClean="0"/>
          </a:p>
          <a:p>
            <a:r>
              <a:rPr lang="en-US" sz="2800" dirty="0" smtClean="0"/>
              <a:t>Strong correlation between substance use and medication non-adherence </a:t>
            </a:r>
          </a:p>
          <a:p>
            <a:pPr lvl="1"/>
            <a:endParaRPr lang="en-US" sz="24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109</a:t>
            </a:fld>
            <a:endParaRPr lang="en-US"/>
          </a:p>
        </p:txBody>
      </p:sp>
    </p:spTree>
    <p:extLst>
      <p:ext uri="{BB962C8B-B14F-4D97-AF65-F5344CB8AC3E}">
        <p14:creationId xmlns:p14="http://schemas.microsoft.com/office/powerpoint/2010/main" val="3641275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85800" y="1600200"/>
            <a:ext cx="7772400" cy="1470025"/>
          </a:xfrm>
        </p:spPr>
        <p:txBody>
          <a:bodyPr>
            <a:normAutofit/>
          </a:bodyPr>
          <a:lstStyle/>
          <a:p>
            <a:r>
              <a:rPr lang="en-US" dirty="0" smtClean="0"/>
              <a:t>Epidemiology of Older Adults in the U.S. and California </a:t>
            </a:r>
            <a:endParaRPr lang="en-US" dirty="0"/>
          </a:p>
        </p:txBody>
      </p:sp>
      <p:pic>
        <p:nvPicPr>
          <p:cNvPr id="252929" name="Picture 1"/>
          <p:cNvPicPr>
            <a:picLocks noChangeAspect="1" noChangeArrowheads="1"/>
          </p:cNvPicPr>
          <p:nvPr/>
        </p:nvPicPr>
        <p:blipFill>
          <a:blip r:embed="rId3" cstate="print"/>
          <a:srcRect/>
          <a:stretch>
            <a:fillRect/>
          </a:stretch>
        </p:blipFill>
        <p:spPr bwMode="auto">
          <a:xfrm>
            <a:off x="1600200" y="3276600"/>
            <a:ext cx="5943600" cy="3133725"/>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EC94FE43-ECF7-4811-AFCB-0690B7462E36}" type="slidenum">
              <a:rPr lang="en-US" smtClean="0"/>
              <a:pPr/>
              <a:t>11</a:t>
            </a:fld>
            <a:endParaRPr lang="en-US"/>
          </a:p>
        </p:txBody>
      </p:sp>
    </p:spTree>
    <p:extLst>
      <p:ext uri="{BB962C8B-B14F-4D97-AF65-F5344CB8AC3E}">
        <p14:creationId xmlns:p14="http://schemas.microsoft.com/office/powerpoint/2010/main" val="1461773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Challenges</a:t>
            </a:r>
            <a:br>
              <a:rPr lang="en-US" dirty="0" smtClean="0"/>
            </a:br>
            <a:r>
              <a:rPr lang="en-US" sz="3600" dirty="0" smtClean="0"/>
              <a:t>Discussing HIV Risk Behaviors</a:t>
            </a:r>
            <a:endParaRPr lang="en-US" sz="3600" dirty="0"/>
          </a:p>
        </p:txBody>
      </p:sp>
      <p:sp>
        <p:nvSpPr>
          <p:cNvPr id="3" name="Content Placeholder 2"/>
          <p:cNvSpPr>
            <a:spLocks noGrp="1"/>
          </p:cNvSpPr>
          <p:nvPr>
            <p:ph idx="1"/>
          </p:nvPr>
        </p:nvSpPr>
        <p:spPr/>
        <p:txBody>
          <a:bodyPr>
            <a:normAutofit/>
          </a:bodyPr>
          <a:lstStyle/>
          <a:p>
            <a:r>
              <a:rPr lang="en-US" sz="2800" dirty="0" smtClean="0"/>
              <a:t>Talking about HIV risk behaviors with older adults can be challenging </a:t>
            </a:r>
          </a:p>
          <a:p>
            <a:r>
              <a:rPr lang="en-US" sz="2800" dirty="0" smtClean="0"/>
              <a:t>Discomfort on the part of clinicians? </a:t>
            </a:r>
          </a:p>
          <a:p>
            <a:r>
              <a:rPr lang="en-US" sz="2800" dirty="0" smtClean="0"/>
              <a:t>Mistaken assumptions/beliefs about older adults</a:t>
            </a:r>
          </a:p>
          <a:p>
            <a:r>
              <a:rPr lang="en-US" sz="2800" dirty="0" smtClean="0"/>
              <a:t>Older adults may experience stigma regarding open discussion of sexual issues </a:t>
            </a:r>
          </a:p>
          <a:p>
            <a:r>
              <a:rPr lang="en-US" sz="2800" dirty="0" smtClean="0"/>
              <a:t>If older adults do not feel respected, cared about, or heard they may not disclose all risk behaviors </a:t>
            </a:r>
          </a:p>
          <a:p>
            <a:endParaRPr lang="en-US" sz="28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110</a:t>
            </a:fld>
            <a:endParaRPr lang="en-US"/>
          </a:p>
        </p:txBody>
      </p:sp>
    </p:spTree>
    <p:extLst>
      <p:ext uri="{BB962C8B-B14F-4D97-AF65-F5344CB8AC3E}">
        <p14:creationId xmlns:p14="http://schemas.microsoft.com/office/powerpoint/2010/main" val="19868669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Treatment Challenges </a:t>
            </a:r>
            <a:br>
              <a:rPr lang="en-US" dirty="0" smtClean="0"/>
            </a:br>
            <a:r>
              <a:rPr lang="en-US" sz="3600" dirty="0" smtClean="0"/>
              <a:t>Disability/Loss of Work</a:t>
            </a:r>
            <a:endParaRPr lang="en-US" sz="3600" dirty="0"/>
          </a:p>
        </p:txBody>
      </p:sp>
      <p:sp>
        <p:nvSpPr>
          <p:cNvPr id="3" name="Content Placeholder 2"/>
          <p:cNvSpPr>
            <a:spLocks noGrp="1"/>
          </p:cNvSpPr>
          <p:nvPr>
            <p:ph idx="1"/>
          </p:nvPr>
        </p:nvSpPr>
        <p:spPr/>
        <p:txBody>
          <a:bodyPr>
            <a:normAutofit fontScale="92500"/>
          </a:bodyPr>
          <a:lstStyle/>
          <a:p>
            <a:r>
              <a:rPr lang="en-US" sz="2600" dirty="0"/>
              <a:t>Few AIDS Service Organizations provide services tailored to the needs of older adults</a:t>
            </a:r>
          </a:p>
          <a:p>
            <a:r>
              <a:rPr lang="en-US" sz="2600" dirty="0" smtClean="0">
                <a:solidFill>
                  <a:srgbClr val="FFFF00"/>
                </a:solidFill>
              </a:rPr>
              <a:t>Uncertainty</a:t>
            </a:r>
            <a:r>
              <a:rPr lang="en-US" sz="2600" dirty="0" smtClean="0"/>
              <a:t> related to aging and the episodic, unpredictable nature of functional impairment in older adults with HIV is central to a conceptualization of HIV-related disability</a:t>
            </a:r>
          </a:p>
          <a:p>
            <a:r>
              <a:rPr lang="en-US" sz="2600" dirty="0" smtClean="0"/>
              <a:t>May feel fine, be functional for a few weeks or a couple of months but then suddenly experience severe fatigue or a GI condition that makes them unable to work</a:t>
            </a:r>
          </a:p>
          <a:p>
            <a:r>
              <a:rPr lang="en-US" sz="2600" dirty="0" smtClean="0"/>
              <a:t>Individual over 50 may continue working until this unpredictable pattern forces them to stop</a:t>
            </a:r>
          </a:p>
          <a:p>
            <a:r>
              <a:rPr lang="en-US" sz="2600" dirty="0" smtClean="0"/>
              <a:t>How to cope with loss of identity, sense of purpose?</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Exercise: Treatment Challenges	</a:t>
            </a:r>
            <a:endParaRPr lang="en-US" dirty="0"/>
          </a:p>
        </p:txBody>
      </p:sp>
      <p:sp>
        <p:nvSpPr>
          <p:cNvPr id="11" name="Content Placeholder 10"/>
          <p:cNvSpPr>
            <a:spLocks noGrp="1"/>
          </p:cNvSpPr>
          <p:nvPr>
            <p:ph idx="1"/>
          </p:nvPr>
        </p:nvSpPr>
        <p:spPr/>
        <p:txBody>
          <a:bodyPr>
            <a:normAutofit fontScale="92500" lnSpcReduction="20000"/>
          </a:bodyPr>
          <a:lstStyle/>
          <a:p>
            <a:pPr marL="0" indent="0">
              <a:buNone/>
            </a:pPr>
            <a:r>
              <a:rPr lang="en-US" dirty="0" smtClean="0"/>
              <a:t>Divide into groups</a:t>
            </a:r>
          </a:p>
          <a:p>
            <a:pPr marL="0" indent="0">
              <a:buNone/>
            </a:pPr>
            <a:endParaRPr lang="en-US" dirty="0" smtClean="0"/>
          </a:p>
          <a:p>
            <a:pPr marL="0" indent="0">
              <a:buNone/>
            </a:pPr>
            <a:r>
              <a:rPr lang="en-US" dirty="0" smtClean="0"/>
              <a:t>Each group pick a topic and develop 4-5 specific recommendations for treatment providers on how to address these challenges: </a:t>
            </a:r>
          </a:p>
          <a:p>
            <a:endParaRPr lang="en-US" sz="2800" dirty="0" smtClean="0"/>
          </a:p>
          <a:p>
            <a:pPr marL="514350" indent="-514350">
              <a:buFont typeface="+mj-lt"/>
              <a:buAutoNum type="arabicPeriod"/>
            </a:pPr>
            <a:r>
              <a:rPr lang="en-US" dirty="0" smtClean="0"/>
              <a:t>Cognitive impairment </a:t>
            </a:r>
          </a:p>
          <a:p>
            <a:pPr marL="514350" indent="-514350">
              <a:buFont typeface="+mj-lt"/>
              <a:buAutoNum type="arabicPeriod"/>
            </a:pPr>
            <a:r>
              <a:rPr lang="en-US" dirty="0" smtClean="0"/>
              <a:t>Medication adherence</a:t>
            </a:r>
          </a:p>
          <a:p>
            <a:pPr marL="514350" indent="-514350">
              <a:buFont typeface="+mj-lt"/>
              <a:buAutoNum type="arabicPeriod"/>
            </a:pPr>
            <a:r>
              <a:rPr lang="en-US" dirty="0" smtClean="0"/>
              <a:t>Discussing HIV risk behaviors with patients</a:t>
            </a:r>
          </a:p>
          <a:p>
            <a:pPr marL="514350" indent="-514350">
              <a:buFont typeface="+mj-lt"/>
              <a:buAutoNum type="arabicPeriod"/>
            </a:pPr>
            <a:r>
              <a:rPr lang="en-US" dirty="0" smtClean="0"/>
              <a:t>Disability; loss of meaning/purpose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112</a:t>
            </a:fld>
            <a:endParaRPr lang="en-US"/>
          </a:p>
        </p:txBody>
      </p:sp>
    </p:spTree>
    <p:extLst>
      <p:ext uri="{BB962C8B-B14F-4D97-AF65-F5344CB8AC3E}">
        <p14:creationId xmlns:p14="http://schemas.microsoft.com/office/powerpoint/2010/main" val="39247718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Cognitive Impairment Strategies</a:t>
            </a:r>
            <a:br>
              <a:rPr lang="en-US" dirty="0" smtClean="0"/>
            </a:br>
            <a:r>
              <a:rPr lang="en-US" sz="3600" dirty="0" smtClean="0"/>
              <a:t>Maintaining Brain Health</a:t>
            </a:r>
            <a:endParaRPr lang="en-US" sz="3600" dirty="0"/>
          </a:p>
        </p:txBody>
      </p:sp>
      <p:sp>
        <p:nvSpPr>
          <p:cNvPr id="3" name="Content Placeholder 2"/>
          <p:cNvSpPr>
            <a:spLocks noGrp="1"/>
          </p:cNvSpPr>
          <p:nvPr>
            <p:ph idx="1"/>
          </p:nvPr>
        </p:nvSpPr>
        <p:spPr>
          <a:xfrm>
            <a:off x="304800" y="1600200"/>
            <a:ext cx="6781800" cy="4525963"/>
          </a:xfrm>
        </p:spPr>
        <p:txBody>
          <a:bodyPr>
            <a:normAutofit fontScale="92500" lnSpcReduction="20000"/>
          </a:bodyPr>
          <a:lstStyle/>
          <a:p>
            <a:r>
              <a:rPr lang="en-US" dirty="0" smtClean="0"/>
              <a:t>Maintain a </a:t>
            </a:r>
            <a:r>
              <a:rPr lang="en-US" dirty="0" smtClean="0">
                <a:solidFill>
                  <a:srgbClr val="FFFF00"/>
                </a:solidFill>
              </a:rPr>
              <a:t>healthy weight and diet</a:t>
            </a:r>
          </a:p>
          <a:p>
            <a:r>
              <a:rPr lang="en-US" dirty="0" smtClean="0"/>
              <a:t>Attend </a:t>
            </a:r>
            <a:r>
              <a:rPr lang="en-US" dirty="0" smtClean="0">
                <a:solidFill>
                  <a:srgbClr val="FFFF00"/>
                </a:solidFill>
              </a:rPr>
              <a:t>regular doctor visits </a:t>
            </a:r>
            <a:r>
              <a:rPr lang="en-US" dirty="0" smtClean="0"/>
              <a:t>and follow treatment plans for any existing illnesses or chronic diseases</a:t>
            </a:r>
          </a:p>
          <a:p>
            <a:r>
              <a:rPr lang="en-US" dirty="0" smtClean="0"/>
              <a:t>Exercise and engage in </a:t>
            </a:r>
            <a:r>
              <a:rPr lang="en-US" dirty="0" smtClean="0">
                <a:solidFill>
                  <a:srgbClr val="FFFF00"/>
                </a:solidFill>
              </a:rPr>
              <a:t>regular physical activity</a:t>
            </a:r>
          </a:p>
          <a:p>
            <a:r>
              <a:rPr lang="en-US" dirty="0" smtClean="0"/>
              <a:t>Pursue </a:t>
            </a:r>
            <a:r>
              <a:rPr lang="en-US" dirty="0" smtClean="0">
                <a:solidFill>
                  <a:srgbClr val="FFFF00"/>
                </a:solidFill>
              </a:rPr>
              <a:t>intellectually engaging activities </a:t>
            </a:r>
            <a:r>
              <a:rPr lang="en-US" dirty="0" smtClean="0"/>
              <a:t>and interactions</a:t>
            </a:r>
          </a:p>
          <a:p>
            <a:r>
              <a:rPr lang="en-US" dirty="0" smtClean="0"/>
              <a:t>Maintain </a:t>
            </a:r>
            <a:r>
              <a:rPr lang="en-US" dirty="0" smtClean="0">
                <a:solidFill>
                  <a:srgbClr val="FFFF00"/>
                </a:solidFill>
              </a:rPr>
              <a:t>social interactions </a:t>
            </a:r>
            <a:r>
              <a:rPr lang="en-US" dirty="0" smtClean="0"/>
              <a:t>with family, friends, and community </a:t>
            </a:r>
          </a:p>
        </p:txBody>
      </p:sp>
      <p:pic>
        <p:nvPicPr>
          <p:cNvPr id="207874" name="Picture 2" descr="C:\Program Files (x86)\Microsoft Office\MEDIA\CAGCAT10\j03029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981200"/>
            <a:ext cx="2011172" cy="2819400"/>
          </a:xfrm>
          <a:prstGeom prst="rect">
            <a:avLst/>
          </a:prstGeom>
          <a:noFill/>
        </p:spPr>
      </p:pic>
      <p:sp>
        <p:nvSpPr>
          <p:cNvPr id="5" name="TextBox 4"/>
          <p:cNvSpPr txBox="1"/>
          <p:nvPr/>
        </p:nvSpPr>
        <p:spPr>
          <a:xfrm>
            <a:off x="0" y="6550223"/>
            <a:ext cx="9144000" cy="307777"/>
          </a:xfrm>
          <a:prstGeom prst="rect">
            <a:avLst/>
          </a:prstGeom>
          <a:noFill/>
        </p:spPr>
        <p:txBody>
          <a:bodyPr wrap="square" rtlCol="0">
            <a:spAutoFit/>
          </a:bodyPr>
          <a:lstStyle/>
          <a:p>
            <a:r>
              <a:rPr lang="en-US" sz="1400" dirty="0" smtClean="0">
                <a:solidFill>
                  <a:srgbClr val="FFFF00"/>
                </a:solidFill>
              </a:rPr>
              <a:t>SOURCE: www.nia.nih.gov/alzheimers/publication/part-1-basics-healthy-brain/changing-brain-healthy-aging</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113</a:t>
            </a:fld>
            <a:endParaRPr lang="en-US"/>
          </a:p>
        </p:txBody>
      </p:sp>
    </p:spTree>
    <p:extLst>
      <p:ext uri="{BB962C8B-B14F-4D97-AF65-F5344CB8AC3E}">
        <p14:creationId xmlns:p14="http://schemas.microsoft.com/office/powerpoint/2010/main" val="300512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lvl="0"/>
            <a:r>
              <a:rPr lang="en-US" dirty="0"/>
              <a:t>Cognitive Impairment Strategies</a:t>
            </a:r>
            <a:br>
              <a:rPr lang="en-US" dirty="0"/>
            </a:br>
            <a:r>
              <a:rPr lang="en-US" sz="3600" dirty="0" smtClean="0"/>
              <a:t>Modifying Interventions</a:t>
            </a:r>
            <a:endParaRPr lang="en-US" sz="3600" dirty="0"/>
          </a:p>
        </p:txBody>
      </p:sp>
      <p:sp>
        <p:nvSpPr>
          <p:cNvPr id="3" name="Content Placeholder 2"/>
          <p:cNvSpPr>
            <a:spLocks noGrp="1"/>
          </p:cNvSpPr>
          <p:nvPr>
            <p:ph idx="1"/>
          </p:nvPr>
        </p:nvSpPr>
        <p:spPr>
          <a:xfrm>
            <a:off x="381000" y="1600200"/>
            <a:ext cx="8458200" cy="4525963"/>
          </a:xfrm>
        </p:spPr>
        <p:txBody>
          <a:bodyPr>
            <a:noAutofit/>
          </a:bodyPr>
          <a:lstStyle/>
          <a:p>
            <a:r>
              <a:rPr lang="en-US" sz="3000" b="1" dirty="0" smtClean="0"/>
              <a:t>Reduce </a:t>
            </a:r>
            <a:r>
              <a:rPr lang="en-US" sz="3000" dirty="0" smtClean="0"/>
              <a:t>length </a:t>
            </a:r>
            <a:r>
              <a:rPr lang="en-US" sz="3000" dirty="0"/>
              <a:t>of sessions (attention, memory) </a:t>
            </a:r>
          </a:p>
          <a:p>
            <a:pPr marL="0">
              <a:spcBef>
                <a:spcPts val="0"/>
              </a:spcBef>
            </a:pPr>
            <a:r>
              <a:rPr lang="en-US" sz="3000" dirty="0"/>
              <a:t>Take </a:t>
            </a:r>
            <a:r>
              <a:rPr lang="en-US" sz="3000" b="1" dirty="0"/>
              <a:t>structured breaks </a:t>
            </a:r>
            <a:r>
              <a:rPr lang="en-US" sz="3000" dirty="0"/>
              <a:t>(attention, focus, memory) </a:t>
            </a:r>
            <a:r>
              <a:rPr lang="da-DK" sz="3000" dirty="0" smtClean="0"/>
              <a:t> </a:t>
            </a:r>
            <a:endParaRPr lang="da-DK" sz="3000" dirty="0"/>
          </a:p>
          <a:p>
            <a:pPr marL="0">
              <a:spcBef>
                <a:spcPts val="0"/>
              </a:spcBef>
            </a:pPr>
            <a:r>
              <a:rPr lang="en-US" sz="3000" b="1" dirty="0"/>
              <a:t>Increase </a:t>
            </a:r>
            <a:r>
              <a:rPr lang="en-US" sz="3000" dirty="0"/>
              <a:t>session frequency (practice) </a:t>
            </a:r>
          </a:p>
          <a:p>
            <a:r>
              <a:rPr lang="en-US" sz="3000" b="1" dirty="0"/>
              <a:t>Repeat </a:t>
            </a:r>
            <a:r>
              <a:rPr lang="en-US" sz="3000" dirty="0"/>
              <a:t>presentations of therapeutic information (detox, 2 weeks, 4 weeks, 1 month, 3 months, etc.) </a:t>
            </a:r>
          </a:p>
          <a:p>
            <a:r>
              <a:rPr lang="en-US" sz="3000" b="1" dirty="0"/>
              <a:t>Multi-modal presentations</a:t>
            </a:r>
            <a:r>
              <a:rPr lang="en-US" sz="3000" dirty="0"/>
              <a:t>—audio, visual, experiential, verbal, hot/cold situations, etc. </a:t>
            </a:r>
            <a:endParaRPr lang="en-US" sz="3000" dirty="0" smtClean="0">
              <a:effectLst>
                <a:outerShdw blurRad="38100" dist="38100" dir="2700000" algn="tl">
                  <a:srgbClr val="000000">
                    <a:alpha val="43137"/>
                  </a:srgbClr>
                </a:outerShdw>
              </a:effectLst>
            </a:endParaRPr>
          </a:p>
        </p:txBody>
      </p:sp>
      <p:sp>
        <p:nvSpPr>
          <p:cNvPr id="5" name="TextBox 4"/>
          <p:cNvSpPr txBox="1"/>
          <p:nvPr/>
        </p:nvSpPr>
        <p:spPr>
          <a:xfrm>
            <a:off x="152400" y="6324600"/>
            <a:ext cx="8839200" cy="507831"/>
          </a:xfrm>
          <a:prstGeom prst="rect">
            <a:avLst/>
          </a:prstGeom>
          <a:noFill/>
        </p:spPr>
        <p:txBody>
          <a:bodyPr wrap="square" rtlCol="0">
            <a:spAutoFit/>
          </a:bodyPr>
          <a:lstStyle/>
          <a:p>
            <a:pPr algn="l"/>
            <a:r>
              <a:rPr lang="da-DK" sz="900" dirty="0" smtClean="0">
                <a:solidFill>
                  <a:srgbClr val="FFFF00"/>
                </a:solidFill>
              </a:rPr>
              <a:t>Bates, et al., 2013; Huckans, et al., 2013</a:t>
            </a:r>
          </a:p>
          <a:p>
            <a:pPr algn="l"/>
            <a:endParaRPr lang="de-DE" sz="900" dirty="0" smtClean="0">
              <a:solidFill>
                <a:srgbClr val="FFFF00"/>
              </a:solidFill>
            </a:endParaRPr>
          </a:p>
          <a:p>
            <a:pPr algn="l"/>
            <a:r>
              <a:rPr lang="de-DE" sz="900" dirty="0" smtClean="0">
                <a:solidFill>
                  <a:srgbClr val="FFFF00"/>
                </a:solidFill>
              </a:rPr>
              <a:t>Grohman, K. &amp; Fals-Stewart, W., 2003, 2009; </a:t>
            </a:r>
            <a:r>
              <a:rPr lang="es-ES" sz="900" dirty="0" err="1" smtClean="0">
                <a:solidFill>
                  <a:srgbClr val="FFFF00"/>
                </a:solidFill>
              </a:rPr>
              <a:t>Medalia</a:t>
            </a:r>
            <a:r>
              <a:rPr lang="es-ES" sz="900" dirty="0" smtClean="0">
                <a:solidFill>
                  <a:srgbClr val="FFFF00"/>
                </a:solidFill>
              </a:rPr>
              <a:t>, A. &amp; </a:t>
            </a:r>
            <a:r>
              <a:rPr lang="es-ES" sz="900" dirty="0" err="1" smtClean="0">
                <a:solidFill>
                  <a:srgbClr val="FFFF00"/>
                </a:solidFill>
              </a:rPr>
              <a:t>Revheim</a:t>
            </a:r>
            <a:r>
              <a:rPr lang="es-ES" sz="900" dirty="0" smtClean="0">
                <a:solidFill>
                  <a:srgbClr val="FFFF00"/>
                </a:solidFill>
              </a:rPr>
              <a:t>, N., 2004; &amp; </a:t>
            </a:r>
            <a:r>
              <a:rPr lang="es-ES" sz="900" dirty="0" err="1" smtClean="0">
                <a:solidFill>
                  <a:srgbClr val="FFFF00"/>
                </a:solidFill>
              </a:rPr>
              <a:t>Aharonovich</a:t>
            </a:r>
            <a:r>
              <a:rPr lang="es-ES" sz="900" dirty="0" smtClean="0">
                <a:solidFill>
                  <a:srgbClr val="FFFF00"/>
                </a:solidFill>
              </a:rPr>
              <a:t>, E., et al., 2003, 2005, 2011</a:t>
            </a:r>
            <a:endParaRPr lang="en-US" sz="900" dirty="0">
              <a:solidFill>
                <a:srgbClr val="FFFF00"/>
              </a:solidFill>
            </a:endParaRPr>
          </a:p>
        </p:txBody>
      </p:sp>
      <p:sp>
        <p:nvSpPr>
          <p:cNvPr id="7" name="Title 2"/>
          <p:cNvSpPr txBox="1">
            <a:spLocks/>
          </p:cNvSpPr>
          <p:nvPr/>
        </p:nvSpPr>
        <p:spPr>
          <a:xfrm>
            <a:off x="0" y="0"/>
            <a:ext cx="9144000" cy="1143000"/>
          </a:xfrm>
          <a:prstGeom prst="rect">
            <a:avLst/>
          </a:prstGeom>
        </p:spPr>
        <p:txBody>
          <a:bodyPr vert="horz" rtlCol="0" anchor="ctr">
            <a:noAutofit/>
            <a:scene3d>
              <a:camera prst="orthographicFront"/>
              <a:lightRig rig="soft" dir="t"/>
            </a:scene3d>
            <a:sp3d prstMaterial="softEdge">
              <a:bevelT w="25400" h="254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chemeClr val="tx2"/>
              </a:solidFill>
              <a:effectLst/>
              <a:uLnTx/>
              <a:uFillTx/>
              <a:latin typeface="+mj-lt"/>
              <a:ea typeface="+mj-ea"/>
              <a:cs typeface="+mj-cs"/>
            </a:endParaRPr>
          </a:p>
        </p:txBody>
      </p:sp>
      <p:sp>
        <p:nvSpPr>
          <p:cNvPr id="8" name="Slide Number Placeholder 7"/>
          <p:cNvSpPr>
            <a:spLocks noGrp="1"/>
          </p:cNvSpPr>
          <p:nvPr>
            <p:ph type="sldNum" sz="quarter" idx="12"/>
          </p:nvPr>
        </p:nvSpPr>
        <p:spPr/>
        <p:txBody>
          <a:bodyPr/>
          <a:lstStyle/>
          <a:p>
            <a:fld id="{EC94FE43-ECF7-4811-AFCB-0690B7462E36}" type="slidenum">
              <a:rPr lang="en-US" smtClean="0"/>
              <a:pPr/>
              <a:t>114</a:t>
            </a:fld>
            <a:endParaRPr lang="en-US"/>
          </a:p>
        </p:txBody>
      </p:sp>
    </p:spTree>
    <p:extLst>
      <p:ext uri="{BB962C8B-B14F-4D97-AF65-F5344CB8AC3E}">
        <p14:creationId xmlns:p14="http://schemas.microsoft.com/office/powerpoint/2010/main" val="338819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noAutofit/>
          </a:bodyPr>
          <a:lstStyle/>
          <a:p>
            <a:pPr lvl="0" eaLnBrk="0" fontAlgn="base" hangingPunct="0">
              <a:spcAft>
                <a:spcPct val="0"/>
              </a:spcAft>
              <a:defRPr/>
            </a:pPr>
            <a:r>
              <a:rPr lang="en-US" sz="3600" dirty="0" smtClean="0"/>
              <a:t>Additional Cognitive </a:t>
            </a:r>
            <a:r>
              <a:rPr lang="en-US" sz="3600" dirty="0"/>
              <a:t>Impairment </a:t>
            </a:r>
            <a:r>
              <a:rPr lang="en-US" sz="3600" dirty="0" smtClean="0"/>
              <a:t>Compensatory Strategies</a:t>
            </a:r>
            <a:endParaRPr lang="en-US" sz="3600" kern="0" dirty="0">
              <a:effectLst/>
            </a:endParaRPr>
          </a:p>
        </p:txBody>
      </p:sp>
      <p:sp>
        <p:nvSpPr>
          <p:cNvPr id="3" name="Content Placeholder 2"/>
          <p:cNvSpPr>
            <a:spLocks noGrp="1"/>
          </p:cNvSpPr>
          <p:nvPr>
            <p:ph idx="1"/>
          </p:nvPr>
        </p:nvSpPr>
        <p:spPr/>
        <p:txBody>
          <a:bodyPr>
            <a:normAutofit fontScale="92500" lnSpcReduction="10000"/>
          </a:bodyPr>
          <a:lstStyle/>
          <a:p>
            <a:pPr>
              <a:spcAft>
                <a:spcPts val="1800"/>
              </a:spcAft>
            </a:pPr>
            <a:r>
              <a:rPr lang="en-US" sz="3200" dirty="0" smtClean="0"/>
              <a:t>Use </a:t>
            </a:r>
            <a:r>
              <a:rPr lang="en-US" sz="3200" b="1" dirty="0">
                <a:solidFill>
                  <a:srgbClr val="FFFF00"/>
                </a:solidFill>
              </a:rPr>
              <a:t>memory aids</a:t>
            </a:r>
            <a:r>
              <a:rPr lang="en-US" sz="3200" dirty="0"/>
              <a:t>— calendars, planners, phone apps, </a:t>
            </a:r>
            <a:r>
              <a:rPr lang="en-US" sz="3200" dirty="0" smtClean="0"/>
              <a:t>diagrams</a:t>
            </a:r>
            <a:endParaRPr lang="da-DK" sz="2400" dirty="0"/>
          </a:p>
          <a:p>
            <a:pPr>
              <a:spcAft>
                <a:spcPts val="1800"/>
              </a:spcAft>
            </a:pPr>
            <a:r>
              <a:rPr lang="en-US" sz="3200" dirty="0"/>
              <a:t>Teach </a:t>
            </a:r>
            <a:r>
              <a:rPr lang="en-US" sz="3200" b="1" dirty="0">
                <a:solidFill>
                  <a:srgbClr val="FFFF00"/>
                </a:solidFill>
              </a:rPr>
              <a:t>stress management, breathing, relaxation, and mindfulness meditation </a:t>
            </a:r>
            <a:r>
              <a:rPr lang="en-US" sz="3200" dirty="0" smtClean="0"/>
              <a:t>skills</a:t>
            </a:r>
            <a:endParaRPr lang="da-DK" sz="2400" dirty="0"/>
          </a:p>
          <a:p>
            <a:pPr>
              <a:spcAft>
                <a:spcPts val="1800"/>
              </a:spcAft>
            </a:pPr>
            <a:r>
              <a:rPr lang="en-US" sz="3200" dirty="0"/>
              <a:t>Provide </a:t>
            </a:r>
            <a:r>
              <a:rPr lang="en-US" sz="3200" b="1" dirty="0">
                <a:solidFill>
                  <a:srgbClr val="FFFF00"/>
                </a:solidFill>
              </a:rPr>
              <a:t>immediate feedback </a:t>
            </a:r>
            <a:r>
              <a:rPr lang="en-US" sz="3200" dirty="0"/>
              <a:t>and corrective </a:t>
            </a:r>
            <a:r>
              <a:rPr lang="en-US" sz="3200" dirty="0" smtClean="0"/>
              <a:t>experiences </a:t>
            </a:r>
            <a:endParaRPr lang="en-US" sz="3200" dirty="0"/>
          </a:p>
          <a:p>
            <a:pPr>
              <a:spcAft>
                <a:spcPts val="1800"/>
              </a:spcAft>
            </a:pPr>
            <a:r>
              <a:rPr lang="en-US" sz="3200" dirty="0"/>
              <a:t>Repeat instructions, </a:t>
            </a:r>
            <a:r>
              <a:rPr lang="en-US" sz="3200" b="1" dirty="0">
                <a:solidFill>
                  <a:srgbClr val="FFFF00"/>
                </a:solidFill>
              </a:rPr>
              <a:t>put things in writing</a:t>
            </a:r>
            <a:r>
              <a:rPr lang="en-US" sz="3200" b="1" dirty="0"/>
              <a:t>, </a:t>
            </a:r>
            <a:r>
              <a:rPr lang="en-US" sz="3200" dirty="0"/>
              <a:t>provide short/direct </a:t>
            </a:r>
            <a:r>
              <a:rPr lang="en-US" sz="3200" dirty="0" smtClean="0"/>
              <a:t>instructions</a:t>
            </a:r>
            <a:endParaRPr lang="en-US" sz="32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115</a:t>
            </a:fld>
            <a:endParaRPr lang="en-US"/>
          </a:p>
        </p:txBody>
      </p:sp>
    </p:spTree>
    <p:extLst>
      <p:ext uri="{BB962C8B-B14F-4D97-AF65-F5344CB8AC3E}">
        <p14:creationId xmlns:p14="http://schemas.microsoft.com/office/powerpoint/2010/main" val="3917549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Adherence Strategies</a:t>
            </a:r>
            <a:endParaRPr lang="en-US" dirty="0"/>
          </a:p>
        </p:txBody>
      </p:sp>
      <p:sp>
        <p:nvSpPr>
          <p:cNvPr id="3" name="Content Placeholder 2"/>
          <p:cNvSpPr>
            <a:spLocks noGrp="1"/>
          </p:cNvSpPr>
          <p:nvPr>
            <p:ph idx="1"/>
          </p:nvPr>
        </p:nvSpPr>
        <p:spPr>
          <a:xfrm>
            <a:off x="457200" y="1447800"/>
            <a:ext cx="8229600" cy="5410200"/>
          </a:xfrm>
        </p:spPr>
        <p:txBody>
          <a:bodyPr>
            <a:normAutofit fontScale="70000" lnSpcReduction="20000"/>
          </a:bodyPr>
          <a:lstStyle/>
          <a:p>
            <a:r>
              <a:rPr lang="en-US" sz="3700" dirty="0" smtClean="0"/>
              <a:t>Teach and support use of pill boxes </a:t>
            </a:r>
          </a:p>
          <a:p>
            <a:r>
              <a:rPr lang="en-US" sz="3700" dirty="0" smtClean="0"/>
              <a:t>Increase pts’ understanding of the purpose/importance of each of their medications </a:t>
            </a:r>
          </a:p>
          <a:p>
            <a:r>
              <a:rPr lang="en-US" sz="3700" dirty="0" smtClean="0"/>
              <a:t>Provide pts with list of possible interactions of all their medications, not just HIV meds, and instruct them when/how to take to avoid adverse effects </a:t>
            </a:r>
          </a:p>
          <a:p>
            <a:r>
              <a:rPr lang="en-US" sz="3700" dirty="0" smtClean="0"/>
              <a:t>Develop brief psychoeducational strategies that inform caregivers/significant others how best to support medication adherence </a:t>
            </a:r>
          </a:p>
          <a:p>
            <a:r>
              <a:rPr lang="en-US" sz="3700" dirty="0" smtClean="0"/>
              <a:t>Consider use of technology i.e. cell phone or text reminders </a:t>
            </a:r>
          </a:p>
          <a:p>
            <a:r>
              <a:rPr lang="en-US" sz="3700" dirty="0" smtClean="0"/>
              <a:t>Employ early identification/brief intervention strategies to address substance use, as substance use is strongly associated with medication non-adherence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116</a:t>
            </a:fld>
            <a:endParaRPr lang="en-US"/>
          </a:p>
        </p:txBody>
      </p:sp>
    </p:spTree>
    <p:extLst>
      <p:ext uri="{BB962C8B-B14F-4D97-AF65-F5344CB8AC3E}">
        <p14:creationId xmlns:p14="http://schemas.microsoft.com/office/powerpoint/2010/main" val="1367018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Provider/Patient </a:t>
            </a:r>
            <a:br>
              <a:rPr lang="en-US" dirty="0" smtClean="0"/>
            </a:br>
            <a:r>
              <a:rPr lang="en-US" dirty="0" smtClean="0"/>
              <a:t>Communication Strategies </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Employ Motivational Interviewing communication style	</a:t>
            </a:r>
          </a:p>
          <a:p>
            <a:pPr lvl="1"/>
            <a:r>
              <a:rPr lang="en-US" sz="2400" dirty="0" smtClean="0"/>
              <a:t>Listen to understand, rather than to diagnosis/fix</a:t>
            </a:r>
          </a:p>
          <a:p>
            <a:pPr lvl="1"/>
            <a:r>
              <a:rPr lang="en-US" sz="2400" dirty="0" smtClean="0"/>
              <a:t>Accept pts where they are rather than judging</a:t>
            </a:r>
          </a:p>
          <a:p>
            <a:pPr lvl="1"/>
            <a:r>
              <a:rPr lang="en-US" sz="2400" dirty="0" smtClean="0"/>
              <a:t>Be genuinely compassionate </a:t>
            </a:r>
          </a:p>
          <a:p>
            <a:pPr lvl="1"/>
            <a:r>
              <a:rPr lang="en-US" sz="2400" dirty="0" smtClean="0"/>
              <a:t>Egalitarian relationship rather than authoritarian</a:t>
            </a:r>
          </a:p>
          <a:p>
            <a:r>
              <a:rPr lang="en-US" sz="2600" dirty="0" smtClean="0"/>
              <a:t>Understand psychological issues related to receiving HIV dx and living with it for many years</a:t>
            </a:r>
          </a:p>
          <a:p>
            <a:pPr lvl="1"/>
            <a:r>
              <a:rPr lang="en-US" sz="2200" dirty="0" smtClean="0"/>
              <a:t>Despite being a manageable, chronic disease, receiving diagnosis is still traumatic </a:t>
            </a:r>
          </a:p>
          <a:p>
            <a:pPr lvl="1"/>
            <a:r>
              <a:rPr lang="en-US" sz="2200" dirty="0" smtClean="0"/>
              <a:t>Stigma by friends, families, communities triggers chronic shame</a:t>
            </a:r>
          </a:p>
          <a:p>
            <a:pPr lvl="1"/>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117</a:t>
            </a:fld>
            <a:endParaRPr lang="en-US"/>
          </a:p>
        </p:txBody>
      </p:sp>
    </p:spTree>
    <p:extLst>
      <p:ext uri="{BB962C8B-B14F-4D97-AF65-F5344CB8AC3E}">
        <p14:creationId xmlns:p14="http://schemas.microsoft.com/office/powerpoint/2010/main" val="321189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Strategies to Address Disability Status &amp; Loss of Meaning/Purpose</a:t>
            </a:r>
            <a:endParaRPr lang="en-US" sz="3600" dirty="0"/>
          </a:p>
        </p:txBody>
      </p:sp>
      <p:sp>
        <p:nvSpPr>
          <p:cNvPr id="3" name="Content Placeholder 2"/>
          <p:cNvSpPr>
            <a:spLocks noGrp="1"/>
          </p:cNvSpPr>
          <p:nvPr>
            <p:ph idx="1"/>
          </p:nvPr>
        </p:nvSpPr>
        <p:spPr>
          <a:xfrm>
            <a:off x="304800" y="1524000"/>
            <a:ext cx="8686800" cy="2590800"/>
          </a:xfrm>
        </p:spPr>
        <p:txBody>
          <a:bodyPr>
            <a:noAutofit/>
          </a:bodyPr>
          <a:lstStyle/>
          <a:p>
            <a:pPr>
              <a:spcBef>
                <a:spcPts val="0"/>
              </a:spcBef>
            </a:pPr>
            <a:r>
              <a:rPr lang="en-US" dirty="0" smtClean="0"/>
              <a:t>Understanding </a:t>
            </a:r>
            <a:r>
              <a:rPr lang="en-US" dirty="0" smtClean="0">
                <a:solidFill>
                  <a:srgbClr val="FFFF00"/>
                </a:solidFill>
              </a:rPr>
              <a:t>emotional and psychological impact </a:t>
            </a:r>
            <a:r>
              <a:rPr lang="en-US" dirty="0" smtClean="0"/>
              <a:t>of HIV diagnosis</a:t>
            </a:r>
          </a:p>
          <a:p>
            <a:pPr>
              <a:spcBef>
                <a:spcPts val="0"/>
              </a:spcBef>
              <a:buClr>
                <a:schemeClr val="tx1"/>
              </a:buClr>
            </a:pPr>
            <a:r>
              <a:rPr lang="en-US" dirty="0" smtClean="0">
                <a:solidFill>
                  <a:srgbClr val="FFFF00"/>
                </a:solidFill>
              </a:rPr>
              <a:t>Warm handoff </a:t>
            </a:r>
            <a:r>
              <a:rPr lang="en-US" dirty="0" smtClean="0"/>
              <a:t>and integration</a:t>
            </a:r>
          </a:p>
          <a:p>
            <a:pPr>
              <a:spcBef>
                <a:spcPts val="0"/>
              </a:spcBef>
            </a:pPr>
            <a:r>
              <a:rPr lang="en-US" dirty="0" smtClean="0"/>
              <a:t>Provide opportunity for </a:t>
            </a:r>
            <a:r>
              <a:rPr lang="en-US" dirty="0" smtClean="0">
                <a:solidFill>
                  <a:srgbClr val="FFFF00"/>
                </a:solidFill>
              </a:rPr>
              <a:t>self-reflection</a:t>
            </a:r>
            <a:r>
              <a:rPr lang="en-US" dirty="0" smtClean="0"/>
              <a:t> and </a:t>
            </a:r>
            <a:r>
              <a:rPr lang="en-US" dirty="0" smtClean="0">
                <a:solidFill>
                  <a:srgbClr val="FFFF00"/>
                </a:solidFill>
              </a:rPr>
              <a:t>reframing</a:t>
            </a:r>
          </a:p>
          <a:p>
            <a:pPr>
              <a:spcBef>
                <a:spcPts val="0"/>
              </a:spcBef>
            </a:pPr>
            <a:r>
              <a:rPr lang="en-US" dirty="0" smtClean="0"/>
              <a:t>Identifying  </a:t>
            </a:r>
            <a:r>
              <a:rPr lang="en-US" dirty="0" smtClean="0">
                <a:solidFill>
                  <a:srgbClr val="FFFF00"/>
                </a:solidFill>
              </a:rPr>
              <a:t>potential solutions </a:t>
            </a:r>
            <a:r>
              <a:rPr lang="en-US" dirty="0" smtClean="0"/>
              <a:t>for continuing work</a:t>
            </a:r>
            <a:endParaRPr lang="en-US" dirty="0"/>
          </a:p>
          <a:p>
            <a:pPr>
              <a:spcBef>
                <a:spcPts val="0"/>
              </a:spcBef>
            </a:pPr>
            <a:r>
              <a:rPr lang="en-US" dirty="0" smtClean="0"/>
              <a:t>Enhance </a:t>
            </a:r>
            <a:r>
              <a:rPr lang="en-US" dirty="0" smtClean="0">
                <a:solidFill>
                  <a:srgbClr val="FFFF00"/>
                </a:solidFill>
              </a:rPr>
              <a:t>social interactions</a:t>
            </a:r>
          </a:p>
          <a:p>
            <a:pPr>
              <a:spcBef>
                <a:spcPts val="0"/>
              </a:spcBef>
            </a:pPr>
            <a:r>
              <a:rPr lang="en-US" dirty="0" smtClean="0"/>
              <a:t>Consider </a:t>
            </a:r>
            <a:r>
              <a:rPr lang="en-US" dirty="0" smtClean="0">
                <a:solidFill>
                  <a:srgbClr val="FFFF00"/>
                </a:solidFill>
              </a:rPr>
              <a:t>alternative</a:t>
            </a:r>
            <a:r>
              <a:rPr lang="en-US" dirty="0" smtClean="0"/>
              <a:t> activities</a:t>
            </a:r>
          </a:p>
          <a:p>
            <a:pPr>
              <a:spcBef>
                <a:spcPts val="0"/>
              </a:spcBef>
            </a:pPr>
            <a:r>
              <a:rPr lang="en-US" dirty="0" smtClean="0"/>
              <a:t>Emphasize </a:t>
            </a:r>
            <a:r>
              <a:rPr lang="en-US" dirty="0" smtClean="0">
                <a:solidFill>
                  <a:srgbClr val="FFFF00"/>
                </a:solidFill>
              </a:rPr>
              <a:t>positives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EC94FE43-ECF7-4811-AFCB-0690B7462E36}" type="slidenum">
              <a:rPr lang="en-US" smtClean="0"/>
              <a:pPr/>
              <a:t>118</a:t>
            </a:fld>
            <a:endParaRPr lang="en-US"/>
          </a:p>
        </p:txBody>
      </p:sp>
    </p:spTree>
    <p:extLst>
      <p:ext uri="{BB962C8B-B14F-4D97-AF65-F5344CB8AC3E}">
        <p14:creationId xmlns:p14="http://schemas.microsoft.com/office/powerpoint/2010/main" val="1874458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Evidence-Based Treatment Options</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Motivational-enhancement therapy</a:t>
            </a:r>
          </a:p>
          <a:p>
            <a:r>
              <a:rPr lang="en-US" dirty="0" smtClean="0"/>
              <a:t>Contingency management</a:t>
            </a:r>
          </a:p>
          <a:p>
            <a:r>
              <a:rPr lang="en-US" dirty="0" smtClean="0"/>
              <a:t>Directly-observed therapy</a:t>
            </a:r>
          </a:p>
          <a:p>
            <a:r>
              <a:rPr lang="en-US" dirty="0" smtClean="0"/>
              <a:t>Medication-assisted treatment</a:t>
            </a:r>
          </a:p>
          <a:p>
            <a:r>
              <a:rPr lang="en-US" dirty="0" smtClean="0"/>
              <a:t>Integrated health services delivery</a:t>
            </a:r>
          </a:p>
          <a:p>
            <a:r>
              <a:rPr lang="en-US" dirty="0" smtClean="0"/>
              <a:t>CBT and Relapse Prevention</a:t>
            </a:r>
            <a:endParaRPr lang="en-US" dirty="0"/>
          </a:p>
        </p:txBody>
      </p:sp>
      <p:sp>
        <p:nvSpPr>
          <p:cNvPr id="4" name="TextBox 3"/>
          <p:cNvSpPr txBox="1"/>
          <p:nvPr/>
        </p:nvSpPr>
        <p:spPr>
          <a:xfrm>
            <a:off x="0" y="6400800"/>
            <a:ext cx="5029200" cy="369332"/>
          </a:xfrm>
          <a:prstGeom prst="rect">
            <a:avLst/>
          </a:prstGeom>
          <a:noFill/>
        </p:spPr>
        <p:txBody>
          <a:bodyPr wrap="square" rtlCol="0">
            <a:spAutoFit/>
          </a:bodyPr>
          <a:lstStyle/>
          <a:p>
            <a:r>
              <a:rPr lang="en-US" dirty="0" smtClean="0"/>
              <a:t>SOURCE: </a:t>
            </a:r>
            <a:r>
              <a:rPr lang="en-US" dirty="0" err="1" smtClean="0"/>
              <a:t>Altice</a:t>
            </a:r>
            <a:r>
              <a:rPr lang="en-US" dirty="0" smtClean="0"/>
              <a:t>, et al. 2010</a:t>
            </a:r>
            <a:endParaRPr lang="en-US"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119</a:t>
            </a:fld>
            <a:endParaRPr lang="en-US"/>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Older Adults?</a:t>
            </a:r>
            <a:endParaRPr lang="en-US" dirty="0"/>
          </a:p>
        </p:txBody>
      </p:sp>
      <p:sp>
        <p:nvSpPr>
          <p:cNvPr id="3" name="Content Placeholder 2"/>
          <p:cNvSpPr>
            <a:spLocks noGrp="1"/>
          </p:cNvSpPr>
          <p:nvPr>
            <p:ph idx="1"/>
          </p:nvPr>
        </p:nvSpPr>
        <p:spPr/>
        <p:txBody>
          <a:bodyPr>
            <a:normAutofit/>
          </a:bodyPr>
          <a:lstStyle/>
          <a:p>
            <a:r>
              <a:rPr lang="en-US" dirty="0" smtClean="0"/>
              <a:t>A 2009 national study found that </a:t>
            </a:r>
            <a:r>
              <a:rPr lang="en-US" dirty="0" smtClean="0">
                <a:solidFill>
                  <a:srgbClr val="FFFF00"/>
                </a:solidFill>
              </a:rPr>
              <a:t>older adults 50+ </a:t>
            </a:r>
            <a:r>
              <a:rPr lang="en-US" dirty="0" smtClean="0"/>
              <a:t>had the </a:t>
            </a:r>
            <a:r>
              <a:rPr lang="en-US" dirty="0" smtClean="0">
                <a:solidFill>
                  <a:srgbClr val="FFFF00"/>
                </a:solidFill>
              </a:rPr>
              <a:t>most misinformation </a:t>
            </a:r>
            <a:r>
              <a:rPr lang="en-US" dirty="0" smtClean="0"/>
              <a:t>about how HIV can be transmitted</a:t>
            </a:r>
          </a:p>
          <a:p>
            <a:r>
              <a:rPr lang="en-US" dirty="0" smtClean="0"/>
              <a:t>One study found that doctors were much less likely to ask patients </a:t>
            </a:r>
            <a:r>
              <a:rPr lang="en-US" dirty="0" smtClean="0">
                <a:solidFill>
                  <a:srgbClr val="FFFF00"/>
                </a:solidFill>
              </a:rPr>
              <a:t>over 50 about HIV risk factors </a:t>
            </a:r>
            <a:r>
              <a:rPr lang="en-US" dirty="0" smtClean="0"/>
              <a:t>than they were to ask patients </a:t>
            </a:r>
            <a:r>
              <a:rPr lang="en-US" dirty="0" smtClean="0">
                <a:solidFill>
                  <a:srgbClr val="FFFF00"/>
                </a:solidFill>
              </a:rPr>
              <a:t>under 30</a:t>
            </a:r>
            <a:endParaRPr lang="en-US" dirty="0">
              <a:solidFill>
                <a:srgbClr val="FFFF00"/>
              </a:solidFill>
            </a:endParaRPr>
          </a:p>
        </p:txBody>
      </p:sp>
      <p:sp>
        <p:nvSpPr>
          <p:cNvPr id="4" name="TextBox 3"/>
          <p:cNvSpPr txBox="1"/>
          <p:nvPr/>
        </p:nvSpPr>
        <p:spPr>
          <a:xfrm>
            <a:off x="0" y="5410200"/>
            <a:ext cx="9144000" cy="954107"/>
          </a:xfrm>
          <a:prstGeom prst="rect">
            <a:avLst/>
          </a:prstGeom>
          <a:noFill/>
        </p:spPr>
        <p:txBody>
          <a:bodyPr wrap="square" rtlCol="0">
            <a:spAutoFit/>
          </a:bodyPr>
          <a:lstStyle/>
          <a:p>
            <a:pPr algn="ctr"/>
            <a:r>
              <a:rPr lang="en-US" sz="2800" i="1" dirty="0" smtClean="0">
                <a:solidFill>
                  <a:srgbClr val="FFFF00"/>
                </a:solidFill>
              </a:rPr>
              <a:t>Symptoms experienced by older adults are not just because the individual is getting old</a:t>
            </a:r>
            <a:endParaRPr lang="en-US" sz="2800" i="1"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Screening &amp; Identification of Alcohol Misuse Among Older Adults</a:t>
            </a:r>
            <a:r>
              <a:rPr lang="en-US" dirty="0" smtClean="0"/>
              <a:t/>
            </a:r>
            <a:br>
              <a:rPr lang="en-US" dirty="0" smtClean="0"/>
            </a:br>
            <a:r>
              <a:rPr lang="en-US" sz="3600" dirty="0" smtClean="0"/>
              <a:t>SBIRT </a:t>
            </a:r>
            <a:endParaRPr lang="en-US" dirty="0"/>
          </a:p>
        </p:txBody>
      </p:sp>
      <p:sp>
        <p:nvSpPr>
          <p:cNvPr id="3" name="Content Placeholder 2"/>
          <p:cNvSpPr>
            <a:spLocks noGrp="1"/>
          </p:cNvSpPr>
          <p:nvPr>
            <p:ph idx="1"/>
          </p:nvPr>
        </p:nvSpPr>
        <p:spPr>
          <a:xfrm>
            <a:off x="457200" y="1828800"/>
            <a:ext cx="8229600" cy="4525963"/>
          </a:xfrm>
        </p:spPr>
        <p:txBody>
          <a:bodyPr/>
          <a:lstStyle/>
          <a:p>
            <a:r>
              <a:rPr lang="en-US" sz="2800" dirty="0" smtClean="0"/>
              <a:t>Screening, Brief Intervention, and Referral to Treatment (SBIRT)</a:t>
            </a:r>
          </a:p>
          <a:p>
            <a:r>
              <a:rPr lang="en-US" sz="2800" dirty="0" smtClean="0"/>
              <a:t>Administer brief alcohol screening instrument to all patients in primary care settings, at least annually </a:t>
            </a:r>
          </a:p>
          <a:p>
            <a:r>
              <a:rPr lang="en-US" sz="2800" dirty="0" smtClean="0"/>
              <a:t>Identify those with “risky” or “hazardous” drinking who may respond to a brief intervention by healthcare provider</a:t>
            </a:r>
          </a:p>
          <a:p>
            <a:r>
              <a:rPr lang="en-US" sz="2800" dirty="0" smtClean="0"/>
              <a:t>Those with </a:t>
            </a:r>
            <a:r>
              <a:rPr lang="en-US" sz="2800" i="1" dirty="0" smtClean="0"/>
              <a:t>severe</a:t>
            </a:r>
            <a:r>
              <a:rPr lang="en-US" sz="2800" dirty="0" smtClean="0"/>
              <a:t> alcohol misuse are connected with appropriate SUD treatment resources </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120</a:t>
            </a:fld>
            <a:endParaRPr lang="en-US"/>
          </a:p>
        </p:txBody>
      </p:sp>
    </p:spTree>
    <p:extLst>
      <p:ext uri="{BB962C8B-B14F-4D97-AF65-F5344CB8AC3E}">
        <p14:creationId xmlns:p14="http://schemas.microsoft.com/office/powerpoint/2010/main" val="110593036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SBIRT</a:t>
            </a:r>
            <a:r>
              <a:rPr lang="en-US" dirty="0" smtClean="0"/>
              <a:t/>
            </a:r>
            <a:br>
              <a:rPr lang="en-US" dirty="0" smtClean="0"/>
            </a:br>
            <a:r>
              <a:rPr lang="en-US" sz="3100" dirty="0" smtClean="0"/>
              <a:t>FL BRITE Project</a:t>
            </a:r>
            <a:endParaRPr lang="en-US" dirty="0"/>
          </a:p>
        </p:txBody>
      </p:sp>
      <p:sp>
        <p:nvSpPr>
          <p:cNvPr id="3" name="Content Placeholder 2"/>
          <p:cNvSpPr>
            <a:spLocks noGrp="1"/>
          </p:cNvSpPr>
          <p:nvPr>
            <p:ph idx="1"/>
          </p:nvPr>
        </p:nvSpPr>
        <p:spPr>
          <a:xfrm>
            <a:off x="457200" y="1752600"/>
            <a:ext cx="8229600" cy="4525963"/>
          </a:xfrm>
        </p:spPr>
        <p:txBody>
          <a:bodyPr>
            <a:normAutofit fontScale="92500" lnSpcReduction="10000"/>
          </a:bodyPr>
          <a:lstStyle/>
          <a:p>
            <a:r>
              <a:rPr lang="en-US" dirty="0" smtClean="0"/>
              <a:t>SBIRT for older adults </a:t>
            </a:r>
            <a:r>
              <a:rPr lang="en-US" sz="2600" dirty="0" smtClean="0"/>
              <a:t>(Schonfeld et al, 2015)</a:t>
            </a:r>
          </a:p>
          <a:p>
            <a:r>
              <a:rPr lang="en-US" dirty="0" smtClean="0"/>
              <a:t>Florida BRITE Project (Brief Intervention and Treatment for Elders) 2006-2011:</a:t>
            </a:r>
          </a:p>
          <a:p>
            <a:pPr lvl="1"/>
            <a:r>
              <a:rPr lang="en-US" dirty="0" smtClean="0"/>
              <a:t>N = 85,000; all received SBIRT screening in healthcare, behavioral health, aging-related services i.e. home healthcare/support </a:t>
            </a:r>
          </a:p>
          <a:p>
            <a:pPr lvl="1"/>
            <a:r>
              <a:rPr lang="en-US" dirty="0" smtClean="0"/>
              <a:t>Age 55 and up </a:t>
            </a:r>
          </a:p>
          <a:p>
            <a:pPr lvl="1"/>
            <a:r>
              <a:rPr lang="en-US" dirty="0" smtClean="0"/>
              <a:t>9.6% screened positive for moderate to high risk on ASSIST screener</a:t>
            </a:r>
          </a:p>
          <a:p>
            <a:pPr lvl="1"/>
            <a:r>
              <a:rPr lang="en-US" dirty="0" smtClean="0"/>
              <a:t>Of those  (n=8,165)  </a:t>
            </a:r>
            <a:endParaRPr lang="en-US" dirty="0"/>
          </a:p>
        </p:txBody>
      </p:sp>
      <p:cxnSp>
        <p:nvCxnSpPr>
          <p:cNvPr id="5" name="Straight Arrow Connector 4"/>
          <p:cNvCxnSpPr/>
          <p:nvPr/>
        </p:nvCxnSpPr>
        <p:spPr>
          <a:xfrm>
            <a:off x="4351795" y="5791200"/>
            <a:ext cx="2514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EC94FE43-ECF7-4811-AFCB-0690B7462E36}" type="slidenum">
              <a:rPr lang="en-US" smtClean="0"/>
              <a:pPr/>
              <a:t>121</a:t>
            </a:fld>
            <a:endParaRPr lang="en-US"/>
          </a:p>
        </p:txBody>
      </p:sp>
    </p:spTree>
    <p:extLst>
      <p:ext uri="{BB962C8B-B14F-4D97-AF65-F5344CB8AC3E}">
        <p14:creationId xmlns:p14="http://schemas.microsoft.com/office/powerpoint/2010/main" val="2967649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SBIRT</a:t>
            </a:r>
            <a:r>
              <a:rPr lang="en-US" dirty="0"/>
              <a:t/>
            </a:r>
            <a:br>
              <a:rPr lang="en-US" dirty="0"/>
            </a:br>
            <a:r>
              <a:rPr lang="en-US" sz="3100" dirty="0"/>
              <a:t>FL BRITE </a:t>
            </a:r>
            <a:r>
              <a:rPr lang="en-US" sz="3100" dirty="0" smtClean="0"/>
              <a:t>Project - Alcohol</a:t>
            </a:r>
            <a:endParaRPr lang="en-US" sz="3100" dirty="0"/>
          </a:p>
        </p:txBody>
      </p:sp>
      <p:graphicFrame>
        <p:nvGraphicFramePr>
          <p:cNvPr id="4" name="Content Placeholder 3"/>
          <p:cNvGraphicFramePr>
            <a:graphicFrameLocks noGrp="1"/>
          </p:cNvGraphicFramePr>
          <p:nvPr>
            <p:ph idx="1"/>
          </p:nvPr>
        </p:nvGraphicFramePr>
        <p:xfrm>
          <a:off x="457200" y="1600200"/>
          <a:ext cx="8153400" cy="4644210"/>
        </p:xfrm>
        <a:graphic>
          <a:graphicData uri="http://schemas.openxmlformats.org/drawingml/2006/table">
            <a:tbl>
              <a:tblPr firstRow="1" bandRow="1">
                <a:tableStyleId>{5C22544A-7EE6-4342-B048-85BDC9FD1C3A}</a:tableStyleId>
              </a:tblPr>
              <a:tblGrid>
                <a:gridCol w="6248400"/>
                <a:gridCol w="1905000"/>
              </a:tblGrid>
              <a:tr h="739866">
                <a:tc>
                  <a:txBody>
                    <a:bodyPr/>
                    <a:lstStyle/>
                    <a:p>
                      <a:pPr algn="ctr"/>
                      <a:r>
                        <a:rPr lang="en-US" sz="2800" dirty="0" smtClean="0"/>
                        <a:t>Substance use in past 30 days </a:t>
                      </a:r>
                      <a:endParaRPr lang="en-US" sz="2800" dirty="0"/>
                    </a:p>
                  </a:txBody>
                  <a:tcPr/>
                </a:tc>
                <a:tc>
                  <a:txBody>
                    <a:bodyPr/>
                    <a:lstStyle/>
                    <a:p>
                      <a:pPr algn="ctr"/>
                      <a:r>
                        <a:rPr lang="en-US" sz="2800" dirty="0" smtClean="0"/>
                        <a:t>N = 8,165</a:t>
                      </a:r>
                      <a:endParaRPr lang="en-US" sz="2800" dirty="0"/>
                    </a:p>
                  </a:txBody>
                  <a:tcPr/>
                </a:tc>
              </a:tr>
              <a:tr h="739866">
                <a:tc>
                  <a:txBody>
                    <a:bodyPr/>
                    <a:lstStyle/>
                    <a:p>
                      <a:r>
                        <a:rPr lang="en-US" sz="2800" dirty="0" smtClean="0"/>
                        <a:t>Used any alcohol</a:t>
                      </a:r>
                      <a:endParaRPr lang="en-US" sz="2800" dirty="0"/>
                    </a:p>
                  </a:txBody>
                  <a:tcPr/>
                </a:tc>
                <a:tc>
                  <a:txBody>
                    <a:bodyPr/>
                    <a:lstStyle/>
                    <a:p>
                      <a:pPr algn="ctr"/>
                      <a:r>
                        <a:rPr lang="en-US" sz="2800" dirty="0" smtClean="0"/>
                        <a:t>58.7%</a:t>
                      </a:r>
                      <a:endParaRPr lang="en-US" sz="2800" dirty="0"/>
                    </a:p>
                  </a:txBody>
                  <a:tcPr/>
                </a:tc>
              </a:tr>
              <a:tr h="739866">
                <a:tc>
                  <a:txBody>
                    <a:bodyPr/>
                    <a:lstStyle/>
                    <a:p>
                      <a:r>
                        <a:rPr lang="en-US" sz="2800" dirty="0" smtClean="0"/>
                        <a:t>Used alcohol</a:t>
                      </a:r>
                      <a:r>
                        <a:rPr lang="en-US" sz="2800" baseline="0" dirty="0" smtClean="0"/>
                        <a:t> to intoxication</a:t>
                      </a:r>
                      <a:endParaRPr lang="en-US" sz="2800" dirty="0"/>
                    </a:p>
                  </a:txBody>
                  <a:tcPr/>
                </a:tc>
                <a:tc>
                  <a:txBody>
                    <a:bodyPr/>
                    <a:lstStyle/>
                    <a:p>
                      <a:pPr algn="ctr"/>
                      <a:r>
                        <a:rPr lang="en-US" sz="2800" dirty="0" smtClean="0"/>
                        <a:t>31.1%</a:t>
                      </a:r>
                      <a:endParaRPr lang="en-US" sz="2800" dirty="0"/>
                    </a:p>
                  </a:txBody>
                  <a:tcPr/>
                </a:tc>
              </a:tr>
              <a:tr h="739866">
                <a:tc>
                  <a:txBody>
                    <a:bodyPr/>
                    <a:lstStyle/>
                    <a:p>
                      <a:r>
                        <a:rPr lang="en-US" sz="2800" dirty="0" smtClean="0"/>
                        <a:t>    Intoxication with 5 or more drinks</a:t>
                      </a:r>
                      <a:endParaRPr lang="en-US" sz="2800" dirty="0"/>
                    </a:p>
                  </a:txBody>
                  <a:tcPr/>
                </a:tc>
                <a:tc>
                  <a:txBody>
                    <a:bodyPr/>
                    <a:lstStyle/>
                    <a:p>
                      <a:pPr algn="ctr"/>
                      <a:r>
                        <a:rPr lang="en-US" sz="2800" dirty="0" smtClean="0"/>
                        <a:t>18.7%</a:t>
                      </a:r>
                      <a:endParaRPr lang="en-US" sz="2800" dirty="0"/>
                    </a:p>
                  </a:txBody>
                  <a:tcPr/>
                </a:tc>
              </a:tr>
              <a:tr h="739866">
                <a:tc>
                  <a:txBody>
                    <a:bodyPr/>
                    <a:lstStyle/>
                    <a:p>
                      <a:r>
                        <a:rPr lang="en-US" sz="2800" dirty="0" smtClean="0"/>
                        <a:t>    Intoxication</a:t>
                      </a:r>
                      <a:r>
                        <a:rPr lang="en-US" sz="2800" baseline="0" dirty="0" smtClean="0"/>
                        <a:t> with 4 or fewer drinks</a:t>
                      </a:r>
                      <a:endParaRPr lang="en-US" sz="2800" dirty="0"/>
                    </a:p>
                  </a:txBody>
                  <a:tcPr/>
                </a:tc>
                <a:tc>
                  <a:txBody>
                    <a:bodyPr/>
                    <a:lstStyle/>
                    <a:p>
                      <a:pPr algn="ctr"/>
                      <a:r>
                        <a:rPr lang="en-US" sz="2800" dirty="0" smtClean="0"/>
                        <a:t>21.9%</a:t>
                      </a:r>
                      <a:endParaRPr lang="en-US" sz="2800" dirty="0"/>
                    </a:p>
                  </a:txBody>
                  <a:tcPr/>
                </a:tc>
              </a:tr>
              <a:tr h="872669">
                <a:tc>
                  <a:txBody>
                    <a:bodyPr/>
                    <a:lstStyle/>
                    <a:p>
                      <a:r>
                        <a:rPr lang="en-US" sz="2800" dirty="0" smtClean="0"/>
                        <a:t>Used illegal drugs (didn’t separate</a:t>
                      </a:r>
                      <a:r>
                        <a:rPr lang="en-US" sz="2800" baseline="0" dirty="0" smtClean="0"/>
                        <a:t> </a:t>
                      </a:r>
                      <a:r>
                        <a:rPr lang="en-US" sz="2800" baseline="0" dirty="0" err="1" smtClean="0"/>
                        <a:t>rx</a:t>
                      </a:r>
                      <a:r>
                        <a:rPr lang="en-US" sz="2800" baseline="0" dirty="0" smtClean="0"/>
                        <a:t> meds from illicit drugs)</a:t>
                      </a:r>
                      <a:endParaRPr lang="en-US" sz="2800" dirty="0"/>
                    </a:p>
                  </a:txBody>
                  <a:tcPr/>
                </a:tc>
                <a:tc>
                  <a:txBody>
                    <a:bodyPr/>
                    <a:lstStyle/>
                    <a:p>
                      <a:pPr algn="ctr"/>
                      <a:r>
                        <a:rPr lang="en-US" sz="2800" dirty="0" smtClean="0"/>
                        <a:t>13.1%</a:t>
                      </a:r>
                      <a:endParaRPr lang="en-US" sz="2800" dirty="0"/>
                    </a:p>
                  </a:txBody>
                  <a:tcPr/>
                </a:tc>
              </a:tr>
            </a:tbl>
          </a:graphicData>
        </a:graphic>
      </p:graphicFrame>
      <p:sp>
        <p:nvSpPr>
          <p:cNvPr id="5" name="Slide Number Placeholder 4"/>
          <p:cNvSpPr>
            <a:spLocks noGrp="1"/>
          </p:cNvSpPr>
          <p:nvPr>
            <p:ph type="sldNum" sz="quarter" idx="12"/>
          </p:nvPr>
        </p:nvSpPr>
        <p:spPr/>
        <p:txBody>
          <a:bodyPr/>
          <a:lstStyle/>
          <a:p>
            <a:fld id="{EC94FE43-ECF7-4811-AFCB-0690B7462E36}" type="slidenum">
              <a:rPr lang="en-US" smtClean="0"/>
              <a:pPr/>
              <a:t>122</a:t>
            </a:fld>
            <a:endParaRPr lang="en-US"/>
          </a:p>
        </p:txBody>
      </p:sp>
    </p:spTree>
    <p:extLst>
      <p:ext uri="{BB962C8B-B14F-4D97-AF65-F5344CB8AC3E}">
        <p14:creationId xmlns:p14="http://schemas.microsoft.com/office/powerpoint/2010/main" val="12150102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SBIRT</a:t>
            </a:r>
            <a:r>
              <a:rPr lang="en-US" dirty="0"/>
              <a:t/>
            </a:r>
            <a:br>
              <a:rPr lang="en-US" dirty="0"/>
            </a:br>
            <a:r>
              <a:rPr lang="en-US" sz="3100" dirty="0"/>
              <a:t>FL BRITE </a:t>
            </a:r>
            <a:r>
              <a:rPr lang="en-US" sz="3100" dirty="0" smtClean="0"/>
              <a:t>Project - Depression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9711585"/>
              </p:ext>
            </p:extLst>
          </p:nvPr>
        </p:nvGraphicFramePr>
        <p:xfrm>
          <a:off x="457200" y="1600200"/>
          <a:ext cx="8229600" cy="3611880"/>
        </p:xfrm>
        <a:graphic>
          <a:graphicData uri="http://schemas.openxmlformats.org/drawingml/2006/table">
            <a:tbl>
              <a:tblPr firstRow="1" bandRow="1">
                <a:tableStyleId>{5C22544A-7EE6-4342-B048-85BDC9FD1C3A}</a:tableStyleId>
              </a:tblPr>
              <a:tblGrid>
                <a:gridCol w="6096000"/>
                <a:gridCol w="2133600"/>
              </a:tblGrid>
              <a:tr h="1066800">
                <a:tc>
                  <a:txBody>
                    <a:bodyPr/>
                    <a:lstStyle/>
                    <a:p>
                      <a:pPr algn="ctr"/>
                      <a:r>
                        <a:rPr lang="en-US" sz="2600" dirty="0" smtClean="0"/>
                        <a:t>Individuals</a:t>
                      </a:r>
                      <a:r>
                        <a:rPr lang="en-US" sz="2600" baseline="0" dirty="0" smtClean="0"/>
                        <a:t> with positive PHQ-2 screen received longer depression assessment: </a:t>
                      </a:r>
                      <a:r>
                        <a:rPr lang="en-US" sz="2600" dirty="0" smtClean="0"/>
                        <a:t>Geriatric Depression Scale - Short Form</a:t>
                      </a:r>
                      <a:endParaRPr lang="en-US" sz="2600" dirty="0"/>
                    </a:p>
                  </a:txBody>
                  <a:tcPr anchor="ctr"/>
                </a:tc>
                <a:tc>
                  <a:txBody>
                    <a:bodyPr/>
                    <a:lstStyle/>
                    <a:p>
                      <a:pPr algn="ctr"/>
                      <a:r>
                        <a:rPr lang="en-US" sz="2800" dirty="0" smtClean="0"/>
                        <a:t> N = 6,641</a:t>
                      </a:r>
                      <a:endParaRPr lang="en-US" sz="2800" dirty="0"/>
                    </a:p>
                  </a:txBody>
                  <a:tcPr anchor="ctr"/>
                </a:tc>
              </a:tr>
              <a:tr h="777240">
                <a:tc>
                  <a:txBody>
                    <a:bodyPr/>
                    <a:lstStyle/>
                    <a:p>
                      <a:pPr algn="l"/>
                      <a:r>
                        <a:rPr lang="en-US" sz="2800" dirty="0" smtClean="0"/>
                        <a:t>Depression</a:t>
                      </a:r>
                      <a:r>
                        <a:rPr lang="en-US" sz="2800" baseline="0" dirty="0" smtClean="0"/>
                        <a:t> (</a:t>
                      </a:r>
                      <a:r>
                        <a:rPr lang="en-US" sz="2800" dirty="0" smtClean="0"/>
                        <a:t>None to mild) </a:t>
                      </a:r>
                      <a:endParaRPr lang="en-US" sz="2800" dirty="0"/>
                    </a:p>
                  </a:txBody>
                  <a:tcPr anchor="ctr"/>
                </a:tc>
                <a:tc>
                  <a:txBody>
                    <a:bodyPr/>
                    <a:lstStyle/>
                    <a:p>
                      <a:pPr algn="ctr"/>
                      <a:r>
                        <a:rPr lang="en-US" sz="2800" dirty="0" smtClean="0"/>
                        <a:t>13.3%</a:t>
                      </a:r>
                      <a:endParaRPr lang="en-US" sz="2800" dirty="0"/>
                    </a:p>
                  </a:txBody>
                  <a:tcPr/>
                </a:tc>
              </a:tr>
              <a:tr h="777240">
                <a:tc>
                  <a:txBody>
                    <a:bodyPr/>
                    <a:lstStyle/>
                    <a:p>
                      <a:pPr algn="l"/>
                      <a:r>
                        <a:rPr lang="en-US" sz="2800" dirty="0" smtClean="0"/>
                        <a:t>Depression</a:t>
                      </a:r>
                      <a:r>
                        <a:rPr lang="en-US" sz="2800" baseline="0" dirty="0" smtClean="0"/>
                        <a:t> (</a:t>
                      </a:r>
                      <a:r>
                        <a:rPr lang="en-US" sz="2800" dirty="0" smtClean="0"/>
                        <a:t>Moderate) </a:t>
                      </a:r>
                      <a:endParaRPr lang="en-US" sz="2800" dirty="0"/>
                    </a:p>
                  </a:txBody>
                  <a:tcPr anchor="ctr"/>
                </a:tc>
                <a:tc>
                  <a:txBody>
                    <a:bodyPr/>
                    <a:lstStyle/>
                    <a:p>
                      <a:pPr algn="ctr"/>
                      <a:r>
                        <a:rPr lang="en-US" sz="2800" dirty="0" smtClean="0"/>
                        <a:t>73.0%</a:t>
                      </a:r>
                      <a:endParaRPr lang="en-US" sz="2800" dirty="0"/>
                    </a:p>
                  </a:txBody>
                  <a:tcPr/>
                </a:tc>
              </a:tr>
              <a:tr h="777240">
                <a:tc>
                  <a:txBody>
                    <a:bodyPr/>
                    <a:lstStyle/>
                    <a:p>
                      <a:pPr algn="l"/>
                      <a:r>
                        <a:rPr lang="en-US" sz="2800" dirty="0" smtClean="0"/>
                        <a:t>Depression (Severe) </a:t>
                      </a:r>
                      <a:endParaRPr lang="en-US" sz="2800" dirty="0"/>
                    </a:p>
                  </a:txBody>
                  <a:tcPr anchor="ctr"/>
                </a:tc>
                <a:tc>
                  <a:txBody>
                    <a:bodyPr/>
                    <a:lstStyle/>
                    <a:p>
                      <a:pPr algn="ctr"/>
                      <a:r>
                        <a:rPr lang="en-US" sz="2800" dirty="0" smtClean="0"/>
                        <a:t>13.7%</a:t>
                      </a:r>
                      <a:endParaRPr lang="en-US" sz="2800" dirty="0"/>
                    </a:p>
                  </a:txBody>
                  <a:tcPr/>
                </a:tc>
              </a:tr>
            </a:tbl>
          </a:graphicData>
        </a:graphic>
      </p:graphicFrame>
      <p:sp>
        <p:nvSpPr>
          <p:cNvPr id="5" name="TextBox 4"/>
          <p:cNvSpPr txBox="1"/>
          <p:nvPr/>
        </p:nvSpPr>
        <p:spPr>
          <a:xfrm>
            <a:off x="533400" y="5257800"/>
            <a:ext cx="8229600" cy="1292662"/>
          </a:xfrm>
          <a:prstGeom prst="rect">
            <a:avLst/>
          </a:prstGeom>
          <a:noFill/>
        </p:spPr>
        <p:txBody>
          <a:bodyPr wrap="square" rtlCol="0">
            <a:spAutoFit/>
          </a:bodyPr>
          <a:lstStyle/>
          <a:p>
            <a:pPr algn="ctr"/>
            <a:r>
              <a:rPr lang="en-US" sz="2600" dirty="0" smtClean="0">
                <a:solidFill>
                  <a:prstClr val="white"/>
                </a:solidFill>
              </a:rPr>
              <a:t>Take-away message: 87% of a sample of older adults screening positive for possible depression on the PHQ-2 reported </a:t>
            </a:r>
            <a:r>
              <a:rPr lang="en-US" sz="2600" dirty="0" smtClean="0">
                <a:solidFill>
                  <a:srgbClr val="FFFF00"/>
                </a:solidFill>
              </a:rPr>
              <a:t>moderate to severe </a:t>
            </a:r>
            <a:r>
              <a:rPr lang="en-US" sz="2600" dirty="0" smtClean="0">
                <a:solidFill>
                  <a:prstClr val="white"/>
                </a:solidFill>
              </a:rPr>
              <a:t>symptoms on the GDS-SF</a:t>
            </a:r>
            <a:endParaRPr lang="en-US" sz="2600" dirty="0">
              <a:solidFill>
                <a:prstClr val="white"/>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123</a:t>
            </a:fld>
            <a:endParaRPr lang="en-US"/>
          </a:p>
        </p:txBody>
      </p:sp>
    </p:spTree>
    <p:extLst>
      <p:ext uri="{BB962C8B-B14F-4D97-AF65-F5344CB8AC3E}">
        <p14:creationId xmlns:p14="http://schemas.microsoft.com/office/powerpoint/2010/main" val="42773379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Resources</a:t>
            </a:r>
            <a:endParaRPr lang="en-US" dirty="0"/>
          </a:p>
        </p:txBody>
      </p:sp>
      <p:sp>
        <p:nvSpPr>
          <p:cNvPr id="3" name="Content Placeholder 2"/>
          <p:cNvSpPr>
            <a:spLocks noGrp="1"/>
          </p:cNvSpPr>
          <p:nvPr>
            <p:ph idx="1"/>
          </p:nvPr>
        </p:nvSpPr>
        <p:spPr/>
        <p:txBody>
          <a:bodyPr>
            <a:normAutofit/>
          </a:bodyPr>
          <a:lstStyle/>
          <a:p>
            <a:r>
              <a:rPr lang="en-US" sz="2700" dirty="0" smtClean="0"/>
              <a:t>LALGBTC </a:t>
            </a:r>
            <a:r>
              <a:rPr lang="en-US" sz="2700" dirty="0"/>
              <a:t>HIV </a:t>
            </a:r>
            <a:r>
              <a:rPr lang="en-US" sz="2700" dirty="0" smtClean="0"/>
              <a:t>over-50 support group</a:t>
            </a:r>
          </a:p>
          <a:p>
            <a:pPr>
              <a:buNone/>
            </a:pPr>
            <a:r>
              <a:rPr lang="en-US" sz="2700" dirty="0" smtClean="0"/>
              <a:t>	</a:t>
            </a:r>
            <a:r>
              <a:rPr lang="en-US" sz="2700" dirty="0" smtClean="0">
                <a:hlinkClick r:id="rId3"/>
              </a:rPr>
              <a:t>http</a:t>
            </a:r>
            <a:r>
              <a:rPr lang="en-US" sz="2700" dirty="0">
                <a:hlinkClick r:id="rId3"/>
              </a:rPr>
              <a:t>://</a:t>
            </a:r>
            <a:r>
              <a:rPr lang="en-US" sz="2700" dirty="0" smtClean="0">
                <a:hlinkClick r:id="rId3"/>
              </a:rPr>
              <a:t>www.lalgbtcenter.org/hiv_over_50</a:t>
            </a:r>
            <a:endParaRPr lang="en-US" sz="2700" dirty="0" smtClean="0"/>
          </a:p>
          <a:p>
            <a:pPr>
              <a:buNone/>
            </a:pPr>
            <a:r>
              <a:rPr lang="en-US" sz="2700" dirty="0"/>
              <a:t>	</a:t>
            </a:r>
            <a:r>
              <a:rPr lang="en-US" sz="2700" dirty="0" smtClean="0"/>
              <a:t>The Los Angeles LGBT Center offers a free, drop-in support group facilitated by mental health professionals and focuses on issues ranging from medications impacts to the psychological impact of coping with HIV/AIDS. </a:t>
            </a:r>
          </a:p>
          <a:p>
            <a:pPr>
              <a:buNone/>
            </a:pPr>
            <a:endParaRPr lang="en-US" sz="2700" dirty="0" smtClean="0"/>
          </a:p>
          <a:p>
            <a:pPr lvl="1"/>
            <a:endParaRPr lang="en-US" dirty="0" smtClean="0"/>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124</a:t>
            </a:fld>
            <a:endParaRPr lang="en-US"/>
          </a:p>
        </p:txBody>
      </p:sp>
    </p:spTree>
    <p:extLst>
      <p:ext uri="{BB962C8B-B14F-4D97-AF65-F5344CB8AC3E}">
        <p14:creationId xmlns:p14="http://schemas.microsoft.com/office/powerpoint/2010/main" val="35584611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Providers</a:t>
            </a:r>
            <a:endParaRPr lang="en-US" dirty="0"/>
          </a:p>
        </p:txBody>
      </p:sp>
      <p:sp>
        <p:nvSpPr>
          <p:cNvPr id="3" name="Content Placeholder 2"/>
          <p:cNvSpPr>
            <a:spLocks noGrp="1"/>
          </p:cNvSpPr>
          <p:nvPr>
            <p:ph idx="1"/>
          </p:nvPr>
        </p:nvSpPr>
        <p:spPr/>
        <p:txBody>
          <a:bodyPr>
            <a:noAutofit/>
          </a:bodyPr>
          <a:lstStyle/>
          <a:p>
            <a:r>
              <a:rPr lang="en-US" sz="2700" dirty="0" smtClean="0"/>
              <a:t>NIH Alcohol-Drug-HIV </a:t>
            </a:r>
            <a:r>
              <a:rPr lang="en-US" sz="2700" dirty="0" err="1" smtClean="0"/>
              <a:t>infographic</a:t>
            </a:r>
            <a:r>
              <a:rPr lang="en-US" sz="2700" dirty="0" smtClean="0"/>
              <a:t> </a:t>
            </a:r>
          </a:p>
          <a:p>
            <a:pPr>
              <a:buNone/>
            </a:pPr>
            <a:r>
              <a:rPr lang="en-US" sz="2700" dirty="0" smtClean="0"/>
              <a:t>	</a:t>
            </a:r>
            <a:r>
              <a:rPr lang="en-US" sz="2700" dirty="0" smtClean="0">
                <a:hlinkClick r:id="rId3"/>
              </a:rPr>
              <a:t>http://www.drugabuse.gov/related-topics/trends-statistics/infographics/drug-alcohol-use-significant-risk-factor-hiv</a:t>
            </a:r>
          </a:p>
          <a:p>
            <a:r>
              <a:rPr lang="en-US" sz="2700" dirty="0" smtClean="0"/>
              <a:t>SAMHSA TIP 26: Substance Abuse Among Older Adults</a:t>
            </a:r>
          </a:p>
          <a:p>
            <a:r>
              <a:rPr lang="en-US" sz="2700" dirty="0" smtClean="0"/>
              <a:t>American Academy of HIV Medicine “Recommended Treatment Strategies for Clinicians Managing Older Patients with HIV”</a:t>
            </a:r>
          </a:p>
          <a:p>
            <a:pPr>
              <a:buNone/>
            </a:pPr>
            <a:r>
              <a:rPr lang="en-US" sz="2700" dirty="0" smtClean="0"/>
              <a:t>	</a:t>
            </a:r>
            <a:r>
              <a:rPr lang="en-US" sz="2700" dirty="0" smtClean="0">
                <a:hlinkClick r:id="rId4"/>
              </a:rPr>
              <a:t>https://www.aahivm.org/Upload_Module/upload/HIV%20and%20Aging/Aging%20report%20working%20document%20FINAL%2012.1.pdf</a:t>
            </a:r>
            <a:endParaRPr lang="en-US" sz="2700" dirty="0" smtClean="0"/>
          </a:p>
        </p:txBody>
      </p:sp>
      <p:sp>
        <p:nvSpPr>
          <p:cNvPr id="4" name="Slide Number Placeholder 3"/>
          <p:cNvSpPr>
            <a:spLocks noGrp="1"/>
          </p:cNvSpPr>
          <p:nvPr>
            <p:ph type="sldNum" sz="quarter" idx="12"/>
          </p:nvPr>
        </p:nvSpPr>
        <p:spPr/>
        <p:txBody>
          <a:bodyPr/>
          <a:lstStyle/>
          <a:p>
            <a:fld id="{EC94FE43-ECF7-4811-AFCB-0690B7462E36}" type="slidenum">
              <a:rPr lang="en-US" smtClean="0"/>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NYS DOH Reference Cards</a:t>
            </a:r>
            <a:endParaRPr lang="en-US" dirty="0"/>
          </a:p>
        </p:txBody>
      </p:sp>
      <p:sp>
        <p:nvSpPr>
          <p:cNvPr id="3" name="Content Placeholder 2"/>
          <p:cNvSpPr>
            <a:spLocks noGrp="1"/>
          </p:cNvSpPr>
          <p:nvPr>
            <p:ph idx="1"/>
          </p:nvPr>
        </p:nvSpPr>
        <p:spPr>
          <a:xfrm>
            <a:off x="457200" y="1371600"/>
            <a:ext cx="8229600" cy="5029200"/>
          </a:xfrm>
        </p:spPr>
        <p:txBody>
          <a:bodyPr>
            <a:normAutofit fontScale="85000" lnSpcReduction="10000"/>
          </a:bodyPr>
          <a:lstStyle/>
          <a:p>
            <a:r>
              <a:rPr lang="en-US" dirty="0" smtClean="0"/>
              <a:t>HIV in Older Adults</a:t>
            </a:r>
          </a:p>
          <a:p>
            <a:pPr>
              <a:buNone/>
            </a:pPr>
            <a:r>
              <a:rPr lang="en-US" dirty="0" smtClean="0"/>
              <a:t>	</a:t>
            </a:r>
            <a:r>
              <a:rPr lang="en-US" dirty="0" smtClean="0">
                <a:hlinkClick r:id="rId3"/>
              </a:rPr>
              <a:t>http://www.hivguidelines.org/clinical-guidelines/hiv-and-aging/hiv-in-older-adults-a-quick-reference-guide-for-hiv-primary-care-clinicians/</a:t>
            </a:r>
            <a:endParaRPr lang="en-US" dirty="0" smtClean="0"/>
          </a:p>
          <a:p>
            <a:r>
              <a:rPr lang="en-US" dirty="0" smtClean="0"/>
              <a:t>Mental Health Screening and HIV</a:t>
            </a:r>
          </a:p>
          <a:p>
            <a:pPr>
              <a:buNone/>
            </a:pPr>
            <a:r>
              <a:rPr lang="en-US" dirty="0" smtClean="0"/>
              <a:t>	</a:t>
            </a:r>
            <a:r>
              <a:rPr lang="en-US" dirty="0" smtClean="0">
                <a:hlinkClick r:id="rId4"/>
              </a:rPr>
              <a:t>http://www.hivguidelines.org/clinical-guidelines/quick-reference-cards/mental-health-screening-a-quick-reference-guide-for-hiv-primary-care-clinicians/</a:t>
            </a:r>
            <a:endParaRPr lang="en-US" dirty="0" smtClean="0"/>
          </a:p>
          <a:p>
            <a:r>
              <a:rPr lang="en-US" dirty="0" smtClean="0"/>
              <a:t>Substance Use Screening and HIV</a:t>
            </a:r>
          </a:p>
          <a:p>
            <a:pPr>
              <a:buNone/>
            </a:pPr>
            <a:r>
              <a:rPr lang="en-US" dirty="0" smtClean="0"/>
              <a:t>	</a:t>
            </a:r>
            <a:r>
              <a:rPr lang="en-US" dirty="0" smtClean="0">
                <a:hlinkClick r:id="rId5"/>
              </a:rPr>
              <a:t>http://www.hivguidelines.org/clinical-guidelines/quick-reference-cards/substance-use-screening-a-quick-reference-guide-for-hiv-primary-care-clinicians/</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EC94FE43-ECF7-4811-AFCB-0690B7462E36}" type="slidenum">
              <a:rPr lang="en-US" smtClean="0"/>
              <a:pPr/>
              <a:t>126</a:t>
            </a:fld>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smtClean="0">
                <a:solidFill>
                  <a:schemeClr val="bg1"/>
                </a:solidFill>
                <a:effectLst>
                  <a:outerShdw blurRad="38100" dist="38100" dir="2700000" algn="tl">
                    <a:srgbClr val="000000">
                      <a:alpha val="43137"/>
                    </a:srgbClr>
                  </a:outerShdw>
                </a:effectLst>
              </a:rPr>
              <a:t>What did you learn?</a:t>
            </a:r>
          </a:p>
        </p:txBody>
      </p:sp>
      <p:sp>
        <p:nvSpPr>
          <p:cNvPr id="5" name="Slide Number Placeholder 3"/>
          <p:cNvSpPr>
            <a:spLocks noGrp="1"/>
          </p:cNvSpPr>
          <p:nvPr>
            <p:ph type="sldNum" sz="quarter" idx="12"/>
          </p:nvPr>
        </p:nvSpPr>
        <p:spPr>
          <a:xfrm>
            <a:off x="6553200" y="6356350"/>
            <a:ext cx="2133600" cy="365125"/>
          </a:xfrm>
        </p:spPr>
        <p:txBody>
          <a:bodyPr/>
          <a:lstStyle/>
          <a:p>
            <a:fld id="{EC94FE43-ECF7-4811-AFCB-0690B7462E36}" type="slidenum">
              <a:rPr lang="en-US" smtClean="0"/>
              <a:pPr/>
              <a:t>127</a:t>
            </a:fld>
            <a:endParaRPr lang="en-US"/>
          </a:p>
        </p:txBody>
      </p:sp>
    </p:spTree>
    <p:custDataLst>
      <p:tags r:id="rId1"/>
    </p:custDataLst>
    <p:extLst>
      <p:ext uri="{BB962C8B-B14F-4D97-AF65-F5344CB8AC3E}">
        <p14:creationId xmlns:p14="http://schemas.microsoft.com/office/powerpoint/2010/main" val="625097752"/>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lstStyle/>
          <a:p>
            <a:pPr marL="514350" indent="-514350" algn="ctr">
              <a:buClr>
                <a:srgbClr val="FFFF00"/>
              </a:buClr>
              <a:buAutoNum type="arabicPeriod"/>
            </a:pPr>
            <a:r>
              <a:rPr lang="en-US" dirty="0" smtClean="0"/>
              <a:t>Over 20% of older adults in the US in 2012 were living </a:t>
            </a:r>
            <a:r>
              <a:rPr lang="en-US" dirty="0" smtClean="0">
                <a:solidFill>
                  <a:srgbClr val="FFFF00"/>
                </a:solidFill>
              </a:rPr>
              <a:t>below poverty level</a:t>
            </a:r>
            <a:r>
              <a:rPr lang="en-US" dirty="0" smtClean="0"/>
              <a:t>. </a:t>
            </a:r>
          </a:p>
          <a:p>
            <a:pPr marL="514350" indent="-514350" algn="ctr">
              <a:buAutoNum type="arabicPeriod"/>
            </a:pPr>
            <a:endParaRPr lang="en-US" dirty="0" smtClean="0"/>
          </a:p>
          <a:p>
            <a:pPr marL="514350" indent="-514350">
              <a:buNone/>
            </a:pPr>
            <a:r>
              <a:rPr lang="en-US" dirty="0" smtClean="0"/>
              <a:t>		</a:t>
            </a:r>
            <a:r>
              <a:rPr lang="en-US" dirty="0" smtClean="0">
                <a:solidFill>
                  <a:srgbClr val="FFFF00"/>
                </a:solidFill>
              </a:rPr>
              <a:t>A. </a:t>
            </a:r>
            <a:r>
              <a:rPr lang="en-US" dirty="0" smtClean="0"/>
              <a:t>True  </a:t>
            </a:r>
          </a:p>
          <a:p>
            <a:pPr marL="514350" indent="-514350">
              <a:buNone/>
            </a:pPr>
            <a:r>
              <a:rPr lang="en-US" dirty="0" smtClean="0"/>
              <a:t>		</a:t>
            </a:r>
            <a:r>
              <a:rPr lang="en-US" dirty="0" smtClean="0">
                <a:solidFill>
                  <a:srgbClr val="FFFF00"/>
                </a:solidFill>
              </a:rPr>
              <a:t>B. </a:t>
            </a:r>
            <a:r>
              <a:rPr lang="en-US" dirty="0" smtClean="0"/>
              <a:t>False</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lstStyle/>
          <a:p>
            <a:pPr marL="514350" indent="-514350" algn="ctr">
              <a:buClr>
                <a:srgbClr val="FFFF00"/>
              </a:buClr>
              <a:buFont typeface="+mj-lt"/>
              <a:buAutoNum type="arabicPeriod" startAt="2"/>
            </a:pPr>
            <a:r>
              <a:rPr lang="en-US" dirty="0" smtClean="0"/>
              <a:t>By the year 2040, older adults will make up ______% of the total US population. </a:t>
            </a:r>
          </a:p>
          <a:p>
            <a:pPr marL="514350" indent="-514350" algn="ctr">
              <a:buAutoNum type="arabicPeriod" startAt="2"/>
            </a:pPr>
            <a:endParaRPr lang="en-US" dirty="0" smtClean="0"/>
          </a:p>
          <a:p>
            <a:pPr marL="514350" indent="-514350">
              <a:buNone/>
            </a:pPr>
            <a:r>
              <a:rPr lang="en-US" dirty="0" smtClean="0"/>
              <a:t>		</a:t>
            </a:r>
            <a:r>
              <a:rPr lang="en-US" dirty="0" smtClean="0">
                <a:solidFill>
                  <a:srgbClr val="FFFF00"/>
                </a:solidFill>
              </a:rPr>
              <a:t>A. </a:t>
            </a:r>
            <a:r>
              <a:rPr lang="en-US" dirty="0" smtClean="0"/>
              <a:t>10  </a:t>
            </a:r>
          </a:p>
          <a:p>
            <a:pPr marL="514350" indent="-514350">
              <a:buNone/>
            </a:pPr>
            <a:r>
              <a:rPr lang="en-US" dirty="0" smtClean="0"/>
              <a:t>		</a:t>
            </a:r>
            <a:r>
              <a:rPr lang="en-US" dirty="0" smtClean="0">
                <a:solidFill>
                  <a:srgbClr val="FFFF00"/>
                </a:solidFill>
              </a:rPr>
              <a:t>B. </a:t>
            </a:r>
            <a:r>
              <a:rPr lang="en-US" dirty="0" smtClean="0"/>
              <a:t>20</a:t>
            </a:r>
          </a:p>
          <a:p>
            <a:pPr marL="514350" indent="-514350">
              <a:buNone/>
            </a:pPr>
            <a:r>
              <a:rPr lang="en-US" dirty="0" smtClean="0">
                <a:solidFill>
                  <a:srgbClr val="FFFF00"/>
                </a:solidFill>
              </a:rPr>
              <a:t>		C. </a:t>
            </a:r>
            <a:r>
              <a:rPr lang="en-US" dirty="0" smtClean="0"/>
              <a:t>30</a:t>
            </a:r>
          </a:p>
          <a:p>
            <a:pPr marL="514350" indent="-514350">
              <a:buNone/>
            </a:pPr>
            <a:r>
              <a:rPr lang="en-US" dirty="0" smtClean="0">
                <a:solidFill>
                  <a:srgbClr val="FFFF00"/>
                </a:solidFill>
              </a:rPr>
              <a:t>		D. </a:t>
            </a:r>
            <a:r>
              <a:rPr lang="en-US" dirty="0" smtClean="0"/>
              <a:t>40</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129</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Older Adults? </a:t>
            </a:r>
            <a:endParaRPr lang="en-US" dirty="0"/>
          </a:p>
        </p:txBody>
      </p:sp>
      <p:sp>
        <p:nvSpPr>
          <p:cNvPr id="3" name="Content Placeholder 2"/>
          <p:cNvSpPr>
            <a:spLocks noGrp="1"/>
          </p:cNvSpPr>
          <p:nvPr>
            <p:ph idx="1"/>
          </p:nvPr>
        </p:nvSpPr>
        <p:spPr>
          <a:xfrm>
            <a:off x="457200" y="1447800"/>
            <a:ext cx="8229600" cy="2590800"/>
          </a:xfrm>
        </p:spPr>
        <p:txBody>
          <a:bodyPr>
            <a:normAutofit/>
          </a:bodyPr>
          <a:lstStyle/>
          <a:p>
            <a:pPr>
              <a:spcBef>
                <a:spcPts val="0"/>
              </a:spcBef>
              <a:buNone/>
            </a:pPr>
            <a:r>
              <a:rPr lang="en-US" sz="3000" dirty="0" smtClean="0"/>
              <a:t>The American Academy of HIV Medicine </a:t>
            </a:r>
            <a:r>
              <a:rPr lang="en-US" sz="3000" i="1" dirty="0" smtClean="0"/>
              <a:t>HIV and Aging Consensus Project</a:t>
            </a:r>
            <a:r>
              <a:rPr lang="en-US" sz="3000" dirty="0" smtClean="0"/>
              <a:t> published a comprehensive guide in 2012 containing specific treatment strategies for clinicians managing older adults with HIV. </a:t>
            </a:r>
            <a:endParaRPr lang="en-US" sz="3000" dirty="0"/>
          </a:p>
        </p:txBody>
      </p:sp>
      <p:sp>
        <p:nvSpPr>
          <p:cNvPr id="5" name="TextBox 4"/>
          <p:cNvSpPr txBox="1"/>
          <p:nvPr/>
        </p:nvSpPr>
        <p:spPr>
          <a:xfrm>
            <a:off x="228600" y="3998655"/>
            <a:ext cx="8686800" cy="2554545"/>
          </a:xfrm>
          <a:prstGeom prst="rect">
            <a:avLst/>
          </a:prstGeom>
          <a:noFill/>
        </p:spPr>
        <p:txBody>
          <a:bodyPr wrap="square" rtlCol="0">
            <a:spAutoFit/>
          </a:bodyPr>
          <a:lstStyle/>
          <a:p>
            <a:pPr algn="ctr"/>
            <a:r>
              <a:rPr lang="en-US" sz="4000" b="1" dirty="0" smtClean="0"/>
              <a:t>Little </a:t>
            </a:r>
            <a:r>
              <a:rPr lang="en-US" sz="4000" b="1" dirty="0"/>
              <a:t>research targeting psychiatric comorbidities in older adults has been reported to </a:t>
            </a:r>
            <a:r>
              <a:rPr lang="en-US" sz="4000" b="1" dirty="0" smtClean="0"/>
              <a:t>date. </a:t>
            </a:r>
            <a:r>
              <a:rPr lang="en-US" sz="4000" b="1" dirty="0" smtClean="0">
                <a:solidFill>
                  <a:srgbClr val="FFFF00"/>
                </a:solidFill>
              </a:rPr>
              <a:t>Substance use was not specifically mentioned </a:t>
            </a:r>
            <a:endParaRPr lang="en-US" sz="40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out)">
                                      <p:cBhvr>
                                        <p:cTn id="7" dur="1000"/>
                                        <p:tgtEl>
                                          <p:spTgt spid="5">
                                            <p:txEl>
                                              <p:pRg st="0" end="0"/>
                                            </p:txEl>
                                          </p:spTgt>
                                        </p:tgtEl>
                                      </p:cBhvr>
                                    </p:animEffect>
                                  </p:childTnLst>
                                </p:cTn>
                              </p:par>
                              <p:par>
                                <p:cTn id="8" presetID="3" presetClass="emph" presetSubtype="2" fill="hold" nodeType="withEffect">
                                  <p:stCondLst>
                                    <p:cond delay="0"/>
                                  </p:stCondLst>
                                  <p:childTnLst>
                                    <p:animClr clrSpc="rgb" dir="cw">
                                      <p:cBhvr override="childStyle">
                                        <p:cTn id="9" dur="500" fill="hold"/>
                                        <p:tgtEl>
                                          <p:spTgt spid="3">
                                            <p:txEl>
                                              <p:pRg st="0" end="0"/>
                                            </p:txEl>
                                          </p:spTgt>
                                        </p:tgtEl>
                                        <p:attrNameLst>
                                          <p:attrName>style.color</p:attrName>
                                        </p:attrNameLst>
                                      </p:cBhvr>
                                      <p:to>
                                        <a:srgbClr val="5F5F5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lgn="ctr">
              <a:buClr>
                <a:srgbClr val="FFFF00"/>
              </a:buClr>
              <a:buFont typeface="+mj-lt"/>
              <a:buAutoNum type="arabicPeriod" startAt="3"/>
            </a:pPr>
            <a:r>
              <a:rPr lang="en-US" dirty="0" smtClean="0"/>
              <a:t>Between June 2013 and June 2014, the age group that had the highest increase in new cases of HIV in California was: </a:t>
            </a:r>
          </a:p>
          <a:p>
            <a:pPr marL="514350" indent="-514350" algn="ctr">
              <a:buAutoNum type="arabicPeriod" startAt="3"/>
            </a:pPr>
            <a:endParaRPr lang="en-US" dirty="0" smtClean="0"/>
          </a:p>
          <a:p>
            <a:pPr marL="514350" indent="-514350">
              <a:buNone/>
            </a:pPr>
            <a:r>
              <a:rPr lang="en-US" dirty="0" smtClean="0"/>
              <a:t>		</a:t>
            </a:r>
            <a:r>
              <a:rPr lang="en-US" dirty="0" smtClean="0">
                <a:solidFill>
                  <a:srgbClr val="FFFF00"/>
                </a:solidFill>
              </a:rPr>
              <a:t>A. </a:t>
            </a:r>
            <a:r>
              <a:rPr lang="en-US" dirty="0" smtClean="0"/>
              <a:t>13-19  </a:t>
            </a:r>
          </a:p>
          <a:p>
            <a:pPr marL="514350" indent="-514350">
              <a:buNone/>
            </a:pPr>
            <a:r>
              <a:rPr lang="en-US" dirty="0" smtClean="0"/>
              <a:t>		</a:t>
            </a:r>
            <a:r>
              <a:rPr lang="en-US" dirty="0" smtClean="0">
                <a:solidFill>
                  <a:srgbClr val="FFFF00"/>
                </a:solidFill>
              </a:rPr>
              <a:t>B. </a:t>
            </a:r>
            <a:r>
              <a:rPr lang="en-US" dirty="0" smtClean="0"/>
              <a:t>20-29</a:t>
            </a:r>
          </a:p>
          <a:p>
            <a:pPr marL="514350" indent="-514350">
              <a:buNone/>
            </a:pPr>
            <a:r>
              <a:rPr lang="en-US" dirty="0" smtClean="0">
                <a:solidFill>
                  <a:srgbClr val="FFFF00"/>
                </a:solidFill>
              </a:rPr>
              <a:t>		C. </a:t>
            </a:r>
            <a:r>
              <a:rPr lang="en-US" dirty="0" smtClean="0"/>
              <a:t>50+</a:t>
            </a:r>
          </a:p>
          <a:p>
            <a:pPr marL="514350" indent="-514350">
              <a:buNone/>
            </a:pPr>
            <a:r>
              <a:rPr lang="en-US" dirty="0" smtClean="0">
                <a:solidFill>
                  <a:srgbClr val="FFFF00"/>
                </a:solidFill>
              </a:rPr>
              <a:t>		D. </a:t>
            </a:r>
            <a:r>
              <a:rPr lang="en-US" dirty="0" smtClean="0"/>
              <a:t>A and C</a:t>
            </a:r>
          </a:p>
          <a:p>
            <a:pPr marL="514350" indent="-514350">
              <a:buNone/>
            </a:pPr>
            <a:r>
              <a:rPr lang="en-US" dirty="0" smtClean="0"/>
              <a:t>		</a:t>
            </a:r>
            <a:r>
              <a:rPr lang="en-US" dirty="0" smtClean="0">
                <a:solidFill>
                  <a:srgbClr val="FFFF00"/>
                </a:solidFill>
              </a:rPr>
              <a:t>E.</a:t>
            </a:r>
            <a:r>
              <a:rPr lang="en-US" dirty="0" smtClean="0"/>
              <a:t> A and B</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130</a:t>
            </a:fld>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normAutofit/>
          </a:bodyPr>
          <a:lstStyle/>
          <a:p>
            <a:pPr marL="514350" indent="-514350" algn="ctr">
              <a:buClr>
                <a:srgbClr val="FFFF00"/>
              </a:buClr>
              <a:buFont typeface="+mj-lt"/>
              <a:buAutoNum type="arabicPeriod" startAt="4"/>
            </a:pPr>
            <a:r>
              <a:rPr lang="en-US" dirty="0"/>
              <a:t>Older adults infected with HIV show lower rates of viral suppression on ARTs when compared to younger adults.</a:t>
            </a:r>
          </a:p>
          <a:p>
            <a:pPr marL="514350" indent="-514350" algn="ctr">
              <a:buClr>
                <a:srgbClr val="FFFF00"/>
              </a:buClr>
              <a:buNone/>
            </a:pPr>
            <a:endParaRPr lang="en-US" dirty="0" smtClean="0"/>
          </a:p>
          <a:p>
            <a:pPr marL="514350" indent="-514350">
              <a:buNone/>
            </a:pPr>
            <a:r>
              <a:rPr lang="en-US" dirty="0" smtClean="0"/>
              <a:t>		</a:t>
            </a:r>
            <a:r>
              <a:rPr lang="en-US" dirty="0" smtClean="0">
                <a:solidFill>
                  <a:srgbClr val="FFFF00"/>
                </a:solidFill>
              </a:rPr>
              <a:t>A. </a:t>
            </a:r>
            <a:r>
              <a:rPr lang="en-US" dirty="0" smtClean="0"/>
              <a:t>True  </a:t>
            </a:r>
          </a:p>
          <a:p>
            <a:pPr marL="514350" indent="-514350">
              <a:buNone/>
            </a:pPr>
            <a:r>
              <a:rPr lang="en-US" dirty="0" smtClean="0"/>
              <a:t>		</a:t>
            </a:r>
            <a:r>
              <a:rPr lang="en-US" dirty="0" smtClean="0">
                <a:solidFill>
                  <a:srgbClr val="FFFF00"/>
                </a:solidFill>
              </a:rPr>
              <a:t>B. </a:t>
            </a:r>
            <a:r>
              <a:rPr lang="en-US" dirty="0" smtClean="0"/>
              <a:t>False</a:t>
            </a:r>
          </a:p>
        </p:txBody>
      </p:sp>
      <p:sp>
        <p:nvSpPr>
          <p:cNvPr id="4" name="Slide Number Placeholder 3"/>
          <p:cNvSpPr>
            <a:spLocks noGrp="1"/>
          </p:cNvSpPr>
          <p:nvPr>
            <p:ph type="sldNum" sz="quarter" idx="12"/>
          </p:nvPr>
        </p:nvSpPr>
        <p:spPr/>
        <p:txBody>
          <a:bodyPr/>
          <a:lstStyle/>
          <a:p>
            <a:fld id="{EC94FE43-ECF7-4811-AFCB-0690B7462E36}" type="slidenum">
              <a:rPr lang="en-US" smtClean="0"/>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 Question</a:t>
            </a:r>
            <a:endParaRPr lang="en-US" dirty="0"/>
          </a:p>
        </p:txBody>
      </p:sp>
      <p:sp>
        <p:nvSpPr>
          <p:cNvPr id="3" name="Content Placeholder 2"/>
          <p:cNvSpPr>
            <a:spLocks noGrp="1"/>
          </p:cNvSpPr>
          <p:nvPr>
            <p:ph idx="1"/>
          </p:nvPr>
        </p:nvSpPr>
        <p:spPr/>
        <p:txBody>
          <a:bodyPr>
            <a:normAutofit fontScale="92500"/>
          </a:bodyPr>
          <a:lstStyle/>
          <a:p>
            <a:pPr marL="514350" indent="-514350" algn="ctr">
              <a:buClr>
                <a:srgbClr val="FFFF00"/>
              </a:buClr>
              <a:buFont typeface="+mj-lt"/>
              <a:buAutoNum type="arabicPeriod" startAt="5"/>
            </a:pPr>
            <a:r>
              <a:rPr lang="en-US" dirty="0" smtClean="0"/>
              <a:t>Debilitating cognitive impairments as an individual gets older are typically the result of:</a:t>
            </a:r>
          </a:p>
          <a:p>
            <a:pPr marL="514350" indent="-514350" algn="ctr">
              <a:buAutoNum type="arabicPeriod" startAt="5"/>
            </a:pPr>
            <a:endParaRPr lang="en-US" dirty="0" smtClean="0"/>
          </a:p>
          <a:p>
            <a:pPr marL="514350" indent="-514350">
              <a:buNone/>
            </a:pPr>
            <a:r>
              <a:rPr lang="en-US" dirty="0" smtClean="0"/>
              <a:t>		</a:t>
            </a:r>
            <a:r>
              <a:rPr lang="en-US" dirty="0" smtClean="0">
                <a:solidFill>
                  <a:srgbClr val="FFFF00"/>
                </a:solidFill>
              </a:rPr>
              <a:t>A. </a:t>
            </a:r>
            <a:r>
              <a:rPr lang="en-US" dirty="0" smtClean="0"/>
              <a:t>A normal aging process</a:t>
            </a:r>
          </a:p>
          <a:p>
            <a:pPr marL="514350" indent="-514350">
              <a:buNone/>
            </a:pPr>
            <a:r>
              <a:rPr lang="en-US" dirty="0" smtClean="0"/>
              <a:t>		</a:t>
            </a:r>
            <a:r>
              <a:rPr lang="en-US" dirty="0" smtClean="0">
                <a:solidFill>
                  <a:srgbClr val="FFFF00"/>
                </a:solidFill>
              </a:rPr>
              <a:t>B. </a:t>
            </a:r>
            <a:r>
              <a:rPr lang="en-US" dirty="0" smtClean="0"/>
              <a:t>Substance use</a:t>
            </a:r>
          </a:p>
          <a:p>
            <a:pPr marL="514350" indent="-514350">
              <a:buNone/>
            </a:pPr>
            <a:r>
              <a:rPr lang="en-US" dirty="0" smtClean="0">
                <a:solidFill>
                  <a:srgbClr val="FFFF00"/>
                </a:solidFill>
              </a:rPr>
              <a:t>		C. </a:t>
            </a:r>
            <a:r>
              <a:rPr lang="en-US" dirty="0" smtClean="0"/>
              <a:t>HIV infection</a:t>
            </a:r>
          </a:p>
          <a:p>
            <a:pPr marL="514350" indent="-514350">
              <a:buNone/>
            </a:pPr>
            <a:r>
              <a:rPr lang="en-US" dirty="0" smtClean="0">
                <a:solidFill>
                  <a:srgbClr val="FFFF00"/>
                </a:solidFill>
              </a:rPr>
              <a:t>		D.</a:t>
            </a:r>
            <a:r>
              <a:rPr lang="en-US" dirty="0" smtClean="0"/>
              <a:t> Both B and C</a:t>
            </a:r>
          </a:p>
          <a:p>
            <a:pPr marL="514350" indent="-514350">
              <a:buNone/>
            </a:pPr>
            <a:r>
              <a:rPr lang="en-US" dirty="0" smtClean="0"/>
              <a:t>		</a:t>
            </a:r>
            <a:r>
              <a:rPr lang="en-US" dirty="0" smtClean="0">
                <a:solidFill>
                  <a:srgbClr val="FFFF00"/>
                </a:solidFill>
              </a:rPr>
              <a:t>E.</a:t>
            </a:r>
            <a:r>
              <a:rPr lang="en-US" dirty="0" smtClean="0"/>
              <a:t> All of the above</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132</a:t>
            </a:fld>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icrosoft Sans Serif" pitchFamily="34" charset="0"/>
                <a:cs typeface="Microsoft Sans Serif" pitchFamily="34" charset="0"/>
              </a:rPr>
              <a:t>Thank You For Your Time!</a:t>
            </a:r>
            <a:endParaRPr lang="en-US" dirty="0">
              <a:latin typeface="Microsoft Sans Serif" pitchFamily="34" charset="0"/>
              <a:cs typeface="Microsoft Sans Serif" pitchFamily="34" charset="0"/>
            </a:endParaRPr>
          </a:p>
        </p:txBody>
      </p:sp>
      <p:sp>
        <p:nvSpPr>
          <p:cNvPr id="4" name="Subtitle 2"/>
          <p:cNvSpPr txBox="1">
            <a:spLocks/>
          </p:cNvSpPr>
          <p:nvPr/>
        </p:nvSpPr>
        <p:spPr>
          <a:xfrm>
            <a:off x="0" y="1676400"/>
            <a:ext cx="9144000" cy="5334000"/>
          </a:xfrm>
          <a:prstGeom prst="rect">
            <a:avLst/>
          </a:prstGeom>
        </p:spPr>
        <p:txBody>
          <a:bodyPr vert="horz" lIns="91440" tIns="45720" rIns="91440" bIns="45720" rtlCol="0">
            <a:normAutofit/>
          </a:bodyPr>
          <a:lstStyle/>
          <a:p>
            <a:pPr lvl="0" algn="ctr">
              <a:spcBef>
                <a:spcPct val="20000"/>
              </a:spcBef>
              <a:defRPr/>
            </a:pPr>
            <a:r>
              <a:rPr lang="en-US" sz="3000" dirty="0" smtClean="0">
                <a:latin typeface="Microsoft Sans Serif" pitchFamily="34" charset="0"/>
                <a:cs typeface="Microsoft Sans Serif" pitchFamily="34" charset="0"/>
              </a:rPr>
              <a:t>Thomas </a:t>
            </a:r>
            <a:r>
              <a:rPr lang="en-US" sz="3000" dirty="0">
                <a:latin typeface="Microsoft Sans Serif" pitchFamily="34" charset="0"/>
                <a:cs typeface="Microsoft Sans Serif" pitchFamily="34" charset="0"/>
              </a:rPr>
              <a:t>E. Freese, </a:t>
            </a:r>
            <a:r>
              <a:rPr lang="en-US" sz="3000" dirty="0" smtClean="0">
                <a:latin typeface="Microsoft Sans Serif" pitchFamily="34" charset="0"/>
                <a:cs typeface="Microsoft Sans Serif" pitchFamily="34" charset="0"/>
              </a:rPr>
              <a:t>PhD: </a:t>
            </a:r>
            <a:r>
              <a:rPr lang="en-US" sz="3000" dirty="0" smtClean="0">
                <a:latin typeface="Microsoft Sans Serif" pitchFamily="34" charset="0"/>
                <a:cs typeface="Microsoft Sans Serif" pitchFamily="34" charset="0"/>
                <a:hlinkClick r:id="rId3"/>
              </a:rPr>
              <a:t>tfreese@mednet.ucla.edu</a:t>
            </a:r>
            <a:endParaRPr lang="en-US" sz="3000" dirty="0">
              <a:latin typeface="Microsoft Sans Serif" pitchFamily="34" charset="0"/>
              <a:cs typeface="Microsoft Sans Serif" pitchFamily="34" charset="0"/>
            </a:endParaRPr>
          </a:p>
          <a:p>
            <a:pPr lvl="0" algn="ctr">
              <a:spcBef>
                <a:spcPct val="20000"/>
              </a:spcBef>
              <a:defRPr/>
            </a:pPr>
            <a:r>
              <a:rPr lang="en-US" sz="3000" dirty="0" smtClean="0">
                <a:latin typeface="Microsoft Sans Serif" pitchFamily="34" charset="0"/>
                <a:cs typeface="Microsoft Sans Serif" pitchFamily="34" charset="0"/>
              </a:rPr>
              <a:t>Andrew </a:t>
            </a:r>
            <a:r>
              <a:rPr lang="en-US" sz="3000" dirty="0">
                <a:latin typeface="Microsoft Sans Serif" pitchFamily="34" charset="0"/>
                <a:cs typeface="Microsoft Sans Serif" pitchFamily="34" charset="0"/>
              </a:rPr>
              <a:t>Kurtz, </a:t>
            </a:r>
            <a:r>
              <a:rPr lang="en-US" sz="3000" dirty="0" smtClean="0">
                <a:latin typeface="Microsoft Sans Serif" pitchFamily="34" charset="0"/>
                <a:cs typeface="Microsoft Sans Serif" pitchFamily="34" charset="0"/>
              </a:rPr>
              <a:t>MFT: </a:t>
            </a:r>
            <a:r>
              <a:rPr lang="en-US" sz="3000" dirty="0" smtClean="0">
                <a:latin typeface="Microsoft Sans Serif" pitchFamily="34" charset="0"/>
                <a:cs typeface="Microsoft Sans Serif" pitchFamily="34" charset="0"/>
                <a:hlinkClick r:id="rId4"/>
              </a:rPr>
              <a:t>askurtz@mednet.ucla.edu</a:t>
            </a:r>
            <a:endParaRPr lang="en-US" sz="3000" dirty="0">
              <a:latin typeface="Microsoft Sans Serif" pitchFamily="34" charset="0"/>
              <a:cs typeface="Microsoft Sans Serif" pitchFamily="34" charset="0"/>
            </a:endParaRPr>
          </a:p>
          <a:p>
            <a:pPr lvl="0" algn="ctr">
              <a:spcBef>
                <a:spcPct val="20000"/>
              </a:spcBef>
              <a:defRPr/>
            </a:pPr>
            <a:r>
              <a:rPr lang="en-US" sz="3000" dirty="0" smtClean="0">
                <a:latin typeface="Microsoft Sans Serif" pitchFamily="34" charset="0"/>
                <a:cs typeface="Microsoft Sans Serif" pitchFamily="34" charset="0"/>
              </a:rPr>
              <a:t>James </a:t>
            </a:r>
            <a:r>
              <a:rPr lang="en-US" sz="3000" dirty="0">
                <a:latin typeface="Microsoft Sans Serif" pitchFamily="34" charset="0"/>
                <a:cs typeface="Microsoft Sans Serif" pitchFamily="34" charset="0"/>
              </a:rPr>
              <a:t>Peck, </a:t>
            </a:r>
            <a:r>
              <a:rPr lang="en-US" sz="3000" dirty="0" err="1" smtClean="0">
                <a:latin typeface="Microsoft Sans Serif" pitchFamily="34" charset="0"/>
                <a:cs typeface="Microsoft Sans Serif" pitchFamily="34" charset="0"/>
              </a:rPr>
              <a:t>PsyD</a:t>
            </a:r>
            <a:r>
              <a:rPr lang="en-US" sz="3000" dirty="0" smtClean="0">
                <a:latin typeface="Microsoft Sans Serif" pitchFamily="34" charset="0"/>
                <a:cs typeface="Microsoft Sans Serif" pitchFamily="34" charset="0"/>
              </a:rPr>
              <a:t>: </a:t>
            </a:r>
            <a:r>
              <a:rPr lang="en-US" sz="3000" dirty="0" smtClean="0">
                <a:latin typeface="Microsoft Sans Serif" pitchFamily="34" charset="0"/>
                <a:cs typeface="Microsoft Sans Serif" pitchFamily="34" charset="0"/>
                <a:hlinkClick r:id="rId5"/>
              </a:rPr>
              <a:t>jpeck@mednet.ucla.edu</a:t>
            </a:r>
            <a:endParaRPr lang="en-US" sz="3000" dirty="0" smtClean="0">
              <a:latin typeface="Microsoft Sans Serif" pitchFamily="34" charset="0"/>
              <a:cs typeface="Microsoft Sans Serif" pitchFamily="34" charset="0"/>
            </a:endParaRPr>
          </a:p>
          <a:p>
            <a:pPr lvl="0" algn="ctr">
              <a:spcBef>
                <a:spcPct val="20000"/>
              </a:spcBef>
              <a:defRPr/>
            </a:pPr>
            <a:r>
              <a:rPr lang="en-US" sz="3000" dirty="0" smtClean="0">
                <a:latin typeface="Microsoft Sans Serif" pitchFamily="34" charset="0"/>
                <a:cs typeface="Microsoft Sans Serif" pitchFamily="34" charset="0"/>
              </a:rPr>
              <a:t>Kevin-</a:t>
            </a:r>
            <a:r>
              <a:rPr lang="en-US" sz="3000" dirty="0" smtClean="0">
                <a:latin typeface="Microsoft Sans Serif" pitchFamily="34" charset="0"/>
                <a:cs typeface="Microsoft Sans Serif" pitchFamily="34" charset="0"/>
              </a:rPr>
              <a:t>Paul Johnson: </a:t>
            </a:r>
            <a:r>
              <a:rPr lang="en-US" sz="3000" dirty="0" smtClean="0">
                <a:latin typeface="Microsoft Sans Serif" pitchFamily="34" charset="0"/>
                <a:cs typeface="Microsoft Sans Serif" pitchFamily="34" charset="0"/>
                <a:hlinkClick r:id="rId6"/>
              </a:rPr>
              <a:t>kevinpaul@HIVtrainingCDU.org</a:t>
            </a:r>
            <a:endParaRPr lang="en-US" sz="3000" dirty="0" smtClean="0">
              <a:latin typeface="Microsoft Sans Serif" pitchFamily="34" charset="0"/>
              <a:cs typeface="Microsoft Sans Serif" pitchFamily="34" charset="0"/>
            </a:endParaRPr>
          </a:p>
          <a:p>
            <a:pPr lvl="0" algn="ctr">
              <a:spcBef>
                <a:spcPct val="20000"/>
              </a:spcBef>
              <a:defRPr/>
            </a:pPr>
            <a:endParaRPr lang="en-US" sz="2800" b="1" dirty="0"/>
          </a:p>
          <a:p>
            <a:pPr algn="ctr">
              <a:defRPr/>
            </a:pPr>
            <a:r>
              <a:rPr lang="en-US" sz="2800" b="1" dirty="0" smtClean="0"/>
              <a:t>For </a:t>
            </a:r>
            <a:r>
              <a:rPr lang="en-US" sz="2800" b="1" dirty="0"/>
              <a:t>additional information </a:t>
            </a:r>
            <a:br>
              <a:rPr lang="en-US" sz="2800" b="1" dirty="0"/>
            </a:br>
            <a:r>
              <a:rPr lang="en-US" sz="2800" b="1" dirty="0"/>
              <a:t>on this or other training topics, </a:t>
            </a:r>
            <a:r>
              <a:rPr lang="en-US" sz="2800" b="1" dirty="0" smtClean="0"/>
              <a:t>please visit</a:t>
            </a:r>
            <a:r>
              <a:rPr lang="en-US" sz="2800" b="1" dirty="0"/>
              <a:t>: </a:t>
            </a:r>
          </a:p>
          <a:p>
            <a:pPr algn="ctr">
              <a:defRPr/>
            </a:pPr>
            <a:r>
              <a:rPr lang="en-US" sz="2800" b="1" dirty="0">
                <a:solidFill>
                  <a:srgbClr val="FFFF00"/>
                </a:solidFill>
              </a:rPr>
              <a:t/>
            </a:r>
            <a:br>
              <a:rPr lang="en-US" sz="2800" b="1" dirty="0">
                <a:solidFill>
                  <a:srgbClr val="FFFF00"/>
                </a:solidFill>
              </a:rPr>
            </a:br>
            <a:r>
              <a:rPr lang="en-US" sz="2800" b="1" dirty="0"/>
              <a:t>www.psattc.org</a:t>
            </a:r>
          </a:p>
          <a:p>
            <a:pPr algn="ctr">
              <a:defRPr/>
            </a:pPr>
            <a:r>
              <a:rPr lang="en-US" sz="2800" b="1" dirty="0" smtClean="0"/>
              <a:t>www.uclaisap.org</a:t>
            </a:r>
            <a:endParaRPr lang="en-US" sz="2800" b="1" dirty="0"/>
          </a:p>
          <a:p>
            <a:pPr marR="0" lvl="0" algn="ctr" defTabSz="914400" rtl="0" eaLnBrk="1" fontAlgn="auto" latinLnBrk="0" hangingPunct="1">
              <a:lnSpc>
                <a:spcPct val="100000"/>
              </a:lnSpc>
              <a:spcBef>
                <a:spcPct val="20000"/>
              </a:spcBef>
              <a:spcAft>
                <a:spcPts val="0"/>
              </a:spcAft>
              <a:buClrTx/>
              <a:buSzTx/>
              <a:tabLst/>
              <a:defRPr/>
            </a:pPr>
            <a:endParaRPr kumimoji="0" lang="en-US" sz="3000" b="0" i="0" u="none" strike="noStrike" kern="1200" cap="none" spc="0" normalizeH="0" baseline="0" noProof="0" dirty="0" smtClean="0">
              <a:ln>
                <a:noFill/>
              </a:ln>
              <a:solidFill>
                <a:schemeClr val="tx1"/>
              </a:solidFill>
              <a:effectLst/>
              <a:uLnTx/>
              <a:uFillTx/>
              <a:latin typeface="Microsoft Sans Serif" pitchFamily="34" charset="0"/>
              <a:ea typeface="+mn-ea"/>
              <a:cs typeface="Microsoft Sans Serif" pitchFamily="34" charset="0"/>
            </a:endParaRPr>
          </a:p>
          <a:p>
            <a:pPr lvl="0" algn="ctr">
              <a:spcBef>
                <a:spcPct val="20000"/>
              </a:spcBef>
              <a:defRPr/>
            </a:pPr>
            <a:endParaRPr lang="en-US" sz="2400" dirty="0">
              <a:solidFill>
                <a:prstClr val="white"/>
              </a:solidFill>
              <a:latin typeface="Microsoft Sans Serif" pitchFamily="34" charset="0"/>
              <a:cs typeface="Microsoft Sans Serif" pitchFamily="34" charset="0"/>
            </a:endParaRPr>
          </a:p>
          <a:p>
            <a:pPr lvl="0" algn="ctr">
              <a:spcBef>
                <a:spcPct val="20000"/>
              </a:spcBef>
              <a:defRPr/>
            </a:pPr>
            <a:endParaRPr lang="en-US" sz="2400" dirty="0">
              <a:solidFill>
                <a:prstClr val="white"/>
              </a:solidFill>
              <a:latin typeface="Microsoft Sans Serif" pitchFamily="34" charset="0"/>
              <a:cs typeface="Microsoft Sans Serif" pitchFamily="34" charset="0"/>
            </a:endParaRPr>
          </a:p>
          <a:p>
            <a:pPr marR="0" lvl="0" algn="ctr" defTabSz="9144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smtClean="0">
              <a:ln>
                <a:noFill/>
              </a:ln>
              <a:solidFill>
                <a:schemeClr val="tx1"/>
              </a:solidFill>
              <a:effectLst/>
              <a:uLnTx/>
              <a:uFillTx/>
              <a:latin typeface="Microsoft Sans Serif" pitchFamily="34" charset="0"/>
              <a:ea typeface="+mn-ea"/>
              <a:cs typeface="Microsoft Sans Serif" pitchFamily="34" charset="0"/>
            </a:endParaRPr>
          </a:p>
        </p:txBody>
      </p:sp>
      <p:pic>
        <p:nvPicPr>
          <p:cNvPr id="5" name="Picture 2" descr="UCLA.jpg (2000×69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84" y="5638800"/>
            <a:ext cx="2438400" cy="848564"/>
          </a:xfrm>
          <a:prstGeom prst="rect">
            <a:avLst/>
          </a:prstGeom>
          <a:noFill/>
        </p:spPr>
      </p:pic>
      <p:pic>
        <p:nvPicPr>
          <p:cNvPr id="6" name="Picture 6" descr="ucla_logo.png (200×2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0484" y="5112444"/>
            <a:ext cx="1676400" cy="1676400"/>
          </a:xfrm>
          <a:prstGeom prst="rect">
            <a:avLst/>
          </a:prstGeom>
          <a:noFill/>
        </p:spPr>
      </p:pic>
    </p:spTree>
    <p:extLst>
      <p:ext uri="{BB962C8B-B14F-4D97-AF65-F5344CB8AC3E}">
        <p14:creationId xmlns:p14="http://schemas.microsoft.com/office/powerpoint/2010/main" val="2971894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Focus on Older Adults? </a:t>
            </a:r>
            <a:endParaRPr lang="en-US" dirty="0"/>
          </a:p>
        </p:txBody>
      </p:sp>
      <p:sp>
        <p:nvSpPr>
          <p:cNvPr id="5" name="TextBox 4"/>
          <p:cNvSpPr txBox="1"/>
          <p:nvPr/>
        </p:nvSpPr>
        <p:spPr>
          <a:xfrm>
            <a:off x="228600" y="1343085"/>
            <a:ext cx="8686800" cy="4524315"/>
          </a:xfrm>
          <a:prstGeom prst="rect">
            <a:avLst/>
          </a:prstGeom>
          <a:noFill/>
        </p:spPr>
        <p:txBody>
          <a:bodyPr wrap="square" rtlCol="0">
            <a:spAutoFit/>
          </a:bodyPr>
          <a:lstStyle/>
          <a:p>
            <a:pPr algn="ctr"/>
            <a:r>
              <a:rPr lang="en-US" sz="3600" dirty="0" smtClean="0"/>
              <a:t>Their recommendation to clinicians for older adults with HIV who are using substances is to </a:t>
            </a:r>
            <a:r>
              <a:rPr lang="en-US" sz="3600" dirty="0" smtClean="0">
                <a:solidFill>
                  <a:srgbClr val="FFFF00"/>
                </a:solidFill>
              </a:rPr>
              <a:t>“encourage [the patient] to discontinue or minimize their alcohol and substance use and be referred to a counseling program…” </a:t>
            </a:r>
            <a:r>
              <a:rPr lang="en-US" sz="3600" dirty="0" smtClean="0"/>
              <a:t>and that substance abuse is </a:t>
            </a:r>
            <a:r>
              <a:rPr lang="en-US" sz="3600" dirty="0" smtClean="0">
                <a:solidFill>
                  <a:srgbClr val="FFFF00"/>
                </a:solidFill>
              </a:rPr>
              <a:t>“a key variable that must be considered in order to achieve optimal outcomes.”</a:t>
            </a:r>
            <a:endParaRPr lang="en-US" sz="3600" dirty="0">
              <a:solidFill>
                <a:srgbClr val="FFFF00"/>
              </a:solidFill>
            </a:endParaRPr>
          </a:p>
        </p:txBody>
      </p:sp>
      <p:sp>
        <p:nvSpPr>
          <p:cNvPr id="4" name="Slide Number Placeholder 3"/>
          <p:cNvSpPr>
            <a:spLocks noGrp="1"/>
          </p:cNvSpPr>
          <p:nvPr>
            <p:ph type="sldNum" sz="quarter" idx="12"/>
          </p:nvPr>
        </p:nvSpPr>
        <p:spPr/>
        <p:txBody>
          <a:bodyPr/>
          <a:lstStyle/>
          <a:p>
            <a:fld id="{EC94FE43-ECF7-4811-AFCB-0690B7462E36}" type="slidenum">
              <a:rPr lang="en-US" smtClean="0"/>
              <a:pPr/>
              <a:t>14</a:t>
            </a:fld>
            <a:endParaRPr lang="en-US"/>
          </a:p>
        </p:txBody>
      </p:sp>
    </p:spTree>
    <p:extLst>
      <p:ext uri="{BB962C8B-B14F-4D97-AF65-F5344CB8AC3E}">
        <p14:creationId xmlns:p14="http://schemas.microsoft.com/office/powerpoint/2010/main" val="382978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amond(out)">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in the US</a:t>
            </a:r>
            <a:endParaRPr lang="en-US" dirty="0"/>
          </a:p>
        </p:txBody>
      </p:sp>
      <p:sp>
        <p:nvSpPr>
          <p:cNvPr id="3" name="Content Placeholder 2"/>
          <p:cNvSpPr>
            <a:spLocks noGrp="1"/>
          </p:cNvSpPr>
          <p:nvPr>
            <p:ph idx="1"/>
          </p:nvPr>
        </p:nvSpPr>
        <p:spPr/>
        <p:txBody>
          <a:bodyPr>
            <a:normAutofit/>
          </a:bodyPr>
          <a:lstStyle/>
          <a:p>
            <a:r>
              <a:rPr lang="en-US" dirty="0" smtClean="0"/>
              <a:t>Older population (65+) numbered </a:t>
            </a:r>
            <a:r>
              <a:rPr lang="en-US" dirty="0" smtClean="0">
                <a:solidFill>
                  <a:srgbClr val="FFFF00"/>
                </a:solidFill>
              </a:rPr>
              <a:t>43.1 million </a:t>
            </a:r>
            <a:r>
              <a:rPr lang="en-US" dirty="0" smtClean="0"/>
              <a:t>in 2012</a:t>
            </a:r>
          </a:p>
          <a:p>
            <a:r>
              <a:rPr lang="en-US" dirty="0" smtClean="0"/>
              <a:t>An increase of </a:t>
            </a:r>
            <a:r>
              <a:rPr lang="en-US" dirty="0" smtClean="0">
                <a:solidFill>
                  <a:srgbClr val="FFFF00"/>
                </a:solidFill>
              </a:rPr>
              <a:t>21% (7.6 million) </a:t>
            </a:r>
            <a:r>
              <a:rPr lang="en-US" dirty="0" smtClean="0"/>
              <a:t>since 2002</a:t>
            </a:r>
          </a:p>
          <a:p>
            <a:pPr>
              <a:buClr>
                <a:schemeClr val="tx1"/>
              </a:buClr>
            </a:pPr>
            <a:r>
              <a:rPr lang="en-US" dirty="0" smtClean="0">
                <a:solidFill>
                  <a:srgbClr val="FFFF00"/>
                </a:solidFill>
              </a:rPr>
              <a:t>One in every 7 </a:t>
            </a:r>
            <a:r>
              <a:rPr lang="en-US" dirty="0" smtClean="0"/>
              <a:t>Americans is an older adult</a:t>
            </a:r>
          </a:p>
          <a:p>
            <a:r>
              <a:rPr lang="en-US" dirty="0" smtClean="0"/>
              <a:t>About </a:t>
            </a:r>
            <a:r>
              <a:rPr lang="en-US" dirty="0" smtClean="0">
                <a:solidFill>
                  <a:srgbClr val="FFFF00"/>
                </a:solidFill>
              </a:rPr>
              <a:t>12.1 million </a:t>
            </a:r>
            <a:r>
              <a:rPr lang="en-US" dirty="0" smtClean="0"/>
              <a:t>older persons live alone</a:t>
            </a:r>
          </a:p>
          <a:p>
            <a:r>
              <a:rPr lang="en-US" dirty="0" smtClean="0"/>
              <a:t>About </a:t>
            </a:r>
            <a:r>
              <a:rPr lang="en-US" dirty="0" smtClean="0">
                <a:solidFill>
                  <a:srgbClr val="FFFF00"/>
                </a:solidFill>
              </a:rPr>
              <a:t>9.1 million </a:t>
            </a:r>
            <a:r>
              <a:rPr lang="en-US" dirty="0" smtClean="0"/>
              <a:t>elderly persons lived below the poverty level in 2012</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Percent of Total Population Adults 65 &amp; Older, US: 1900 - 2050</a:t>
            </a:r>
            <a:endParaRPr lang="en-US" dirty="0"/>
          </a:p>
        </p:txBody>
      </p:sp>
      <p:graphicFrame>
        <p:nvGraphicFramePr>
          <p:cNvPr id="4" name="Content Placeholder 3"/>
          <p:cNvGraphicFramePr>
            <a:graphicFrameLocks noGrp="1"/>
          </p:cNvGraphicFramePr>
          <p:nvPr>
            <p:ph idx="1"/>
          </p:nvPr>
        </p:nvGraphicFramePr>
        <p:xfrm>
          <a:off x="304800" y="1600200"/>
          <a:ext cx="8458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50223"/>
            <a:ext cx="9296400" cy="307777"/>
          </a:xfrm>
          <a:prstGeom prst="rect">
            <a:avLst/>
          </a:prstGeom>
          <a:noFill/>
        </p:spPr>
        <p:txBody>
          <a:bodyPr wrap="square" rtlCol="0">
            <a:spAutoFit/>
          </a:bodyPr>
          <a:lstStyle/>
          <a:p>
            <a:r>
              <a:rPr lang="en-US" sz="1400" dirty="0" smtClean="0">
                <a:solidFill>
                  <a:srgbClr val="FFFF00"/>
                </a:solidFill>
              </a:rPr>
              <a:t>Source: U.S. Census Bureau; Projections of the Population by Age and Sex for the United States, 2008</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16</a:t>
            </a:fld>
            <a:endParaRPr lang="en-US"/>
          </a:p>
        </p:txBody>
      </p:sp>
    </p:spTree>
    <p:extLst>
      <p:ext uri="{BB962C8B-B14F-4D97-AF65-F5344CB8AC3E}">
        <p14:creationId xmlns:p14="http://schemas.microsoft.com/office/powerpoint/2010/main" val="16735028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r>
              <a:rPr lang="en-US" altLang="en-US" dirty="0" smtClean="0"/>
              <a:t>Minority Elderly 65+: Percent Increase US, 1990 - 2030</a:t>
            </a:r>
          </a:p>
        </p:txBody>
      </p:sp>
      <p:graphicFrame>
        <p:nvGraphicFramePr>
          <p:cNvPr id="4" name="Chart 3"/>
          <p:cNvGraphicFramePr/>
          <p:nvPr/>
        </p:nvGraphicFramePr>
        <p:xfrm>
          <a:off x="228600" y="1447800"/>
          <a:ext cx="8915400"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629400"/>
            <a:ext cx="4495800" cy="307777"/>
          </a:xfrm>
          <a:prstGeom prst="rect">
            <a:avLst/>
          </a:prstGeom>
          <a:noFill/>
        </p:spPr>
        <p:txBody>
          <a:bodyPr wrap="square" rtlCol="0">
            <a:spAutoFit/>
          </a:bodyPr>
          <a:lstStyle/>
          <a:p>
            <a:r>
              <a:rPr lang="en-US" sz="1400" dirty="0" smtClean="0">
                <a:solidFill>
                  <a:srgbClr val="FFFF00"/>
                </a:solidFill>
              </a:rPr>
              <a:t>SOURCE: US Census Bureau, 2014.</a:t>
            </a:r>
            <a:endParaRPr lang="en-US" sz="1400" dirty="0">
              <a:solidFill>
                <a:srgbClr val="FFFF00"/>
              </a:solidFill>
            </a:endParaRPr>
          </a:p>
        </p:txBody>
      </p:sp>
      <p:pic>
        <p:nvPicPr>
          <p:cNvPr id="2805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447800"/>
            <a:ext cx="7924800" cy="45720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447800"/>
            <a:ext cx="6096000" cy="4572000"/>
          </a:xfrm>
          <a:prstGeom prst="rect">
            <a:avLst/>
          </a:prstGeom>
          <a:noFill/>
          <a:ln w="9525">
            <a:noFill/>
            <a:miter lim="800000"/>
            <a:headEnd/>
            <a:tailEnd/>
          </a:ln>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1447800"/>
            <a:ext cx="4038600" cy="4572000"/>
          </a:xfrm>
          <a:prstGeom prst="rect">
            <a:avLst/>
          </a:prstGeom>
          <a:noFill/>
          <a:ln w="9525">
            <a:noFill/>
            <a:miter lim="800000"/>
            <a:headEnd/>
            <a:tailEnd/>
          </a:ln>
        </p:spPr>
      </p:pic>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0400" y="1447800"/>
            <a:ext cx="2133600" cy="45720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EC94FE43-ECF7-4811-AFCB-0690B7462E36}" type="slidenum">
              <a:rPr lang="en-US" smtClean="0"/>
              <a:pPr/>
              <a:t>17</a:t>
            </a:fld>
            <a:endParaRPr lang="en-US"/>
          </a:p>
        </p:txBody>
      </p:sp>
    </p:spTree>
    <p:extLst>
      <p:ext uri="{BB962C8B-B14F-4D97-AF65-F5344CB8AC3E}">
        <p14:creationId xmlns:p14="http://schemas.microsoft.com/office/powerpoint/2010/main" val="6580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80578"/>
                                        </p:tgtEl>
                                      </p:cBhvr>
                                    </p:animEffect>
                                    <p:set>
                                      <p:cBhvr>
                                        <p:cTn id="7" dur="1" fill="hold">
                                          <p:stCondLst>
                                            <p:cond delay="499"/>
                                          </p:stCondLst>
                                        </p:cTn>
                                        <p:tgtEl>
                                          <p:spTgt spid="2805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Population 2014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63231"/>
              </p:ext>
            </p:extLst>
          </p:nvPr>
        </p:nvGraphicFramePr>
        <p:xfrm>
          <a:off x="304800" y="1295400"/>
          <a:ext cx="8382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50223"/>
            <a:ext cx="9144000" cy="307777"/>
          </a:xfrm>
          <a:prstGeom prst="rect">
            <a:avLst/>
          </a:prstGeom>
          <a:noFill/>
        </p:spPr>
        <p:txBody>
          <a:bodyPr wrap="square" rtlCol="0">
            <a:spAutoFit/>
          </a:bodyPr>
          <a:lstStyle/>
          <a:p>
            <a:r>
              <a:rPr lang="en-US" sz="1400" dirty="0" smtClean="0">
                <a:solidFill>
                  <a:srgbClr val="FFFF00"/>
                </a:solidFill>
              </a:rPr>
              <a:t>SOURCE: California Department of Public Health, California HIV/AIDS Surveillance Statistical Reports, 2014</a:t>
            </a:r>
            <a:endParaRPr lang="en-US" sz="1400" dirty="0">
              <a:solidFill>
                <a:srgbClr val="FFFF00"/>
              </a:solidFill>
            </a:endParaRPr>
          </a:p>
        </p:txBody>
      </p:sp>
      <p:sp>
        <p:nvSpPr>
          <p:cNvPr id="3" name="TextBox 2"/>
          <p:cNvSpPr txBox="1"/>
          <p:nvPr/>
        </p:nvSpPr>
        <p:spPr>
          <a:xfrm>
            <a:off x="2209800" y="3429000"/>
            <a:ext cx="914400" cy="523220"/>
          </a:xfrm>
          <a:prstGeom prst="rect">
            <a:avLst/>
          </a:prstGeom>
          <a:noFill/>
        </p:spPr>
        <p:txBody>
          <a:bodyPr wrap="square" rtlCol="0">
            <a:spAutoFit/>
          </a:bodyPr>
          <a:lstStyle/>
          <a:p>
            <a:pPr algn="ctr"/>
            <a:r>
              <a:rPr lang="en-US" sz="2800" dirty="0" smtClean="0"/>
              <a:t>32%</a:t>
            </a:r>
            <a:endParaRPr lang="en-US" sz="2800" dirty="0"/>
          </a:p>
        </p:txBody>
      </p:sp>
      <p:sp>
        <p:nvSpPr>
          <p:cNvPr id="6" name="Slide Number Placeholder 5"/>
          <p:cNvSpPr>
            <a:spLocks noGrp="1"/>
          </p:cNvSpPr>
          <p:nvPr>
            <p:ph type="sldNum" sz="quarter" idx="12"/>
          </p:nvPr>
        </p:nvSpPr>
        <p:spPr/>
        <p:txBody>
          <a:bodyPr/>
          <a:lstStyle/>
          <a:p>
            <a:fld id="{EC94FE43-ECF7-4811-AFCB-0690B7462E36}"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533400"/>
            <a:ext cx="9144000" cy="1143000"/>
          </a:xfrm>
        </p:spPr>
        <p:txBody>
          <a:bodyPr>
            <a:normAutofit fontScale="90000"/>
          </a:bodyPr>
          <a:lstStyle/>
          <a:p>
            <a:r>
              <a:rPr lang="en-US" sz="6000" dirty="0" smtClean="0"/>
              <a:t>Older Adults</a:t>
            </a:r>
            <a:br>
              <a:rPr lang="en-US" sz="6000" dirty="0" smtClean="0"/>
            </a:br>
            <a:r>
              <a:rPr lang="en-US" sz="3600" dirty="0" smtClean="0"/>
              <a:t>Family Alcohol/Drug Use Rationalizations</a:t>
            </a:r>
            <a:r>
              <a:rPr lang="en-US" dirty="0" smtClean="0"/>
              <a:t/>
            </a:r>
            <a:br>
              <a:rPr lang="en-US" dirty="0" smtClean="0"/>
            </a:br>
            <a:endParaRPr lang="en-US" dirty="0"/>
          </a:p>
        </p:txBody>
      </p:sp>
      <p:sp>
        <p:nvSpPr>
          <p:cNvPr id="3" name="Content Placeholder 2"/>
          <p:cNvSpPr>
            <a:spLocks noGrp="1"/>
          </p:cNvSpPr>
          <p:nvPr>
            <p:ph idx="1"/>
          </p:nvPr>
        </p:nvSpPr>
        <p:spPr>
          <a:xfrm>
            <a:off x="457200" y="1722437"/>
            <a:ext cx="8229600" cy="4525963"/>
          </a:xfrm>
        </p:spPr>
        <p:txBody>
          <a:bodyPr>
            <a:normAutofit fontScale="92500"/>
          </a:bodyPr>
          <a:lstStyle/>
          <a:p>
            <a:r>
              <a:rPr lang="en-US" dirty="0" smtClean="0"/>
              <a:t>“</a:t>
            </a:r>
            <a:r>
              <a:rPr lang="en-US" sz="3000" dirty="0" smtClean="0"/>
              <a:t>It’s none of my business what she decides to do. She keeps to herself and isn’t hurting anyone.”</a:t>
            </a:r>
          </a:p>
          <a:p>
            <a:r>
              <a:rPr lang="en-US" sz="3000" dirty="0" smtClean="0"/>
              <a:t>“The pills are only thing that help him to go to sleep.”</a:t>
            </a:r>
          </a:p>
          <a:p>
            <a:r>
              <a:rPr lang="en-US" sz="3000" dirty="0" smtClean="0"/>
              <a:t>“They say wine is good for your health, a couple glasses won’t hurt anything.” </a:t>
            </a:r>
          </a:p>
          <a:p>
            <a:r>
              <a:rPr lang="en-US" sz="3000" dirty="0" smtClean="0"/>
              <a:t>“Grandmother’s cocktails are the only thing </a:t>
            </a:r>
            <a:r>
              <a:rPr lang="en-US" sz="3000" smtClean="0"/>
              <a:t>that makes </a:t>
            </a:r>
            <a:r>
              <a:rPr lang="en-US" sz="3000" dirty="0" smtClean="0"/>
              <a:t>her happy.”</a:t>
            </a:r>
          </a:p>
          <a:p>
            <a:r>
              <a:rPr lang="en-US" sz="3000" dirty="0" smtClean="0"/>
              <a:t>“What difference does it make; he won’t be around much longer anyway.”</a:t>
            </a:r>
          </a:p>
          <a:p>
            <a:endParaRPr lang="en-US" dirty="0" smtClean="0"/>
          </a:p>
        </p:txBody>
      </p:sp>
      <p:sp>
        <p:nvSpPr>
          <p:cNvPr id="4" name="Slide Number Placeholder 3"/>
          <p:cNvSpPr>
            <a:spLocks noGrp="1"/>
          </p:cNvSpPr>
          <p:nvPr>
            <p:ph type="sldNum" sz="quarter" idx="12"/>
          </p:nvPr>
        </p:nvSpPr>
        <p:spPr/>
        <p:txBody>
          <a:bodyPr/>
          <a:lstStyle/>
          <a:p>
            <a:fld id="{EC94FE43-ECF7-4811-AFCB-0690B7462E36}" type="slidenum">
              <a:rPr lang="en-US" smtClean="0"/>
              <a:pPr/>
              <a:t>19</a:t>
            </a:fld>
            <a:endParaRPr lang="en-US"/>
          </a:p>
        </p:txBody>
      </p:sp>
    </p:spTree>
    <p:extLst>
      <p:ext uri="{BB962C8B-B14F-4D97-AF65-F5344CB8AC3E}">
        <p14:creationId xmlns:p14="http://schemas.microsoft.com/office/powerpoint/2010/main" val="8573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146" name="Rectangle 2"/>
          <p:cNvSpPr>
            <a:spLocks noGrp="1"/>
          </p:cNvSpPr>
          <p:nvPr>
            <p:ph type="title"/>
          </p:nvPr>
        </p:nvSpPr>
        <p:spPr/>
        <p:txBody>
          <a:bodyPr/>
          <a:lstStyle/>
          <a:p>
            <a:r>
              <a:rPr lang="en-US" dirty="0" smtClean="0"/>
              <a:t>Training Collaborators</a:t>
            </a:r>
          </a:p>
        </p:txBody>
      </p:sp>
      <p:sp>
        <p:nvSpPr>
          <p:cNvPr id="6147" name="Rectangle 3"/>
          <p:cNvSpPr>
            <a:spLocks noGrp="1"/>
          </p:cNvSpPr>
          <p:nvPr>
            <p:ph idx="1"/>
          </p:nvPr>
        </p:nvSpPr>
        <p:spPr/>
        <p:txBody>
          <a:bodyPr>
            <a:normAutofit/>
          </a:bodyPr>
          <a:lstStyle/>
          <a:p>
            <a:pPr>
              <a:buClr>
                <a:srgbClr val="FFFF00"/>
              </a:buClr>
            </a:pPr>
            <a:r>
              <a:rPr lang="en-US" sz="3200" dirty="0" smtClean="0">
                <a:effectLst/>
              </a:rPr>
              <a:t>Los Angeles Pacific AIDS Education and Training Center</a:t>
            </a:r>
          </a:p>
          <a:p>
            <a:pPr>
              <a:buClr>
                <a:srgbClr val="FFFF00"/>
              </a:buClr>
            </a:pPr>
            <a:r>
              <a:rPr lang="en-US" sz="3200" dirty="0" smtClean="0">
                <a:solidFill>
                  <a:srgbClr val="FFFF00"/>
                </a:solidFill>
                <a:effectLst/>
              </a:rPr>
              <a:t>Pacific Southwest Addiction Technology Transfer Center</a:t>
            </a:r>
          </a:p>
          <a:p>
            <a:pPr>
              <a:buClr>
                <a:srgbClr val="FFFF00"/>
              </a:buClr>
            </a:pPr>
            <a:r>
              <a:rPr lang="en-US" sz="3200" dirty="0" smtClean="0">
                <a:effectLst/>
              </a:rPr>
              <a:t>UCLA Integrated Substance Abuse Programs</a:t>
            </a:r>
          </a:p>
          <a:p>
            <a:pPr>
              <a:buClr>
                <a:srgbClr val="FFFF00"/>
              </a:buClr>
            </a:pPr>
            <a:endParaRPr lang="en-US" sz="3200" b="1" u="sng" dirty="0" smtClean="0">
              <a:solidFill>
                <a:srgbClr val="FFFF00"/>
              </a:solidFill>
              <a:effectLst/>
            </a:endParaRP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2</a:t>
            </a:fld>
            <a:endParaRPr lang="en-US" sz="1400" dirty="0" smtClean="0">
              <a:latin typeface="Calibri" panose="020F0502020204030204" pitchFamily="34" charset="0"/>
            </a:endParaRPr>
          </a:p>
        </p:txBody>
      </p:sp>
    </p:spTree>
    <p:custDataLst>
      <p:tags r:id="rId1"/>
    </p:custDataLst>
    <p:extLst>
      <p:ext uri="{BB962C8B-B14F-4D97-AF65-F5344CB8AC3E}">
        <p14:creationId xmlns:p14="http://schemas.microsoft.com/office/powerpoint/2010/main" val="37243594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Baby Boomers</a:t>
            </a:r>
            <a:endParaRPr lang="en-US" dirty="0"/>
          </a:p>
        </p:txBody>
      </p:sp>
      <p:sp>
        <p:nvSpPr>
          <p:cNvPr id="7" name="Content Placeholder 6"/>
          <p:cNvSpPr>
            <a:spLocks noGrp="1"/>
          </p:cNvSpPr>
          <p:nvPr>
            <p:ph idx="1"/>
          </p:nvPr>
        </p:nvSpPr>
        <p:spPr>
          <a:xfrm>
            <a:off x="457200" y="1371600"/>
            <a:ext cx="8229600" cy="4648200"/>
          </a:xfrm>
        </p:spPr>
        <p:txBody>
          <a:bodyPr>
            <a:normAutofit/>
          </a:bodyPr>
          <a:lstStyle/>
          <a:p>
            <a:r>
              <a:rPr lang="en-US" sz="2800" dirty="0" smtClean="0"/>
              <a:t>An estimated 2.8 million adults 50+ report </a:t>
            </a:r>
            <a:r>
              <a:rPr lang="en-US" sz="2800" dirty="0"/>
              <a:t>substance </a:t>
            </a:r>
            <a:r>
              <a:rPr lang="en-US" sz="2800" dirty="0" smtClean="0"/>
              <a:t>use in the past </a:t>
            </a:r>
            <a:r>
              <a:rPr lang="en-US" sz="2800" dirty="0"/>
              <a:t>month </a:t>
            </a:r>
            <a:r>
              <a:rPr lang="en-US" sz="1050" dirty="0" smtClean="0"/>
              <a:t>(Han et al, 2008)</a:t>
            </a:r>
            <a:endParaRPr lang="en-US" dirty="0" smtClean="0"/>
          </a:p>
          <a:p>
            <a:r>
              <a:rPr lang="en-US" sz="2800" dirty="0" smtClean="0"/>
              <a:t>“Baby boomer” generation will reach age 60 by 2020</a:t>
            </a:r>
          </a:p>
          <a:p>
            <a:r>
              <a:rPr lang="en-US" sz="2800" dirty="0" smtClean="0"/>
              <a:t>More likely to have engaged in drug or alcohol use/misuse than previous generations</a:t>
            </a:r>
            <a:endParaRPr lang="en-US" dirty="0" smtClean="0"/>
          </a:p>
          <a:p>
            <a:r>
              <a:rPr lang="en-US" sz="2800" dirty="0" smtClean="0"/>
              <a:t>Number of adults aged 60-69 with past-year SUD is </a:t>
            </a:r>
          </a:p>
          <a:p>
            <a:pPr marL="0" indent="0">
              <a:buNone/>
            </a:pPr>
            <a:r>
              <a:rPr lang="en-US" sz="2800" dirty="0" smtClean="0"/>
              <a:t>    expected to triple from  2006-2020 </a:t>
            </a:r>
            <a:endParaRPr lang="en-US" sz="2800" dirty="0"/>
          </a:p>
        </p:txBody>
      </p:sp>
      <p:sp>
        <p:nvSpPr>
          <p:cNvPr id="8" name="TextBox 7"/>
          <p:cNvSpPr txBox="1"/>
          <p:nvPr/>
        </p:nvSpPr>
        <p:spPr>
          <a:xfrm>
            <a:off x="-457200" y="6581001"/>
            <a:ext cx="5943600" cy="307777"/>
          </a:xfrm>
          <a:prstGeom prst="rect">
            <a:avLst/>
          </a:prstGeom>
          <a:noFill/>
        </p:spPr>
        <p:txBody>
          <a:bodyPr wrap="square" rtlCol="0">
            <a:spAutoFit/>
          </a:bodyPr>
          <a:lstStyle/>
          <a:p>
            <a:r>
              <a:rPr lang="en-US" sz="1400" dirty="0" smtClean="0">
                <a:solidFill>
                  <a:srgbClr val="FFFF00"/>
                </a:solidFill>
              </a:rPr>
              <a:t>SOURCE: Marks, 2002; </a:t>
            </a:r>
            <a:r>
              <a:rPr lang="en-US" sz="1400" dirty="0" err="1" smtClean="0">
                <a:solidFill>
                  <a:srgbClr val="FFFF00"/>
                </a:solidFill>
              </a:rPr>
              <a:t>Benshoff</a:t>
            </a:r>
            <a:r>
              <a:rPr lang="en-US" sz="1400" dirty="0" smtClean="0">
                <a:solidFill>
                  <a:srgbClr val="FFFF00"/>
                </a:solidFill>
              </a:rPr>
              <a:t>, </a:t>
            </a:r>
            <a:r>
              <a:rPr lang="en-US" sz="1400" dirty="0" err="1" smtClean="0">
                <a:solidFill>
                  <a:srgbClr val="FFFF00"/>
                </a:solidFill>
              </a:rPr>
              <a:t>Harrawood</a:t>
            </a:r>
            <a:r>
              <a:rPr lang="en-US" sz="1400" dirty="0" smtClean="0">
                <a:solidFill>
                  <a:srgbClr val="FFFF00"/>
                </a:solidFill>
              </a:rPr>
              <a:t> &amp; Koch, 2003</a:t>
            </a:r>
            <a:endParaRPr lang="en-US" sz="1400" dirty="0">
              <a:solidFill>
                <a:srgbClr val="FFFF00"/>
              </a:solidFill>
            </a:endParaRPr>
          </a:p>
        </p:txBody>
      </p:sp>
      <p:pic>
        <p:nvPicPr>
          <p:cNvPr id="236548" name="Picture 4"/>
          <p:cNvPicPr>
            <a:picLocks noChangeAspect="1" noChangeArrowheads="1"/>
          </p:cNvPicPr>
          <p:nvPr/>
        </p:nvPicPr>
        <p:blipFill>
          <a:blip r:embed="rId3" cstate="print"/>
          <a:srcRect/>
          <a:stretch>
            <a:fillRect/>
          </a:stretch>
        </p:blipFill>
        <p:spPr bwMode="auto">
          <a:xfrm>
            <a:off x="667513" y="4953000"/>
            <a:ext cx="8019287" cy="1600200"/>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EC94FE43-ECF7-4811-AFCB-0690B7462E36}"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fontScale="90000"/>
          </a:bodyPr>
          <a:lstStyle/>
          <a:p>
            <a:r>
              <a:rPr lang="en-US" dirty="0" smtClean="0"/>
              <a:t>Aging Stereotypes: </a:t>
            </a:r>
            <a:br>
              <a:rPr lang="en-US" dirty="0" smtClean="0"/>
            </a:br>
            <a:r>
              <a:rPr lang="en-US" dirty="0" smtClean="0"/>
              <a:t>Expected </a:t>
            </a:r>
            <a:r>
              <a:rPr lang="en-US" dirty="0"/>
              <a:t>(18-64) vs. Actual (65+)</a:t>
            </a:r>
          </a:p>
        </p:txBody>
      </p:sp>
      <p:pic>
        <p:nvPicPr>
          <p:cNvPr id="16589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3687" y="2611437"/>
            <a:ext cx="3414713"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901"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687" y="2611437"/>
            <a:ext cx="3414713"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90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1468" y="2611437"/>
            <a:ext cx="3359150"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8293" y="2611437"/>
            <a:ext cx="3365500"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3687" y="2611437"/>
            <a:ext cx="3414713"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1468" y="2611437"/>
            <a:ext cx="3359150"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3687" y="2611437"/>
            <a:ext cx="3414713"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683543" y="1887904"/>
            <a:ext cx="5715000" cy="4093428"/>
          </a:xfrm>
          <a:prstGeom prst="rect">
            <a:avLst/>
          </a:prstGeom>
          <a:noFill/>
        </p:spPr>
        <p:txBody>
          <a:bodyPr wrap="square" rtlCol="0">
            <a:spAutoFit/>
          </a:bodyPr>
          <a:lstStyle/>
          <a:p>
            <a:pPr algn="ctr"/>
            <a:r>
              <a:rPr lang="en-US" sz="5200" dirty="0" smtClean="0"/>
              <a:t>Actual experience</a:t>
            </a:r>
            <a:br>
              <a:rPr lang="en-US" sz="5200" dirty="0" smtClean="0"/>
            </a:br>
            <a:r>
              <a:rPr lang="en-US" sz="5200" dirty="0" smtClean="0"/>
              <a:t> of older people is </a:t>
            </a:r>
            <a:r>
              <a:rPr lang="en-US" sz="5200" dirty="0" smtClean="0">
                <a:solidFill>
                  <a:srgbClr val="FFFF00"/>
                </a:solidFill>
              </a:rPr>
              <a:t>better than expected</a:t>
            </a:r>
            <a:r>
              <a:rPr lang="en-US" sz="5200" dirty="0" smtClean="0"/>
              <a:t> when they were younger</a:t>
            </a:r>
            <a:endParaRPr lang="en-US" sz="5200" dirty="0"/>
          </a:p>
        </p:txBody>
      </p:sp>
      <p:pic>
        <p:nvPicPr>
          <p:cNvPr id="32"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9100" y="2611437"/>
            <a:ext cx="3365500"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7"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0952"/>
          <a:stretch/>
        </p:blipFill>
        <p:spPr bwMode="auto">
          <a:xfrm>
            <a:off x="6531" y="1436914"/>
            <a:ext cx="9154886" cy="542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12"/>
          <p:cNvSpPr>
            <a:spLocks noGrp="1"/>
          </p:cNvSpPr>
          <p:nvPr>
            <p:ph type="sldNum" sz="quarter" idx="12"/>
          </p:nvPr>
        </p:nvSpPr>
        <p:spPr/>
        <p:txBody>
          <a:bodyPr/>
          <a:lstStyle/>
          <a:p>
            <a:fld id="{EC94FE43-ECF7-4811-AFCB-0690B7462E36}" type="slidenum">
              <a:rPr lang="en-US" smtClean="0"/>
              <a:pPr/>
              <a:t>21</a:t>
            </a:fld>
            <a:endParaRPr lang="en-US"/>
          </a:p>
        </p:txBody>
      </p:sp>
    </p:spTree>
    <p:extLst>
      <p:ext uri="{BB962C8B-B14F-4D97-AF65-F5344CB8AC3E}">
        <p14:creationId xmlns:p14="http://schemas.microsoft.com/office/powerpoint/2010/main" val="29182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16589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32"/>
                                        </p:tgtEl>
                                      </p:cBhvr>
                                      <p:by x="40000" y="40000"/>
                                    </p:animScale>
                                  </p:childTnLst>
                                </p:cTn>
                              </p:par>
                              <p:par>
                                <p:cTn id="16" presetID="42" presetClass="path" presetSubtype="0" accel="50000" decel="50000" fill="hold" nodeType="withEffect">
                                  <p:stCondLst>
                                    <p:cond delay="0"/>
                                  </p:stCondLst>
                                  <p:childTnLst>
                                    <p:animMotion origin="layout" path="M 2.22222E-6 2.02312E-6 L -0.39653 -0.2733 " pathEditMode="relative" rAng="0" ptsTypes="AA">
                                      <p:cBhvr>
                                        <p:cTn id="17" dur="2000" fill="hold"/>
                                        <p:tgtEl>
                                          <p:spTgt spid="32"/>
                                        </p:tgtEl>
                                        <p:attrNameLst>
                                          <p:attrName>ppt_x</p:attrName>
                                          <p:attrName>ppt_y</p:attrName>
                                        </p:attrNameLst>
                                      </p:cBhvr>
                                      <p:rCtr x="-19826" y="-13665"/>
                                    </p:animMotion>
                                  </p:childTnLst>
                                </p:cTn>
                              </p:par>
                              <p:par>
                                <p:cTn id="18" presetID="22" presetClass="entr" presetSubtype="4" fill="hold" nodeType="withEffect">
                                  <p:stCondLst>
                                    <p:cond delay="750"/>
                                  </p:stCondLst>
                                  <p:childTnLst>
                                    <p:set>
                                      <p:cBhvr>
                                        <p:cTn id="19" dur="1" fill="hold">
                                          <p:stCondLst>
                                            <p:cond delay="0"/>
                                          </p:stCondLst>
                                        </p:cTn>
                                        <p:tgtEl>
                                          <p:spTgt spid="165899"/>
                                        </p:tgtEl>
                                        <p:attrNameLst>
                                          <p:attrName>style.visibility</p:attrName>
                                        </p:attrNameLst>
                                      </p:cBhvr>
                                      <p:to>
                                        <p:strVal val="visible"/>
                                      </p:to>
                                    </p:set>
                                    <p:animEffect transition="in" filter="wipe(down)">
                                      <p:cBhvr>
                                        <p:cTn id="20" dur="500"/>
                                        <p:tgtEl>
                                          <p:spTgt spid="16589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165899"/>
                                        </p:tgtEl>
                                      </p:cBhvr>
                                      <p:by x="40000" y="40000"/>
                                    </p:animScale>
                                  </p:childTnLst>
                                </p:cTn>
                              </p:par>
                              <p:par>
                                <p:cTn id="25" presetID="42" presetClass="path" presetSubtype="0" accel="50000" decel="50000" fill="hold" nodeType="withEffect">
                                  <p:stCondLst>
                                    <p:cond delay="0"/>
                                  </p:stCondLst>
                                  <p:childTnLst>
                                    <p:animMotion origin="layout" path="M -3.88889E-6 2.89017E-7 L 0.38924 -0.2733 " pathEditMode="relative" rAng="0" ptsTypes="AA">
                                      <p:cBhvr>
                                        <p:cTn id="26" dur="2000" fill="hold"/>
                                        <p:tgtEl>
                                          <p:spTgt spid="165899"/>
                                        </p:tgtEl>
                                        <p:attrNameLst>
                                          <p:attrName>ppt_x</p:attrName>
                                          <p:attrName>ppt_y</p:attrName>
                                        </p:attrNameLst>
                                      </p:cBhvr>
                                      <p:rCtr x="19462" y="-13665"/>
                                    </p:animMotion>
                                  </p:childTnLst>
                                </p:cTn>
                              </p:par>
                              <p:par>
                                <p:cTn id="27" presetID="22" presetClass="entr" presetSubtype="4" fill="hold" nodeType="withEffect">
                                  <p:stCondLst>
                                    <p:cond delay="750"/>
                                  </p:stCondLst>
                                  <p:childTnLst>
                                    <p:set>
                                      <p:cBhvr>
                                        <p:cTn id="28" dur="1" fill="hold">
                                          <p:stCondLst>
                                            <p:cond delay="0"/>
                                          </p:stCondLst>
                                        </p:cTn>
                                        <p:tgtEl>
                                          <p:spTgt spid="165901"/>
                                        </p:tgtEl>
                                        <p:attrNameLst>
                                          <p:attrName>style.visibility</p:attrName>
                                        </p:attrNameLst>
                                      </p:cBhvr>
                                      <p:to>
                                        <p:strVal val="visible"/>
                                      </p:to>
                                    </p:set>
                                    <p:animEffect transition="in" filter="wipe(down)">
                                      <p:cBhvr>
                                        <p:cTn id="29" dur="500"/>
                                        <p:tgtEl>
                                          <p:spTgt spid="16590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165901"/>
                                        </p:tgtEl>
                                      </p:cBhvr>
                                      <p:by x="40000" y="40000"/>
                                    </p:animScale>
                                  </p:childTnLst>
                                </p:cTn>
                              </p:par>
                              <p:par>
                                <p:cTn id="34" presetID="42" presetClass="path" presetSubtype="0" accel="50000" decel="50000" fill="hold" nodeType="withEffect">
                                  <p:stCondLst>
                                    <p:cond delay="0"/>
                                  </p:stCondLst>
                                  <p:childTnLst>
                                    <p:animMotion origin="layout" path="M -3.88889E-6 2.89017E-7 L -0.39409 -0.08462 " pathEditMode="relative" rAng="0" ptsTypes="AA">
                                      <p:cBhvr>
                                        <p:cTn id="35" dur="2000" fill="hold"/>
                                        <p:tgtEl>
                                          <p:spTgt spid="165901"/>
                                        </p:tgtEl>
                                        <p:attrNameLst>
                                          <p:attrName>ppt_x</p:attrName>
                                          <p:attrName>ppt_y</p:attrName>
                                        </p:attrNameLst>
                                      </p:cBhvr>
                                      <p:rCtr x="-19705" y="-4231"/>
                                    </p:animMotion>
                                  </p:childTnLst>
                                </p:cTn>
                              </p:par>
                              <p:par>
                                <p:cTn id="36" presetID="22" presetClass="entr" presetSubtype="4" fill="hold" nodeType="withEffect">
                                  <p:stCondLst>
                                    <p:cond delay="750"/>
                                  </p:stCondLst>
                                  <p:childTnLst>
                                    <p:set>
                                      <p:cBhvr>
                                        <p:cTn id="37" dur="1" fill="hold">
                                          <p:stCondLst>
                                            <p:cond delay="0"/>
                                          </p:stCondLst>
                                        </p:cTn>
                                        <p:tgtEl>
                                          <p:spTgt spid="165902"/>
                                        </p:tgtEl>
                                        <p:attrNameLst>
                                          <p:attrName>style.visibility</p:attrName>
                                        </p:attrNameLst>
                                      </p:cBhvr>
                                      <p:to>
                                        <p:strVal val="visible"/>
                                      </p:to>
                                    </p:set>
                                    <p:animEffect transition="in" filter="wipe(down)">
                                      <p:cBhvr>
                                        <p:cTn id="38" dur="500"/>
                                        <p:tgtEl>
                                          <p:spTgt spid="165902"/>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165902"/>
                                        </p:tgtEl>
                                      </p:cBhvr>
                                      <p:by x="40000" y="40000"/>
                                    </p:animScale>
                                  </p:childTnLst>
                                </p:cTn>
                              </p:par>
                              <p:par>
                                <p:cTn id="43" presetID="42" presetClass="path" presetSubtype="0" accel="50000" decel="50000" fill="hold" nodeType="withEffect">
                                  <p:stCondLst>
                                    <p:cond delay="0"/>
                                  </p:stCondLst>
                                  <p:childTnLst>
                                    <p:animMotion origin="layout" path="M -3.88889E-6 2.89017E-7 L 0.38924 -0.08462 " pathEditMode="relative" rAng="0" ptsTypes="AA">
                                      <p:cBhvr>
                                        <p:cTn id="44" dur="2000" fill="hold"/>
                                        <p:tgtEl>
                                          <p:spTgt spid="165902"/>
                                        </p:tgtEl>
                                        <p:attrNameLst>
                                          <p:attrName>ppt_x</p:attrName>
                                          <p:attrName>ppt_y</p:attrName>
                                        </p:attrNameLst>
                                      </p:cBhvr>
                                      <p:rCtr x="19462" y="-4231"/>
                                    </p:animMotion>
                                  </p:childTnLst>
                                </p:cTn>
                              </p:par>
                              <p:par>
                                <p:cTn id="45" presetID="22" presetClass="entr" presetSubtype="4" fill="hold" nodeType="withEffect">
                                  <p:stCondLst>
                                    <p:cond delay="750"/>
                                  </p:stCondLst>
                                  <p:childTnLst>
                                    <p:set>
                                      <p:cBhvr>
                                        <p:cTn id="46" dur="1" fill="hold">
                                          <p:stCondLst>
                                            <p:cond delay="0"/>
                                          </p:stCondLst>
                                        </p:cTn>
                                        <p:tgtEl>
                                          <p:spTgt spid="165892"/>
                                        </p:tgtEl>
                                        <p:attrNameLst>
                                          <p:attrName>style.visibility</p:attrName>
                                        </p:attrNameLst>
                                      </p:cBhvr>
                                      <p:to>
                                        <p:strVal val="visible"/>
                                      </p:to>
                                    </p:set>
                                    <p:animEffect transition="in" filter="wipe(down)">
                                      <p:cBhvr>
                                        <p:cTn id="47" dur="500"/>
                                        <p:tgtEl>
                                          <p:spTgt spid="16589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65892"/>
                                        </p:tgtEl>
                                      </p:cBhvr>
                                      <p:by x="40000" y="40000"/>
                                    </p:animScale>
                                  </p:childTnLst>
                                </p:cTn>
                              </p:par>
                              <p:par>
                                <p:cTn id="52" presetID="42" presetClass="path" presetSubtype="0" accel="50000" decel="50000" fill="hold" nodeType="withEffect">
                                  <p:stCondLst>
                                    <p:cond delay="0"/>
                                  </p:stCondLst>
                                  <p:childTnLst>
                                    <p:animMotion origin="layout" path="M -3.88889E-6 2.89017E-7 L 0.38924 0.11514 " pathEditMode="relative" rAng="0" ptsTypes="AA">
                                      <p:cBhvr>
                                        <p:cTn id="53" dur="2000" fill="hold"/>
                                        <p:tgtEl>
                                          <p:spTgt spid="165892"/>
                                        </p:tgtEl>
                                        <p:attrNameLst>
                                          <p:attrName>ppt_x</p:attrName>
                                          <p:attrName>ppt_y</p:attrName>
                                        </p:attrNameLst>
                                      </p:cBhvr>
                                      <p:rCtr x="19462" y="5757"/>
                                    </p:animMotion>
                                  </p:childTnLst>
                                </p:cTn>
                              </p:par>
                              <p:par>
                                <p:cTn id="54" presetID="22" presetClass="entr" presetSubtype="4" fill="hold" nodeType="withEffect">
                                  <p:stCondLst>
                                    <p:cond delay="750"/>
                                  </p:stCondLst>
                                  <p:childTnLst>
                                    <p:set>
                                      <p:cBhvr>
                                        <p:cTn id="55" dur="1" fill="hold">
                                          <p:stCondLst>
                                            <p:cond delay="0"/>
                                          </p:stCondLst>
                                        </p:cTn>
                                        <p:tgtEl>
                                          <p:spTgt spid="165894"/>
                                        </p:tgtEl>
                                        <p:attrNameLst>
                                          <p:attrName>style.visibility</p:attrName>
                                        </p:attrNameLst>
                                      </p:cBhvr>
                                      <p:to>
                                        <p:strVal val="visible"/>
                                      </p:to>
                                    </p:set>
                                    <p:animEffect transition="in" filter="wipe(down)">
                                      <p:cBhvr>
                                        <p:cTn id="56" dur="500"/>
                                        <p:tgtEl>
                                          <p:spTgt spid="165894"/>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2000" fill="hold"/>
                                        <p:tgtEl>
                                          <p:spTgt spid="165894"/>
                                        </p:tgtEl>
                                      </p:cBhvr>
                                      <p:by x="40000" y="40000"/>
                                    </p:animScale>
                                  </p:childTnLst>
                                </p:cTn>
                              </p:par>
                              <p:par>
                                <p:cTn id="61" presetID="42" presetClass="path" presetSubtype="0" accel="50000" decel="50000" fill="hold" nodeType="withEffect">
                                  <p:stCondLst>
                                    <p:cond delay="0"/>
                                  </p:stCondLst>
                                  <p:childTnLst>
                                    <p:animMotion origin="layout" path="M -4.44444E-6 -3.93064E-6 L -0.39652 0.11815 " pathEditMode="relative" rAng="0" ptsTypes="AA">
                                      <p:cBhvr>
                                        <p:cTn id="62" dur="2000" fill="hold"/>
                                        <p:tgtEl>
                                          <p:spTgt spid="165894"/>
                                        </p:tgtEl>
                                        <p:attrNameLst>
                                          <p:attrName>ppt_x</p:attrName>
                                          <p:attrName>ppt_y</p:attrName>
                                        </p:attrNameLst>
                                      </p:cBhvr>
                                      <p:rCtr x="-19826" y="5896"/>
                                    </p:animMotion>
                                  </p:childTnLst>
                                </p:cTn>
                              </p:par>
                              <p:par>
                                <p:cTn id="63" presetID="22" presetClass="entr" presetSubtype="4" fill="hold" nodeType="withEffect">
                                  <p:stCondLst>
                                    <p:cond delay="750"/>
                                  </p:stCondLst>
                                  <p:childTnLst>
                                    <p:set>
                                      <p:cBhvr>
                                        <p:cTn id="64" dur="1" fill="hold">
                                          <p:stCondLst>
                                            <p:cond delay="0"/>
                                          </p:stCondLst>
                                        </p:cTn>
                                        <p:tgtEl>
                                          <p:spTgt spid="165895"/>
                                        </p:tgtEl>
                                        <p:attrNameLst>
                                          <p:attrName>style.visibility</p:attrName>
                                        </p:attrNameLst>
                                      </p:cBhvr>
                                      <p:to>
                                        <p:strVal val="visible"/>
                                      </p:to>
                                    </p:set>
                                    <p:animEffect transition="in" filter="wipe(down)">
                                      <p:cBhvr>
                                        <p:cTn id="65" dur="500"/>
                                        <p:tgtEl>
                                          <p:spTgt spid="165895"/>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mph" presetSubtype="0" fill="hold" nodeType="clickEffect">
                                  <p:stCondLst>
                                    <p:cond delay="0"/>
                                  </p:stCondLst>
                                  <p:childTnLst>
                                    <p:animScale>
                                      <p:cBhvr>
                                        <p:cTn id="69" dur="2000" fill="hold"/>
                                        <p:tgtEl>
                                          <p:spTgt spid="165895"/>
                                        </p:tgtEl>
                                      </p:cBhvr>
                                      <p:by x="40000" y="40000"/>
                                    </p:animScale>
                                  </p:childTnLst>
                                </p:cTn>
                              </p:par>
                              <p:par>
                                <p:cTn id="70" presetID="42" presetClass="path" presetSubtype="0" accel="50000" decel="50000" fill="hold" nodeType="withEffect">
                                  <p:stCondLst>
                                    <p:cond delay="0"/>
                                  </p:stCondLst>
                                  <p:childTnLst>
                                    <p:animMotion origin="layout" path="M -3.88889E-6 2.89017E-7 L -0.39409 0.30381 " pathEditMode="relative" rAng="0" ptsTypes="AA">
                                      <p:cBhvr>
                                        <p:cTn id="71" dur="2000" fill="hold"/>
                                        <p:tgtEl>
                                          <p:spTgt spid="165895"/>
                                        </p:tgtEl>
                                        <p:attrNameLst>
                                          <p:attrName>ppt_x</p:attrName>
                                          <p:attrName>ppt_y</p:attrName>
                                        </p:attrNameLst>
                                      </p:cBhvr>
                                      <p:rCtr x="-19705" y="15191"/>
                                    </p:animMotion>
                                  </p:childTnLst>
                                </p:cTn>
                              </p:par>
                              <p:par>
                                <p:cTn id="72" presetID="22" presetClass="entr" presetSubtype="4" fill="hold" nodeType="withEffect">
                                  <p:stCondLst>
                                    <p:cond delay="750"/>
                                  </p:stCondLst>
                                  <p:childTnLst>
                                    <p:set>
                                      <p:cBhvr>
                                        <p:cTn id="73" dur="1" fill="hold">
                                          <p:stCondLst>
                                            <p:cond delay="0"/>
                                          </p:stCondLst>
                                        </p:cTn>
                                        <p:tgtEl>
                                          <p:spTgt spid="165896"/>
                                        </p:tgtEl>
                                        <p:attrNameLst>
                                          <p:attrName>style.visibility</p:attrName>
                                        </p:attrNameLst>
                                      </p:cBhvr>
                                      <p:to>
                                        <p:strVal val="visible"/>
                                      </p:to>
                                    </p:set>
                                    <p:animEffect transition="in" filter="wipe(down)">
                                      <p:cBhvr>
                                        <p:cTn id="74" dur="500"/>
                                        <p:tgtEl>
                                          <p:spTgt spid="165896"/>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mph" presetSubtype="0" fill="hold" nodeType="clickEffect">
                                  <p:stCondLst>
                                    <p:cond delay="0"/>
                                  </p:stCondLst>
                                  <p:childTnLst>
                                    <p:animScale>
                                      <p:cBhvr>
                                        <p:cTn id="78" dur="2000" fill="hold"/>
                                        <p:tgtEl>
                                          <p:spTgt spid="165896"/>
                                        </p:tgtEl>
                                      </p:cBhvr>
                                      <p:by x="40000" y="40000"/>
                                    </p:animScale>
                                  </p:childTnLst>
                                </p:cTn>
                              </p:par>
                              <p:par>
                                <p:cTn id="79" presetID="42" presetClass="path" presetSubtype="0" accel="50000" decel="50000" fill="hold" nodeType="withEffect">
                                  <p:stCondLst>
                                    <p:cond delay="0"/>
                                  </p:stCondLst>
                                  <p:childTnLst>
                                    <p:animMotion origin="layout" path="M -3.88889E-6 2.89017E-7 L 0.38924 0.30381 " pathEditMode="relative" rAng="0" ptsTypes="AA">
                                      <p:cBhvr>
                                        <p:cTn id="80" dur="2000" fill="hold"/>
                                        <p:tgtEl>
                                          <p:spTgt spid="165896"/>
                                        </p:tgtEl>
                                        <p:attrNameLst>
                                          <p:attrName>ppt_x</p:attrName>
                                          <p:attrName>ppt_y</p:attrName>
                                        </p:attrNameLst>
                                      </p:cBhvr>
                                      <p:rCtr x="19462" y="15191"/>
                                    </p:animMotion>
                                  </p:childTnLst>
                                </p:cTn>
                              </p:par>
                            </p:childTnLst>
                          </p:cTn>
                        </p:par>
                        <p:par>
                          <p:cTn id="81" fill="hold">
                            <p:stCondLst>
                              <p:cond delay="2000"/>
                            </p:stCondLst>
                            <p:childTnLst>
                              <p:par>
                                <p:cTn id="82" presetID="6" presetClass="entr" presetSubtype="16"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circle(in)">
                                      <p:cBhvr>
                                        <p:cTn id="8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Care Must Adapt</a:t>
            </a:r>
            <a:endParaRPr lang="en-US" dirty="0"/>
          </a:p>
        </p:txBody>
      </p:sp>
      <p:sp>
        <p:nvSpPr>
          <p:cNvPr id="3" name="Content Placeholder 2"/>
          <p:cNvSpPr>
            <a:spLocks noGrp="1"/>
          </p:cNvSpPr>
          <p:nvPr>
            <p:ph idx="1"/>
          </p:nvPr>
        </p:nvSpPr>
        <p:spPr>
          <a:xfrm>
            <a:off x="76200" y="1295400"/>
            <a:ext cx="8915400" cy="4525963"/>
          </a:xfrm>
        </p:spPr>
        <p:txBody>
          <a:bodyPr>
            <a:normAutofit lnSpcReduction="10000"/>
          </a:bodyPr>
          <a:lstStyle/>
          <a:p>
            <a:pPr>
              <a:buNone/>
            </a:pPr>
            <a:endParaRPr lang="en-US" dirty="0" smtClean="0"/>
          </a:p>
          <a:p>
            <a:pPr algn="ctr">
              <a:buNone/>
            </a:pPr>
            <a:r>
              <a:rPr lang="en-US" dirty="0" smtClean="0"/>
              <a:t>Two factors – longer life span and baby boomers – will combine to double the 65 and older population by the year 2030.</a:t>
            </a:r>
          </a:p>
          <a:p>
            <a:pPr algn="ctr">
              <a:buNone/>
            </a:pPr>
            <a:endParaRPr lang="en-US" dirty="0" smtClean="0"/>
          </a:p>
          <a:p>
            <a:pPr algn="ctr">
              <a:buNone/>
            </a:pPr>
            <a:endParaRPr lang="en-US" dirty="0" smtClean="0"/>
          </a:p>
          <a:p>
            <a:pPr algn="ctr">
              <a:buNone/>
            </a:pPr>
            <a:r>
              <a:rPr lang="en-US" dirty="0" smtClean="0"/>
              <a:t>The major cause of mortality has shifted from infectious disease and acute illness to chronic disease and degenerative illness</a:t>
            </a:r>
            <a:endParaRPr lang="en-US" dirty="0"/>
          </a:p>
        </p:txBody>
      </p:sp>
      <p:sp>
        <p:nvSpPr>
          <p:cNvPr id="4" name="TextBox 3"/>
          <p:cNvSpPr txBox="1"/>
          <p:nvPr/>
        </p:nvSpPr>
        <p:spPr>
          <a:xfrm>
            <a:off x="-76200" y="6400800"/>
            <a:ext cx="9220200" cy="523220"/>
          </a:xfrm>
          <a:prstGeom prst="rect">
            <a:avLst/>
          </a:prstGeom>
          <a:noFill/>
        </p:spPr>
        <p:txBody>
          <a:bodyPr wrap="square" rtlCol="0">
            <a:spAutoFit/>
          </a:bodyPr>
          <a:lstStyle/>
          <a:p>
            <a:r>
              <a:rPr lang="en-US" sz="1400" dirty="0" smtClean="0">
                <a:solidFill>
                  <a:srgbClr val="FFFF00"/>
                </a:solidFill>
              </a:rPr>
              <a:t>SOURCE: National Center for Chronic Disease Prevention and Health Promotion, </a:t>
            </a:r>
          </a:p>
          <a:p>
            <a:r>
              <a:rPr lang="en-US" sz="1400" dirty="0" smtClean="0">
                <a:solidFill>
                  <a:srgbClr val="FFFF00"/>
                </a:solidFill>
              </a:rPr>
              <a:t>The State of Aging and Health in America, 2013</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Older Adults and HIV</a:t>
            </a:r>
            <a:endParaRPr lang="en-US" dirty="0"/>
          </a:p>
        </p:txBody>
      </p:sp>
      <p:sp>
        <p:nvSpPr>
          <p:cNvPr id="3" name="Slide Number Placeholder 2"/>
          <p:cNvSpPr>
            <a:spLocks noGrp="1"/>
          </p:cNvSpPr>
          <p:nvPr>
            <p:ph type="sldNum" sz="quarter" idx="12"/>
          </p:nvPr>
        </p:nvSpPr>
        <p:spPr/>
        <p:txBody>
          <a:bodyPr/>
          <a:lstStyle/>
          <a:p>
            <a:fld id="{EC94FE43-ECF7-4811-AFCB-0690B7462E36}"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Older Adults and HIV</a:t>
            </a:r>
            <a:endParaRPr lang="en-US" dirty="0"/>
          </a:p>
        </p:txBody>
      </p:sp>
      <p:sp>
        <p:nvSpPr>
          <p:cNvPr id="3" name="Content Placeholder 2"/>
          <p:cNvSpPr>
            <a:spLocks noGrp="1"/>
          </p:cNvSpPr>
          <p:nvPr>
            <p:ph idx="1"/>
          </p:nvPr>
        </p:nvSpPr>
        <p:spPr>
          <a:xfrm>
            <a:off x="457200" y="1143000"/>
            <a:ext cx="8229600" cy="5257800"/>
          </a:xfrm>
        </p:spPr>
        <p:txBody>
          <a:bodyPr>
            <a:normAutofit fontScale="92500"/>
          </a:bodyPr>
          <a:lstStyle/>
          <a:p>
            <a:r>
              <a:rPr lang="en-US" sz="2800" dirty="0" smtClean="0"/>
              <a:t>2012: </a:t>
            </a:r>
            <a:r>
              <a:rPr lang="en-US" sz="2800" dirty="0" smtClean="0">
                <a:solidFill>
                  <a:srgbClr val="FFFF00"/>
                </a:solidFill>
              </a:rPr>
              <a:t>17</a:t>
            </a:r>
            <a:r>
              <a:rPr lang="en-US" sz="2800" dirty="0">
                <a:solidFill>
                  <a:srgbClr val="FFFF00"/>
                </a:solidFill>
              </a:rPr>
              <a:t>% of </a:t>
            </a:r>
            <a:r>
              <a:rPr lang="en-US" sz="2800" i="1" dirty="0">
                <a:solidFill>
                  <a:srgbClr val="FFFF00"/>
                </a:solidFill>
              </a:rPr>
              <a:t>new</a:t>
            </a:r>
            <a:r>
              <a:rPr lang="en-US" sz="2800" dirty="0">
                <a:solidFill>
                  <a:srgbClr val="FFFF00"/>
                </a:solidFill>
              </a:rPr>
              <a:t> HIV </a:t>
            </a:r>
            <a:r>
              <a:rPr lang="en-US" sz="2800" dirty="0"/>
              <a:t>cases in U.S. were older than 50</a:t>
            </a:r>
          </a:p>
          <a:p>
            <a:r>
              <a:rPr lang="en-US" sz="2800" dirty="0" smtClean="0"/>
              <a:t>2014: Approximately </a:t>
            </a:r>
            <a:r>
              <a:rPr lang="en-US" sz="2800" dirty="0" smtClean="0">
                <a:solidFill>
                  <a:srgbClr val="FFFF00"/>
                </a:solidFill>
              </a:rPr>
              <a:t>4.2 million HIV-positive individuals </a:t>
            </a:r>
            <a:r>
              <a:rPr lang="en-US" sz="2800" dirty="0" smtClean="0"/>
              <a:t>over age 50 worldwide (doubled over past 20 yrs)</a:t>
            </a:r>
          </a:p>
          <a:p>
            <a:r>
              <a:rPr lang="en-US" sz="2800" dirty="0" smtClean="0"/>
              <a:t>2014: </a:t>
            </a:r>
            <a:r>
              <a:rPr lang="en-US" sz="2800" dirty="0" smtClean="0">
                <a:solidFill>
                  <a:srgbClr val="FFFF00"/>
                </a:solidFill>
              </a:rPr>
              <a:t>35</a:t>
            </a:r>
            <a:r>
              <a:rPr lang="en-US" sz="2800" dirty="0">
                <a:solidFill>
                  <a:srgbClr val="FFFF00"/>
                </a:solidFill>
              </a:rPr>
              <a:t>% of all PLWHA </a:t>
            </a:r>
            <a:r>
              <a:rPr lang="en-US" sz="2800" dirty="0"/>
              <a:t>in U.S. were over </a:t>
            </a:r>
            <a:r>
              <a:rPr lang="en-US" sz="2800" dirty="0" smtClean="0"/>
              <a:t>50 </a:t>
            </a:r>
          </a:p>
          <a:p>
            <a:r>
              <a:rPr lang="en-US" sz="2800" dirty="0" smtClean="0"/>
              <a:t>By 2020, </a:t>
            </a:r>
            <a:r>
              <a:rPr lang="en-US" sz="2800" dirty="0" smtClean="0">
                <a:solidFill>
                  <a:srgbClr val="FFFF00"/>
                </a:solidFill>
              </a:rPr>
              <a:t>&gt; 50% of PLWHA </a:t>
            </a:r>
            <a:r>
              <a:rPr lang="en-US" sz="2800" dirty="0" smtClean="0"/>
              <a:t>will be over age 50 </a:t>
            </a:r>
          </a:p>
          <a:p>
            <a:r>
              <a:rPr lang="en-US" sz="2800" dirty="0" smtClean="0"/>
              <a:t>Contributing factors: </a:t>
            </a:r>
          </a:p>
          <a:p>
            <a:pPr lvl="1"/>
            <a:r>
              <a:rPr lang="en-US" sz="2400" dirty="0" smtClean="0"/>
              <a:t>Effectiveness of </a:t>
            </a:r>
            <a:r>
              <a:rPr lang="en-US" sz="2400" dirty="0" smtClean="0">
                <a:solidFill>
                  <a:srgbClr val="FFFF00"/>
                </a:solidFill>
              </a:rPr>
              <a:t>combination antiretroviral therapy (ART) </a:t>
            </a:r>
            <a:r>
              <a:rPr lang="en-US" sz="2400" dirty="0" smtClean="0"/>
              <a:t>in suppressing viral replication </a:t>
            </a:r>
          </a:p>
          <a:p>
            <a:pPr lvl="1"/>
            <a:r>
              <a:rPr lang="en-US" sz="2400" dirty="0" smtClean="0"/>
              <a:t>Delayed diagnosis of HIV due to </a:t>
            </a:r>
            <a:r>
              <a:rPr lang="en-US" sz="2400" dirty="0" smtClean="0">
                <a:solidFill>
                  <a:srgbClr val="FFFF00"/>
                </a:solidFill>
              </a:rPr>
              <a:t>clinically latent infection </a:t>
            </a:r>
            <a:r>
              <a:rPr lang="en-US" sz="2400" dirty="0" smtClean="0"/>
              <a:t>(virus is present but in very small quantities that do not produce symptoms, so individuals are unaware that they have it)</a:t>
            </a:r>
          </a:p>
          <a:p>
            <a:pPr lvl="1">
              <a:buClr>
                <a:schemeClr val="tx1"/>
              </a:buClr>
            </a:pPr>
            <a:r>
              <a:rPr lang="en-US" sz="2400" dirty="0" smtClean="0">
                <a:solidFill>
                  <a:srgbClr val="FFFF00"/>
                </a:solidFill>
              </a:rPr>
              <a:t>Increase in HIV seroconversion </a:t>
            </a:r>
            <a:r>
              <a:rPr lang="en-US" sz="2400" dirty="0" smtClean="0"/>
              <a:t>by people over age 50 </a:t>
            </a:r>
          </a:p>
        </p:txBody>
      </p:sp>
      <p:sp>
        <p:nvSpPr>
          <p:cNvPr id="4" name="TextBox 3"/>
          <p:cNvSpPr txBox="1"/>
          <p:nvPr/>
        </p:nvSpPr>
        <p:spPr>
          <a:xfrm>
            <a:off x="0" y="6550223"/>
            <a:ext cx="6858000" cy="307777"/>
          </a:xfrm>
          <a:prstGeom prst="rect">
            <a:avLst/>
          </a:prstGeom>
          <a:noFill/>
        </p:spPr>
        <p:txBody>
          <a:bodyPr wrap="square" rtlCol="0">
            <a:spAutoFit/>
          </a:bodyPr>
          <a:lstStyle/>
          <a:p>
            <a:r>
              <a:rPr lang="en-US" sz="1400" dirty="0" smtClean="0">
                <a:solidFill>
                  <a:srgbClr val="FFFF00"/>
                </a:solidFill>
              </a:rPr>
              <a:t>SOURCE: CDC HIV Surveillance Report, 2015</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HIV Incidence: Increasing in 50 &amp; Over</a:t>
            </a:r>
            <a:br>
              <a:rPr lang="en-US" dirty="0" smtClean="0"/>
            </a:br>
            <a:r>
              <a:rPr lang="en-US" dirty="0" smtClean="0"/>
              <a:t>Percent Change from 2013-2014</a:t>
            </a:r>
            <a:endParaRPr lang="en-US" dirty="0"/>
          </a:p>
        </p:txBody>
      </p:sp>
      <p:sp>
        <p:nvSpPr>
          <p:cNvPr id="3" name="Content Placeholder 2"/>
          <p:cNvSpPr>
            <a:spLocks noGrp="1"/>
          </p:cNvSpPr>
          <p:nvPr>
            <p:ph idx="1"/>
          </p:nvPr>
        </p:nvSpPr>
        <p:spPr>
          <a:xfrm>
            <a:off x="5638800" y="1996440"/>
            <a:ext cx="3276600" cy="4709160"/>
          </a:xfrm>
        </p:spPr>
        <p:txBody>
          <a:bodyPr>
            <a:normAutofit/>
          </a:bodyPr>
          <a:lstStyle/>
          <a:p>
            <a:pPr>
              <a:buNone/>
            </a:pPr>
            <a:r>
              <a:rPr lang="en-US" dirty="0" smtClean="0"/>
              <a:t>	282 new cases in California among older adults between June 2013 and June 2014</a:t>
            </a:r>
          </a:p>
          <a:p>
            <a:pPr>
              <a:buNone/>
            </a:pPr>
            <a:endParaRPr lang="en-US" dirty="0"/>
          </a:p>
        </p:txBody>
      </p:sp>
      <p:graphicFrame>
        <p:nvGraphicFramePr>
          <p:cNvPr id="6" name="Chart 5"/>
          <p:cNvGraphicFramePr/>
          <p:nvPr>
            <p:extLst>
              <p:ext uri="{D42A27DB-BD31-4B8C-83A1-F6EECF244321}">
                <p14:modId xmlns:p14="http://schemas.microsoft.com/office/powerpoint/2010/main" val="3743677746"/>
              </p:ext>
            </p:extLst>
          </p:nvPr>
        </p:nvGraphicFramePr>
        <p:xfrm>
          <a:off x="152400" y="1447800"/>
          <a:ext cx="56388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953000" y="6550223"/>
            <a:ext cx="5791200" cy="307777"/>
          </a:xfrm>
          <a:prstGeom prst="rect">
            <a:avLst/>
          </a:prstGeom>
          <a:noFill/>
        </p:spPr>
        <p:txBody>
          <a:bodyPr wrap="square" rtlCol="0">
            <a:spAutoFit/>
          </a:bodyPr>
          <a:lstStyle/>
          <a:p>
            <a:r>
              <a:rPr lang="en-US" sz="1400" dirty="0" smtClean="0">
                <a:solidFill>
                  <a:srgbClr val="FFFF00"/>
                </a:solidFill>
              </a:rPr>
              <a:t>SOURCE: CA Dept of Public Health, Office of AIDS, 2014</a:t>
            </a:r>
            <a:endParaRPr lang="en-US" sz="1400" dirty="0">
              <a:solidFill>
                <a:srgbClr val="FFFF00"/>
              </a:solidFill>
            </a:endParaRPr>
          </a:p>
        </p:txBody>
      </p:sp>
      <p:sp>
        <p:nvSpPr>
          <p:cNvPr id="7" name="Slide Number Placeholder 6"/>
          <p:cNvSpPr>
            <a:spLocks noGrp="1"/>
          </p:cNvSpPr>
          <p:nvPr>
            <p:ph type="sldNum" sz="quarter" idx="12"/>
          </p:nvPr>
        </p:nvSpPr>
        <p:spPr/>
        <p:txBody>
          <a:bodyPr/>
          <a:lstStyle/>
          <a:p>
            <a:fld id="{EC94FE43-ECF7-4811-AFCB-0690B7462E36}" type="slidenum">
              <a:rPr lang="en-US" smtClean="0"/>
              <a:pPr/>
              <a:t>25</a:t>
            </a:fld>
            <a:endParaRPr lang="en-US"/>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and HIV</a:t>
            </a:r>
            <a:endParaRPr lang="en-US" dirty="0"/>
          </a:p>
        </p:txBody>
      </p:sp>
      <p:sp>
        <p:nvSpPr>
          <p:cNvPr id="3" name="Content Placeholder 2"/>
          <p:cNvSpPr>
            <a:spLocks noGrp="1"/>
          </p:cNvSpPr>
          <p:nvPr>
            <p:ph idx="1"/>
          </p:nvPr>
        </p:nvSpPr>
        <p:spPr>
          <a:xfrm>
            <a:off x="457200" y="1600200"/>
            <a:ext cx="8229600" cy="4876800"/>
          </a:xfrm>
        </p:spPr>
        <p:txBody>
          <a:bodyPr>
            <a:noAutofit/>
          </a:bodyPr>
          <a:lstStyle/>
          <a:p>
            <a:r>
              <a:rPr lang="en-US" sz="2600" dirty="0" smtClean="0"/>
              <a:t>Delayed HIV diagnosis common in older individuals due to </a:t>
            </a:r>
            <a:r>
              <a:rPr lang="en-US" sz="2600" dirty="0" smtClean="0">
                <a:solidFill>
                  <a:srgbClr val="FFFF00"/>
                </a:solidFill>
              </a:rPr>
              <a:t>lack of recognition of risk factors </a:t>
            </a:r>
          </a:p>
          <a:p>
            <a:r>
              <a:rPr lang="en-US" sz="2600" dirty="0" smtClean="0">
                <a:solidFill>
                  <a:srgbClr val="FFFF00"/>
                </a:solidFill>
              </a:rPr>
              <a:t>Older age at time of diagnosis </a:t>
            </a:r>
            <a:r>
              <a:rPr lang="en-US" sz="2600" dirty="0" smtClean="0"/>
              <a:t>increases risk of opportunistic infections and progression to AIDS </a:t>
            </a:r>
          </a:p>
          <a:p>
            <a:r>
              <a:rPr lang="en-US" sz="2600" dirty="0" smtClean="0"/>
              <a:t>For instance: NYC (2013) progression to AIDS at the time of HIV diagnosis in people </a:t>
            </a:r>
            <a:r>
              <a:rPr lang="en-US" sz="2600" dirty="0" smtClean="0">
                <a:solidFill>
                  <a:srgbClr val="FFFF00"/>
                </a:solidFill>
              </a:rPr>
              <a:t>over age 50 almost double </a:t>
            </a:r>
            <a:r>
              <a:rPr lang="en-US" sz="2600" dirty="0" smtClean="0"/>
              <a:t>those younger than 50 (33% vs. 17%)</a:t>
            </a:r>
          </a:p>
          <a:p>
            <a:r>
              <a:rPr lang="en-US" sz="2600" dirty="0" smtClean="0"/>
              <a:t>Older people generally </a:t>
            </a:r>
            <a:r>
              <a:rPr lang="en-US" sz="2600" dirty="0" smtClean="0">
                <a:solidFill>
                  <a:srgbClr val="FFFF00"/>
                </a:solidFill>
              </a:rPr>
              <a:t>respond well to ART treatment </a:t>
            </a:r>
            <a:r>
              <a:rPr lang="en-US" sz="2600" dirty="0" smtClean="0"/>
              <a:t>and may achieve higher rates of viral suppression than younger people</a:t>
            </a:r>
          </a:p>
        </p:txBody>
      </p:sp>
      <p:sp>
        <p:nvSpPr>
          <p:cNvPr id="4" name="Slide Number Placeholder 3"/>
          <p:cNvSpPr>
            <a:spLocks noGrp="1"/>
          </p:cNvSpPr>
          <p:nvPr>
            <p:ph type="sldNum" sz="quarter" idx="12"/>
          </p:nvPr>
        </p:nvSpPr>
        <p:spPr/>
        <p:txBody>
          <a:bodyPr/>
          <a:lstStyle/>
          <a:p>
            <a:fld id="{EC94FE43-ECF7-4811-AFCB-0690B7462E36}"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and HIV</a:t>
            </a:r>
            <a:endParaRPr lang="en-US" dirty="0"/>
          </a:p>
        </p:txBody>
      </p:sp>
      <p:sp>
        <p:nvSpPr>
          <p:cNvPr id="3" name="Content Placeholder 2"/>
          <p:cNvSpPr>
            <a:spLocks noGrp="1"/>
          </p:cNvSpPr>
          <p:nvPr>
            <p:ph idx="1"/>
          </p:nvPr>
        </p:nvSpPr>
        <p:spPr>
          <a:xfrm>
            <a:off x="457200" y="1371600"/>
            <a:ext cx="8229600" cy="5486400"/>
          </a:xfrm>
        </p:spPr>
        <p:txBody>
          <a:bodyPr>
            <a:noAutofit/>
          </a:bodyPr>
          <a:lstStyle/>
          <a:p>
            <a:r>
              <a:rPr lang="en-US" sz="2500" dirty="0" smtClean="0"/>
              <a:t>However, </a:t>
            </a:r>
            <a:r>
              <a:rPr lang="en-US" sz="2500" dirty="0" smtClean="0">
                <a:solidFill>
                  <a:srgbClr val="FFFF00"/>
                </a:solidFill>
              </a:rPr>
              <a:t>CD4 recovery may be less complete</a:t>
            </a:r>
            <a:r>
              <a:rPr lang="en-US" sz="2500" dirty="0" smtClean="0"/>
              <a:t> than in younger people</a:t>
            </a:r>
          </a:p>
          <a:p>
            <a:r>
              <a:rPr lang="en-US" sz="2500" dirty="0" smtClean="0"/>
              <a:t>CD4 lower in HIV-infected young adults and older adults</a:t>
            </a:r>
          </a:p>
          <a:p>
            <a:r>
              <a:rPr lang="en-US" sz="2500" dirty="0" smtClean="0"/>
              <a:t>HIV-infected and non-HIV-infected older adults have lower T cells than younger individuals </a:t>
            </a:r>
          </a:p>
          <a:p>
            <a:r>
              <a:rPr lang="en-US" sz="2500" dirty="0" smtClean="0"/>
              <a:t>HIV-infected older adults have the lowest counts of any group</a:t>
            </a:r>
          </a:p>
          <a:p>
            <a:r>
              <a:rPr lang="en-US" sz="2500" dirty="0" smtClean="0">
                <a:solidFill>
                  <a:srgbClr val="FFFF00"/>
                </a:solidFill>
              </a:rPr>
              <a:t>Increasing age </a:t>
            </a:r>
            <a:r>
              <a:rPr lang="en-US" sz="2500" dirty="0" smtClean="0"/>
              <a:t>is associated with diminished T cell functioning</a:t>
            </a:r>
          </a:p>
          <a:p>
            <a:r>
              <a:rPr lang="en-US" sz="2500" dirty="0" smtClean="0"/>
              <a:t>This may explain why older HIV+ adults are </a:t>
            </a:r>
            <a:r>
              <a:rPr lang="en-US" sz="2500" dirty="0">
                <a:solidFill>
                  <a:srgbClr val="FFFF00"/>
                </a:solidFill>
              </a:rPr>
              <a:t>more prone to  </a:t>
            </a:r>
            <a:r>
              <a:rPr lang="en-US" sz="2500" dirty="0" smtClean="0"/>
              <a:t>and</a:t>
            </a:r>
            <a:r>
              <a:rPr lang="en-US" sz="2500" dirty="0" smtClean="0">
                <a:solidFill>
                  <a:srgbClr val="FFFF00"/>
                </a:solidFill>
              </a:rPr>
              <a:t> require longer recovery time</a:t>
            </a:r>
            <a:r>
              <a:rPr lang="en-US" sz="2500" dirty="0" smtClean="0"/>
              <a:t> from illness leading to </a:t>
            </a:r>
            <a:r>
              <a:rPr lang="en-US" sz="2500" dirty="0" smtClean="0">
                <a:solidFill>
                  <a:srgbClr val="FFFF00"/>
                </a:solidFill>
              </a:rPr>
              <a:t>increased medical needs and costs</a:t>
            </a:r>
          </a:p>
          <a:p>
            <a:endParaRPr lang="en-US" sz="2600" dirty="0" smtClean="0"/>
          </a:p>
        </p:txBody>
      </p:sp>
      <p:sp>
        <p:nvSpPr>
          <p:cNvPr id="4" name="TextBox 3"/>
          <p:cNvSpPr txBox="1"/>
          <p:nvPr/>
        </p:nvSpPr>
        <p:spPr>
          <a:xfrm>
            <a:off x="0" y="6553200"/>
            <a:ext cx="5638800" cy="307777"/>
          </a:xfrm>
          <a:prstGeom prst="rect">
            <a:avLst/>
          </a:prstGeom>
          <a:noFill/>
        </p:spPr>
        <p:txBody>
          <a:bodyPr wrap="square" rtlCol="0">
            <a:spAutoFit/>
          </a:bodyPr>
          <a:lstStyle/>
          <a:p>
            <a:r>
              <a:rPr lang="en-US" sz="1400" dirty="0" smtClean="0"/>
              <a:t>SOURCE: Nguyen, </a:t>
            </a:r>
            <a:r>
              <a:rPr lang="en-US" sz="1400" dirty="0" err="1" smtClean="0"/>
              <a:t>Holodniy</a:t>
            </a:r>
            <a:r>
              <a:rPr lang="en-US" sz="1400" dirty="0" smtClean="0"/>
              <a:t>. 2008. </a:t>
            </a:r>
            <a:endParaRPr lang="en-US" sz="1400"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left)">
                                      <p:cBhvr>
                                        <p:cTn id="25" dur="500"/>
                                        <p:tgtEl>
                                          <p:spTgt spid="3">
                                            <p:txEl>
                                              <p:pRg st="5" end="5"/>
                                            </p:txEl>
                                          </p:spTgt>
                                        </p:tgtEl>
                                      </p:cBhvr>
                                    </p:animEffect>
                                  </p:childTnLst>
                                </p:cTn>
                              </p:par>
                              <p:par>
                                <p:cTn id="26" presetID="3" presetClass="emph" presetSubtype="2" fill="hold" nodeType="withEffect">
                                  <p:stCondLst>
                                    <p:cond delay="0"/>
                                  </p:stCondLst>
                                  <p:childTnLst>
                                    <p:animClr clrSpc="rgb" dir="cw">
                                      <p:cBhvr override="childStyle">
                                        <p:cTn id="27" dur="500" fill="hold"/>
                                        <p:tgtEl>
                                          <p:spTgt spid="3">
                                            <p:txEl>
                                              <p:pRg st="0" end="0"/>
                                            </p:txEl>
                                          </p:spTgt>
                                        </p:tgtEl>
                                        <p:attrNameLst>
                                          <p:attrName>style.color</p:attrName>
                                        </p:attrNameLst>
                                      </p:cBhvr>
                                      <p:to>
                                        <a:srgbClr val="5F5F5F"/>
                                      </p:to>
                                    </p:animClr>
                                  </p:childTnLst>
                                </p:cTn>
                              </p:par>
                              <p:par>
                                <p:cTn id="28" presetID="3" presetClass="emph" presetSubtype="2" fill="hold" nodeType="withEffect">
                                  <p:stCondLst>
                                    <p:cond delay="0"/>
                                  </p:stCondLst>
                                  <p:childTnLst>
                                    <p:animClr clrSpc="rgb" dir="cw">
                                      <p:cBhvr override="childStyle">
                                        <p:cTn id="29" dur="500" fill="hold"/>
                                        <p:tgtEl>
                                          <p:spTgt spid="3">
                                            <p:txEl>
                                              <p:pRg st="1" end="1"/>
                                            </p:txEl>
                                          </p:spTgt>
                                        </p:tgtEl>
                                        <p:attrNameLst>
                                          <p:attrName>style.color</p:attrName>
                                        </p:attrNameLst>
                                      </p:cBhvr>
                                      <p:to>
                                        <a:srgbClr val="5F5F5F"/>
                                      </p:to>
                                    </p:animClr>
                                  </p:childTnLst>
                                </p:cTn>
                              </p:par>
                              <p:par>
                                <p:cTn id="30" presetID="3" presetClass="emph" presetSubtype="2" fill="hold" nodeType="withEffect">
                                  <p:stCondLst>
                                    <p:cond delay="0"/>
                                  </p:stCondLst>
                                  <p:childTnLst>
                                    <p:animClr clrSpc="rgb" dir="cw">
                                      <p:cBhvr override="childStyle">
                                        <p:cTn id="31" dur="500" fill="hold"/>
                                        <p:tgtEl>
                                          <p:spTgt spid="3">
                                            <p:txEl>
                                              <p:pRg st="2" end="2"/>
                                            </p:txEl>
                                          </p:spTgt>
                                        </p:tgtEl>
                                        <p:attrNameLst>
                                          <p:attrName>style.color</p:attrName>
                                        </p:attrNameLst>
                                      </p:cBhvr>
                                      <p:to>
                                        <a:srgbClr val="5F5F5F"/>
                                      </p:to>
                                    </p:animClr>
                                  </p:childTnLst>
                                </p:cTn>
                              </p:par>
                              <p:par>
                                <p:cTn id="32" presetID="3" presetClass="emph" presetSubtype="2" fill="hold" nodeType="withEffect">
                                  <p:stCondLst>
                                    <p:cond delay="0"/>
                                  </p:stCondLst>
                                  <p:childTnLst>
                                    <p:animClr clrSpc="rgb" dir="cw">
                                      <p:cBhvr override="childStyle">
                                        <p:cTn id="33" dur="500" fill="hold"/>
                                        <p:tgtEl>
                                          <p:spTgt spid="3">
                                            <p:txEl>
                                              <p:pRg st="3" end="3"/>
                                            </p:txEl>
                                          </p:spTgt>
                                        </p:tgtEl>
                                        <p:attrNameLst>
                                          <p:attrName>style.color</p:attrName>
                                        </p:attrNameLst>
                                      </p:cBhvr>
                                      <p:to>
                                        <a:srgbClr val="5F5F5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Related to Increased HIV Incidence Among Older Adults </a:t>
            </a:r>
          </a:p>
        </p:txBody>
      </p:sp>
      <p:sp>
        <p:nvSpPr>
          <p:cNvPr id="3" name="Content Placeholder 2"/>
          <p:cNvSpPr>
            <a:spLocks noGrp="1"/>
          </p:cNvSpPr>
          <p:nvPr>
            <p:ph idx="1"/>
          </p:nvPr>
        </p:nvSpPr>
        <p:spPr/>
        <p:txBody>
          <a:bodyPr>
            <a:normAutofit/>
          </a:bodyPr>
          <a:lstStyle/>
          <a:p>
            <a:pPr>
              <a:buClr>
                <a:schemeClr val="tx1"/>
              </a:buClr>
            </a:pPr>
            <a:r>
              <a:rPr lang="en-US" dirty="0" smtClean="0">
                <a:solidFill>
                  <a:srgbClr val="FFFF00"/>
                </a:solidFill>
              </a:rPr>
              <a:t>92%</a:t>
            </a:r>
            <a:r>
              <a:rPr lang="en-US" dirty="0" smtClean="0"/>
              <a:t> of older adults consider sex an important part of their life</a:t>
            </a:r>
          </a:p>
          <a:p>
            <a:pPr>
              <a:buClr>
                <a:schemeClr val="tx1"/>
              </a:buClr>
            </a:pPr>
            <a:r>
              <a:rPr lang="en-US" dirty="0" smtClean="0">
                <a:solidFill>
                  <a:srgbClr val="FFFF00"/>
                </a:solidFill>
              </a:rPr>
              <a:t>75%</a:t>
            </a:r>
            <a:r>
              <a:rPr lang="en-US" dirty="0" smtClean="0"/>
              <a:t> (65-74) report being sexually active</a:t>
            </a:r>
          </a:p>
          <a:p>
            <a:pPr>
              <a:buClr>
                <a:schemeClr val="tx1"/>
              </a:buClr>
            </a:pPr>
            <a:r>
              <a:rPr lang="en-US" dirty="0" smtClean="0">
                <a:solidFill>
                  <a:srgbClr val="FFFF00"/>
                </a:solidFill>
              </a:rPr>
              <a:t>27%</a:t>
            </a:r>
            <a:r>
              <a:rPr lang="en-US" dirty="0" smtClean="0"/>
              <a:t> report condom use</a:t>
            </a:r>
          </a:p>
          <a:p>
            <a:pPr>
              <a:buClr>
                <a:schemeClr val="tx1"/>
              </a:buClr>
            </a:pPr>
            <a:r>
              <a:rPr lang="en-US" dirty="0" smtClean="0">
                <a:solidFill>
                  <a:srgbClr val="FFFF00"/>
                </a:solidFill>
              </a:rPr>
              <a:t>60%</a:t>
            </a:r>
            <a:r>
              <a:rPr lang="en-US" dirty="0" smtClean="0"/>
              <a:t> of older adults reported no screening for STIs within last year</a:t>
            </a:r>
          </a:p>
          <a:p>
            <a:r>
              <a:rPr lang="en-US" dirty="0" smtClean="0"/>
              <a:t>Rates of certain STIs (syphilis, chlamydia) have increased as much as </a:t>
            </a:r>
            <a:r>
              <a:rPr lang="en-US" dirty="0" smtClean="0">
                <a:solidFill>
                  <a:srgbClr val="FFFF00"/>
                </a:solidFill>
              </a:rPr>
              <a:t>87%</a:t>
            </a:r>
          </a:p>
          <a:p>
            <a:endParaRPr lang="en-US" dirty="0" smtClean="0"/>
          </a:p>
        </p:txBody>
      </p:sp>
      <p:sp>
        <p:nvSpPr>
          <p:cNvPr id="4" name="TextBox 3"/>
          <p:cNvSpPr txBox="1"/>
          <p:nvPr/>
        </p:nvSpPr>
        <p:spPr>
          <a:xfrm>
            <a:off x="0" y="6550223"/>
            <a:ext cx="5638800" cy="307777"/>
          </a:xfrm>
          <a:prstGeom prst="rect">
            <a:avLst/>
          </a:prstGeom>
          <a:noFill/>
        </p:spPr>
        <p:txBody>
          <a:bodyPr wrap="square" rtlCol="0">
            <a:spAutoFit/>
          </a:bodyPr>
          <a:lstStyle/>
          <a:p>
            <a:r>
              <a:rPr lang="en-US" sz="1400" dirty="0" smtClean="0">
                <a:solidFill>
                  <a:srgbClr val="FFFF00"/>
                </a:solidFill>
              </a:rPr>
              <a:t>SOURCE: CDC, 2008; National Library of Medicine, 2014</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28</a:t>
            </a:fld>
            <a:endParaRPr lang="en-US"/>
          </a:p>
        </p:txBody>
      </p:sp>
    </p:spTree>
    <p:extLst>
      <p:ext uri="{BB962C8B-B14F-4D97-AF65-F5344CB8AC3E}">
        <p14:creationId xmlns:p14="http://schemas.microsoft.com/office/powerpoint/2010/main" val="30707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3" presetClass="emph" presetSubtype="2" fill="hold" nodeType="withEffect">
                                  <p:stCondLst>
                                    <p:cond delay="0"/>
                                  </p:stCondLst>
                                  <p:childTnLst>
                                    <p:animClr clrSpc="rgb" dir="cw">
                                      <p:cBhvr override="childStyle">
                                        <p:cTn id="18" dur="500" fill="hold"/>
                                        <p:tgtEl>
                                          <p:spTgt spid="3">
                                            <p:txEl>
                                              <p:pRg st="0" end="0"/>
                                            </p:txEl>
                                          </p:spTgt>
                                        </p:tgtEl>
                                        <p:attrNameLst>
                                          <p:attrName>style.color</p:attrName>
                                        </p:attrNameLst>
                                      </p:cBhvr>
                                      <p:to>
                                        <a:srgbClr val="969696"/>
                                      </p:to>
                                    </p:animClr>
                                  </p:childTnLst>
                                </p:cTn>
                              </p:par>
                              <p:par>
                                <p:cTn id="19" presetID="3" presetClass="emph" presetSubtype="2" fill="hold" nodeType="withEffect">
                                  <p:stCondLst>
                                    <p:cond delay="0"/>
                                  </p:stCondLst>
                                  <p:childTnLst>
                                    <p:animClr clrSpc="rgb" dir="cw">
                                      <p:cBhvr override="childStyle">
                                        <p:cTn id="20" dur="500" fill="hold"/>
                                        <p:tgtEl>
                                          <p:spTgt spid="3">
                                            <p:txEl>
                                              <p:pRg st="1" end="1"/>
                                            </p:txEl>
                                          </p:spTgt>
                                        </p:tgtEl>
                                        <p:attrNameLst>
                                          <p:attrName>style.color</p:attrName>
                                        </p:attrNameLst>
                                      </p:cBhvr>
                                      <p:to>
                                        <a:srgbClr val="969696"/>
                                      </p:to>
                                    </p:animClr>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Factors Related to Increased HIV Incidence Among </a:t>
            </a:r>
            <a:r>
              <a:rPr lang="en-US" dirty="0"/>
              <a:t>O</a:t>
            </a:r>
            <a:r>
              <a:rPr lang="en-US" dirty="0" smtClean="0"/>
              <a:t>lder Adults  </a:t>
            </a:r>
            <a:endParaRPr lang="en-US" dirty="0"/>
          </a:p>
        </p:txBody>
      </p:sp>
      <p:sp>
        <p:nvSpPr>
          <p:cNvPr id="3" name="Content Placeholder 2"/>
          <p:cNvSpPr>
            <a:spLocks noGrp="1"/>
          </p:cNvSpPr>
          <p:nvPr>
            <p:ph idx="1"/>
          </p:nvPr>
        </p:nvSpPr>
        <p:spPr>
          <a:xfrm>
            <a:off x="457200" y="1676400"/>
            <a:ext cx="8229600" cy="4525963"/>
          </a:xfrm>
        </p:spPr>
        <p:txBody>
          <a:bodyPr>
            <a:normAutofit fontScale="92500"/>
          </a:bodyPr>
          <a:lstStyle/>
          <a:p>
            <a:r>
              <a:rPr lang="en-US" dirty="0" smtClean="0"/>
              <a:t>Many older adults </a:t>
            </a:r>
            <a:r>
              <a:rPr lang="en-US" dirty="0" smtClean="0">
                <a:solidFill>
                  <a:srgbClr val="FFFF00"/>
                </a:solidFill>
              </a:rPr>
              <a:t>have same risk factors </a:t>
            </a:r>
            <a:r>
              <a:rPr lang="en-US" dirty="0" smtClean="0"/>
              <a:t>for HIV infection that younger persons have</a:t>
            </a:r>
          </a:p>
          <a:p>
            <a:r>
              <a:rPr lang="en-US" dirty="0" smtClean="0"/>
              <a:t>Many older adults </a:t>
            </a:r>
            <a:r>
              <a:rPr lang="en-US" dirty="0" smtClean="0">
                <a:solidFill>
                  <a:srgbClr val="FFFF00"/>
                </a:solidFill>
              </a:rPr>
              <a:t>are sexually active </a:t>
            </a:r>
            <a:r>
              <a:rPr lang="en-US" dirty="0" smtClean="0"/>
              <a:t>but may not perceive themselves to be at risk, and therefore </a:t>
            </a:r>
            <a:r>
              <a:rPr lang="en-US" dirty="0" smtClean="0">
                <a:solidFill>
                  <a:srgbClr val="FFFF00"/>
                </a:solidFill>
              </a:rPr>
              <a:t>don’t practice safer sex</a:t>
            </a:r>
          </a:p>
          <a:p>
            <a:pPr>
              <a:buClr>
                <a:schemeClr val="tx1"/>
              </a:buClr>
            </a:pPr>
            <a:r>
              <a:rPr lang="en-US" dirty="0" smtClean="0">
                <a:solidFill>
                  <a:srgbClr val="FFFF00"/>
                </a:solidFill>
              </a:rPr>
              <a:t>Older women may be especially at risk </a:t>
            </a:r>
            <a:r>
              <a:rPr lang="en-US" dirty="0" smtClean="0"/>
              <a:t>because of age-related vaginal thinning and risk of tears</a:t>
            </a:r>
          </a:p>
          <a:p>
            <a:r>
              <a:rPr lang="en-US" dirty="0" smtClean="0"/>
              <a:t>HIV transmission through injection accounts for more than </a:t>
            </a:r>
            <a:r>
              <a:rPr lang="en-US" dirty="0" smtClean="0">
                <a:solidFill>
                  <a:srgbClr val="FFFF00"/>
                </a:solidFill>
              </a:rPr>
              <a:t>16% of cases </a:t>
            </a:r>
            <a:r>
              <a:rPr lang="en-US" dirty="0" smtClean="0"/>
              <a:t>among adults 50+</a:t>
            </a:r>
            <a:endParaRPr lang="en-US" sz="3000" dirty="0" smtClean="0"/>
          </a:p>
        </p:txBody>
      </p:sp>
      <p:sp>
        <p:nvSpPr>
          <p:cNvPr id="4" name="TextBox 3"/>
          <p:cNvSpPr txBox="1"/>
          <p:nvPr/>
        </p:nvSpPr>
        <p:spPr>
          <a:xfrm>
            <a:off x="0" y="6550223"/>
            <a:ext cx="5638800" cy="307777"/>
          </a:xfrm>
          <a:prstGeom prst="rect">
            <a:avLst/>
          </a:prstGeom>
          <a:noFill/>
        </p:spPr>
        <p:txBody>
          <a:bodyPr wrap="square" rtlCol="0">
            <a:spAutoFit/>
          </a:bodyPr>
          <a:lstStyle/>
          <a:p>
            <a:r>
              <a:rPr lang="en-US" sz="1400" dirty="0" smtClean="0">
                <a:solidFill>
                  <a:srgbClr val="FFFF00"/>
                </a:solidFill>
              </a:rPr>
              <a:t>SOURCE: CDC, 2008; National Library of Medicine, 2014</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3314" name="Rectangle 2"/>
          <p:cNvSpPr>
            <a:spLocks noGrp="1"/>
          </p:cNvSpPr>
          <p:nvPr>
            <p:ph type="title"/>
          </p:nvPr>
        </p:nvSpPr>
        <p:spPr>
          <a:xfrm>
            <a:off x="-152400" y="274638"/>
            <a:ext cx="8229600" cy="1143000"/>
          </a:xfrm>
        </p:spPr>
        <p:txBody>
          <a:bodyPr/>
          <a:lstStyle/>
          <a:p>
            <a:r>
              <a:rPr lang="en-US" dirty="0" smtClean="0"/>
              <a:t>Introductions</a:t>
            </a:r>
          </a:p>
        </p:txBody>
      </p:sp>
      <p:sp>
        <p:nvSpPr>
          <p:cNvPr id="13315" name="Rectangle 3"/>
          <p:cNvSpPr>
            <a:spLocks noGrp="1"/>
          </p:cNvSpPr>
          <p:nvPr>
            <p:ph idx="1"/>
          </p:nvPr>
        </p:nvSpPr>
        <p:spPr/>
        <p:txBody>
          <a:bodyPr/>
          <a:lstStyle/>
          <a:p>
            <a:pPr>
              <a:buClr>
                <a:srgbClr val="FFFF00"/>
              </a:buClr>
              <a:buFont typeface="Arial" pitchFamily="34" charset="0"/>
              <a:buNone/>
            </a:pPr>
            <a:r>
              <a:rPr lang="en-US" sz="3200" dirty="0" smtClean="0">
                <a:effectLst/>
              </a:rPr>
              <a:t>Briefly tell us:</a:t>
            </a:r>
          </a:p>
          <a:p>
            <a:pPr>
              <a:buClr>
                <a:srgbClr val="FFFF00"/>
              </a:buClr>
            </a:pPr>
            <a:r>
              <a:rPr lang="en-US" sz="3000" dirty="0" smtClean="0">
                <a:solidFill>
                  <a:srgbClr val="FFFF00"/>
                </a:solidFill>
                <a:effectLst/>
              </a:rPr>
              <a:t>What is your name?</a:t>
            </a:r>
          </a:p>
          <a:p>
            <a:pPr>
              <a:buClr>
                <a:srgbClr val="FFFF00"/>
              </a:buClr>
            </a:pPr>
            <a:r>
              <a:rPr lang="en-US" sz="3000" dirty="0" smtClean="0">
                <a:effectLst/>
              </a:rPr>
              <a:t>Where do you work and what you do there?</a:t>
            </a:r>
          </a:p>
          <a:p>
            <a:pPr>
              <a:buClr>
                <a:srgbClr val="FFFF00"/>
              </a:buClr>
            </a:pPr>
            <a:r>
              <a:rPr lang="en-US" sz="3000" dirty="0" smtClean="0">
                <a:solidFill>
                  <a:srgbClr val="FFFF00"/>
                </a:solidFill>
                <a:effectLst/>
              </a:rPr>
              <a:t>Who is your favorite musician or performer?</a:t>
            </a:r>
          </a:p>
          <a:p>
            <a:pPr>
              <a:buClr>
                <a:srgbClr val="FFFF00"/>
              </a:buClr>
            </a:pPr>
            <a:r>
              <a:rPr lang="en-US" sz="3000" dirty="0" smtClean="0">
                <a:effectLst/>
              </a:rPr>
              <a:t>What is one reason you decided to attend this training session?</a:t>
            </a:r>
          </a:p>
        </p:txBody>
      </p:sp>
      <p:sp>
        <p:nvSpPr>
          <p:cNvPr id="5" name="Slide Number Placeholder 2"/>
          <p:cNvSpPr txBox="1">
            <a:spLocks/>
          </p:cNvSpPr>
          <p:nvPr/>
        </p:nvSpPr>
        <p:spPr bwMode="auto">
          <a:xfrm>
            <a:off x="6934200" y="6400800"/>
            <a:ext cx="2133600" cy="365125"/>
          </a:xfrm>
          <a:prstGeom prst="rect">
            <a:avLst/>
          </a:prstGeom>
          <a:noFill/>
          <a:ln>
            <a:miter lim="800000"/>
            <a:headEnd/>
            <a:tailEnd/>
          </a:ln>
        </p:spPr>
        <p:txBody>
          <a:bodyPr wrap="square" numCol="1" anchorCtr="0" compatLnSpc="1">
            <a:prstTxWarp prst="textNoShape">
              <a:avLst/>
            </a:prstTxWarp>
          </a:bodyPr>
          <a:lstStyle>
            <a:defPPr>
              <a:defRPr lang="en-US"/>
            </a:defPPr>
            <a:lvl1pPr algn="ctr" rtl="0" fontAlgn="base">
              <a:spcBef>
                <a:spcPct val="0"/>
              </a:spcBef>
              <a:spcAft>
                <a:spcPct val="0"/>
              </a:spcAft>
              <a:defRPr sz="4000" kern="1200">
                <a:solidFill>
                  <a:schemeClr val="tx1"/>
                </a:solidFill>
                <a:latin typeface="Times New Roman" pitchFamily="18" charset="0"/>
                <a:ea typeface="+mn-ea"/>
                <a:cs typeface="+mn-cs"/>
              </a:defRPr>
            </a:lvl1pPr>
            <a:lvl2pPr marL="457200" algn="ctr" rtl="0" fontAlgn="base">
              <a:spcBef>
                <a:spcPct val="0"/>
              </a:spcBef>
              <a:spcAft>
                <a:spcPct val="0"/>
              </a:spcAft>
              <a:defRPr sz="4000" kern="1200">
                <a:solidFill>
                  <a:schemeClr val="tx1"/>
                </a:solidFill>
                <a:latin typeface="Times New Roman" pitchFamily="18" charset="0"/>
                <a:ea typeface="+mn-ea"/>
                <a:cs typeface="+mn-cs"/>
              </a:defRPr>
            </a:lvl2pPr>
            <a:lvl3pPr marL="914400" algn="ctr" rtl="0" fontAlgn="base">
              <a:spcBef>
                <a:spcPct val="0"/>
              </a:spcBef>
              <a:spcAft>
                <a:spcPct val="0"/>
              </a:spcAft>
              <a:defRPr sz="4000" kern="1200">
                <a:solidFill>
                  <a:schemeClr val="tx1"/>
                </a:solidFill>
                <a:latin typeface="Times New Roman" pitchFamily="18" charset="0"/>
                <a:ea typeface="+mn-ea"/>
                <a:cs typeface="+mn-cs"/>
              </a:defRPr>
            </a:lvl3pPr>
            <a:lvl4pPr marL="1371600" algn="ctr" rtl="0" fontAlgn="base">
              <a:spcBef>
                <a:spcPct val="0"/>
              </a:spcBef>
              <a:spcAft>
                <a:spcPct val="0"/>
              </a:spcAft>
              <a:defRPr sz="4000" kern="1200">
                <a:solidFill>
                  <a:schemeClr val="tx1"/>
                </a:solidFill>
                <a:latin typeface="Times New Roman" pitchFamily="18" charset="0"/>
                <a:ea typeface="+mn-ea"/>
                <a:cs typeface="+mn-cs"/>
              </a:defRPr>
            </a:lvl4pPr>
            <a:lvl5pPr marL="1828800" algn="ctr" rtl="0" fontAlgn="base">
              <a:spcBef>
                <a:spcPct val="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a:lstStyle>
          <a:p>
            <a:pPr algn="r"/>
            <a:fld id="{75E9C751-C22F-4DC9-B1F0-8CADA55B09CD}" type="slidenum">
              <a:rPr lang="en-US" sz="1400" smtClean="0">
                <a:latin typeface="Calibri" panose="020F0502020204030204" pitchFamily="34" charset="0"/>
              </a:rPr>
              <a:pPr algn="r"/>
              <a:t>3</a:t>
            </a:fld>
            <a:endParaRPr lang="en-US" sz="1400" dirty="0" smtClean="0">
              <a:latin typeface="Calibri" panose="020F0502020204030204" pitchFamily="34" charset="0"/>
            </a:endParaRPr>
          </a:p>
        </p:txBody>
      </p:sp>
      <p:pic>
        <p:nvPicPr>
          <p:cNvPr id="6" name="Picture 5" descr="Nametag.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250" y="4648200"/>
            <a:ext cx="268605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8" name="Freeform 7"/>
          <p:cNvSpPr>
            <a:spLocks noChangeArrowheads="1"/>
          </p:cNvSpPr>
          <p:nvPr/>
        </p:nvSpPr>
        <p:spPr bwMode="auto">
          <a:xfrm>
            <a:off x="6297613"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chemeClr val="tx1"/>
            </a:solidFill>
            <a:round/>
            <a:headEnd/>
            <a:tailEnd/>
          </a:ln>
        </p:spPr>
        <p:txBody>
          <a:bodyPr wrap="none"/>
          <a:lstStyle/>
          <a:p>
            <a:endParaRPr lang="en-US"/>
          </a:p>
        </p:txBody>
      </p:sp>
      <p:sp>
        <p:nvSpPr>
          <p:cNvPr id="9" name="TextBox 8"/>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Bob</a:t>
            </a:r>
          </a:p>
        </p:txBody>
      </p:sp>
      <p:sp>
        <p:nvSpPr>
          <p:cNvPr id="10" name="TextBox 9"/>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Mary</a:t>
            </a:r>
          </a:p>
        </p:txBody>
      </p:sp>
      <p:sp>
        <p:nvSpPr>
          <p:cNvPr id="11" name="TextBox 10"/>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Jose</a:t>
            </a:r>
          </a:p>
        </p:txBody>
      </p:sp>
      <p:sp>
        <p:nvSpPr>
          <p:cNvPr id="12" name="TextBox 11"/>
          <p:cNvSpPr txBox="1"/>
          <p:nvPr/>
        </p:nvSpPr>
        <p:spPr>
          <a:xfrm rot="19321285">
            <a:off x="7134225" y="5565775"/>
            <a:ext cx="2062163"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Derrick</a:t>
            </a:r>
          </a:p>
        </p:txBody>
      </p:sp>
      <p:sp>
        <p:nvSpPr>
          <p:cNvPr id="13" name="TextBox 12"/>
          <p:cNvSpPr txBox="1"/>
          <p:nvPr/>
        </p:nvSpPr>
        <p:spPr>
          <a:xfrm rot="19321285">
            <a:off x="7131050" y="5565775"/>
            <a:ext cx="2062163" cy="70167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Richell</a:t>
            </a:r>
          </a:p>
        </p:txBody>
      </p:sp>
      <p:sp>
        <p:nvSpPr>
          <p:cNvPr id="14" name="TextBox 13"/>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Bethany</a:t>
            </a:r>
          </a:p>
        </p:txBody>
      </p:sp>
      <p:sp>
        <p:nvSpPr>
          <p:cNvPr id="15" name="TextBox 14"/>
          <p:cNvSpPr txBox="1"/>
          <p:nvPr/>
        </p:nvSpPr>
        <p:spPr>
          <a:xfrm rot="19321285">
            <a:off x="6977063" y="5576888"/>
            <a:ext cx="2351087"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Tom</a:t>
            </a:r>
          </a:p>
        </p:txBody>
      </p:sp>
      <p:sp>
        <p:nvSpPr>
          <p:cNvPr id="16" name="TextBox 15"/>
          <p:cNvSpPr txBox="1"/>
          <p:nvPr/>
        </p:nvSpPr>
        <p:spPr>
          <a:xfrm rot="19321285">
            <a:off x="6975475" y="5576888"/>
            <a:ext cx="2352675" cy="708025"/>
          </a:xfrm>
          <a:prstGeom prst="rect">
            <a:avLst/>
          </a:prstGeom>
          <a:noFill/>
        </p:spPr>
        <p:txBody>
          <a:bodyPr>
            <a:spAutoFit/>
          </a:bodyPr>
          <a:lstStyle/>
          <a:p>
            <a:pPr algn="ctr" defTabSz="914400">
              <a:defRPr/>
            </a:pPr>
            <a:r>
              <a:rPr lang="en-US" sz="4000" b="1" dirty="0">
                <a:solidFill>
                  <a:schemeClr val="bg2">
                    <a:lumMod val="90000"/>
                    <a:lumOff val="10000"/>
                  </a:schemeClr>
                </a:solidFill>
                <a:latin typeface="Bradley Hand ITC" pitchFamily="66" charset="0"/>
                <a:ea typeface="+mn-ea"/>
              </a:rPr>
              <a:t>Sherry</a:t>
            </a:r>
          </a:p>
        </p:txBody>
      </p:sp>
      <p:sp>
        <p:nvSpPr>
          <p:cNvPr id="17" name="Freeform 16"/>
          <p:cNvSpPr>
            <a:spLocks noChangeArrowheads="1"/>
          </p:cNvSpPr>
          <p:nvPr/>
        </p:nvSpPr>
        <p:spPr bwMode="auto">
          <a:xfrm>
            <a:off x="6286500" y="4648200"/>
            <a:ext cx="2705100" cy="2066925"/>
          </a:xfrm>
          <a:custGeom>
            <a:avLst/>
            <a:gdLst>
              <a:gd name="T0" fmla="*/ 0 w 2705100"/>
              <a:gd name="T1" fmla="*/ 2066925 h 2066925"/>
              <a:gd name="T2" fmla="*/ 2043112 w 2705100"/>
              <a:gd name="T3" fmla="*/ 2066925 h 2066925"/>
              <a:gd name="T4" fmla="*/ 2700336 w 2705100"/>
              <a:gd name="T5" fmla="*/ 1381125 h 2066925"/>
              <a:gd name="T6" fmla="*/ 2705100 w 2705100"/>
              <a:gd name="T7" fmla="*/ 0 h 2066925"/>
              <a:gd name="T8" fmla="*/ 2662236 w 2705100"/>
              <a:gd name="T9" fmla="*/ 0 h 2066925"/>
              <a:gd name="T10" fmla="*/ 190500 w 2705100"/>
              <a:gd name="T11" fmla="*/ 1933575 h 2066925"/>
              <a:gd name="T12" fmla="*/ 0 60000 65536"/>
              <a:gd name="T13" fmla="*/ 0 60000 65536"/>
              <a:gd name="T14" fmla="*/ 0 60000 65536"/>
              <a:gd name="T15" fmla="*/ 0 60000 65536"/>
              <a:gd name="T16" fmla="*/ 0 60000 65536"/>
              <a:gd name="T17" fmla="*/ 0 60000 65536"/>
              <a:gd name="T18" fmla="*/ 0 w 2705100"/>
              <a:gd name="T19" fmla="*/ 0 h 2066925"/>
              <a:gd name="T20" fmla="*/ 2705100 w 2705100"/>
              <a:gd name="T21" fmla="*/ 2066925 h 2066925"/>
            </a:gdLst>
            <a:ahLst/>
            <a:cxnLst>
              <a:cxn ang="T12">
                <a:pos x="T0" y="T1"/>
              </a:cxn>
              <a:cxn ang="T13">
                <a:pos x="T2" y="T3"/>
              </a:cxn>
              <a:cxn ang="T14">
                <a:pos x="T4" y="T5"/>
              </a:cxn>
              <a:cxn ang="T15">
                <a:pos x="T6" y="T7"/>
              </a:cxn>
              <a:cxn ang="T16">
                <a:pos x="T8" y="T9"/>
              </a:cxn>
              <a:cxn ang="T17">
                <a:pos x="T10" y="T11"/>
              </a:cxn>
            </a:cxnLst>
            <a:rect l="T18" t="T19" r="T20" b="T21"/>
            <a:pathLst>
              <a:path w="2705100" h="2066925">
                <a:moveTo>
                  <a:pt x="0" y="2066925"/>
                </a:moveTo>
                <a:lnTo>
                  <a:pt x="2043112" y="2066925"/>
                </a:lnTo>
                <a:lnTo>
                  <a:pt x="2700337" y="1381125"/>
                </a:lnTo>
                <a:cubicBezTo>
                  <a:pt x="2701925" y="920750"/>
                  <a:pt x="2703512" y="460375"/>
                  <a:pt x="2705100" y="0"/>
                </a:cubicBezTo>
                <a:lnTo>
                  <a:pt x="2662237" y="0"/>
                </a:lnTo>
                <a:lnTo>
                  <a:pt x="190500" y="1933575"/>
                </a:lnTo>
              </a:path>
            </a:pathLst>
          </a:custGeom>
          <a:solidFill>
            <a:schemeClr val="tx1"/>
          </a:solidFill>
          <a:ln w="9525" algn="ctr">
            <a:solidFill>
              <a:srgbClr val="C00000"/>
            </a:solidFill>
            <a:round/>
            <a:headEnd/>
            <a:tailEnd/>
          </a:ln>
        </p:spPr>
        <p:txBody>
          <a:bodyPr wrap="none"/>
          <a:lstStyle/>
          <a:p>
            <a:endParaRPr lang="en-US"/>
          </a:p>
        </p:txBody>
      </p:sp>
    </p:spTree>
    <p:custDataLst>
      <p:tags r:id="rId1"/>
    </p:custDataLst>
    <p:extLst>
      <p:ext uri="{BB962C8B-B14F-4D97-AF65-F5344CB8AC3E}">
        <p14:creationId xmlns:p14="http://schemas.microsoft.com/office/powerpoint/2010/main" val="15712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par>
                                <p:cTn id="12" presetID="22" presetClass="exit" presetSubtype="8" fill="hold" grpId="0" nodeType="withEffect">
                                  <p:stCondLst>
                                    <p:cond delay="0"/>
                                  </p:stCondLst>
                                  <p:childTnLst>
                                    <p:animEffect transition="out" filter="wipe(left)">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par>
                          <p:cTn id="15" fill="hold">
                            <p:stCondLst>
                              <p:cond delay="2000"/>
                            </p:stCondLst>
                            <p:childTnLst>
                              <p:par>
                                <p:cTn id="16" presetID="22" presetClass="exit" presetSubtype="8" fill="hold" grpId="0" nodeType="afterEffect">
                                  <p:stCondLst>
                                    <p:cond delay="1500"/>
                                  </p:stCondLst>
                                  <p:childTnLst>
                                    <p:animEffect transition="out" filter="wipe(left)">
                                      <p:cBhvr>
                                        <p:cTn id="17" dur="2000"/>
                                        <p:tgtEl>
                                          <p:spTgt spid="9"/>
                                        </p:tgtEl>
                                      </p:cBhvr>
                                    </p:animEffect>
                                    <p:set>
                                      <p:cBhvr>
                                        <p:cTn id="18" dur="1" fill="hold">
                                          <p:stCondLst>
                                            <p:cond delay="1999"/>
                                          </p:stCondLst>
                                        </p:cTn>
                                        <p:tgtEl>
                                          <p:spTgt spid="9"/>
                                        </p:tgtEl>
                                        <p:attrNameLst>
                                          <p:attrName>style.visibility</p:attrName>
                                        </p:attrNameLst>
                                      </p:cBhvr>
                                      <p:to>
                                        <p:strVal val="hidden"/>
                                      </p:to>
                                    </p:set>
                                  </p:childTnLst>
                                </p:cTn>
                              </p:par>
                              <p:par>
                                <p:cTn id="19" presetID="22" presetClass="entr" presetSubtype="8" fill="hold" grpId="0" nodeType="withEffect">
                                  <p:stCondLst>
                                    <p:cond delay="15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par>
                          <p:cTn id="22" fill="hold">
                            <p:stCondLst>
                              <p:cond delay="5500"/>
                            </p:stCondLst>
                            <p:childTnLst>
                              <p:par>
                                <p:cTn id="23" presetID="22" presetClass="exit" presetSubtype="8" fill="hold" grpId="1" nodeType="afterEffect">
                                  <p:stCondLst>
                                    <p:cond delay="1500"/>
                                  </p:stCondLst>
                                  <p:childTnLst>
                                    <p:animEffect transition="out" filter="wipe(left)">
                                      <p:cBhvr>
                                        <p:cTn id="24" dur="2000"/>
                                        <p:tgtEl>
                                          <p:spTgt spid="10"/>
                                        </p:tgtEl>
                                      </p:cBhvr>
                                    </p:animEffect>
                                    <p:set>
                                      <p:cBhvr>
                                        <p:cTn id="25" dur="1" fill="hold">
                                          <p:stCondLst>
                                            <p:cond delay="1999"/>
                                          </p:stCondLst>
                                        </p:cTn>
                                        <p:tgtEl>
                                          <p:spTgt spid="10"/>
                                        </p:tgtEl>
                                        <p:attrNameLst>
                                          <p:attrName>style.visibility</p:attrName>
                                        </p:attrNameLst>
                                      </p:cBhvr>
                                      <p:to>
                                        <p:strVal val="hidden"/>
                                      </p:to>
                                    </p:set>
                                  </p:childTnLst>
                                </p:cTn>
                              </p:par>
                              <p:par>
                                <p:cTn id="26" presetID="22" presetClass="entr" presetSubtype="8"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2000"/>
                                        <p:tgtEl>
                                          <p:spTgt spid="11"/>
                                        </p:tgtEl>
                                      </p:cBhvr>
                                    </p:animEffect>
                                  </p:childTnLst>
                                </p:cTn>
                              </p:par>
                            </p:childTnLst>
                          </p:cTn>
                        </p:par>
                        <p:par>
                          <p:cTn id="29" fill="hold">
                            <p:stCondLst>
                              <p:cond delay="9000"/>
                            </p:stCondLst>
                            <p:childTnLst>
                              <p:par>
                                <p:cTn id="30" presetID="22" presetClass="exit" presetSubtype="8" fill="hold" grpId="0" nodeType="afterEffect">
                                  <p:stCondLst>
                                    <p:cond delay="1500"/>
                                  </p:stCondLst>
                                  <p:childTnLst>
                                    <p:animEffect transition="out" filter="wipe(left)">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par>
                                <p:cTn id="33" presetID="22" presetClass="entr" presetSubtype="8" fill="hold"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2000"/>
                                        <p:tgtEl>
                                          <p:spTgt spid="16"/>
                                        </p:tgtEl>
                                      </p:cBhvr>
                                    </p:animEffect>
                                  </p:childTnLst>
                                </p:cTn>
                              </p:par>
                            </p:childTnLst>
                          </p:cTn>
                        </p:par>
                        <p:par>
                          <p:cTn id="36" fill="hold">
                            <p:stCondLst>
                              <p:cond delay="12500"/>
                            </p:stCondLst>
                            <p:childTnLst>
                              <p:par>
                                <p:cTn id="37" presetID="22" presetClass="exit" presetSubtype="4" fill="hold" grpId="0" nodeType="afterEffect">
                                  <p:stCondLst>
                                    <p:cond delay="1500"/>
                                  </p:stCondLst>
                                  <p:childTnLst>
                                    <p:animEffect transition="out" filter="wipe(down)">
                                      <p:cBhvr>
                                        <p:cTn id="38" dur="2000"/>
                                        <p:tgtEl>
                                          <p:spTgt spid="16"/>
                                        </p:tgtEl>
                                      </p:cBhvr>
                                    </p:animEffect>
                                    <p:set>
                                      <p:cBhvr>
                                        <p:cTn id="39" dur="1" fill="hold">
                                          <p:stCondLst>
                                            <p:cond delay="1999"/>
                                          </p:stCondLst>
                                        </p:cTn>
                                        <p:tgtEl>
                                          <p:spTgt spid="16"/>
                                        </p:tgtEl>
                                        <p:attrNameLst>
                                          <p:attrName>style.visibility</p:attrName>
                                        </p:attrNameLst>
                                      </p:cBhvr>
                                      <p:to>
                                        <p:strVal val="hidden"/>
                                      </p:to>
                                    </p:set>
                                  </p:childTnLst>
                                </p:cTn>
                              </p:par>
                              <p:par>
                                <p:cTn id="40" presetID="22" presetClass="entr" presetSubtype="8" fill="hold" nodeType="withEffect">
                                  <p:stCondLst>
                                    <p:cond delay="150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2000"/>
                                        <p:tgtEl>
                                          <p:spTgt spid="12"/>
                                        </p:tgtEl>
                                      </p:cBhvr>
                                    </p:animEffect>
                                  </p:childTnLst>
                                </p:cTn>
                              </p:par>
                            </p:childTnLst>
                          </p:cTn>
                        </p:par>
                        <p:par>
                          <p:cTn id="43" fill="hold">
                            <p:stCondLst>
                              <p:cond delay="16000"/>
                            </p:stCondLst>
                            <p:childTnLst>
                              <p:par>
                                <p:cTn id="44" presetID="22" presetClass="exit" presetSubtype="8" fill="hold" grpId="0" nodeType="afterEffect">
                                  <p:stCondLst>
                                    <p:cond delay="1500"/>
                                  </p:stCondLst>
                                  <p:childTnLst>
                                    <p:animEffect transition="out" filter="wipe(left)">
                                      <p:cBhvr>
                                        <p:cTn id="45" dur="2000"/>
                                        <p:tgtEl>
                                          <p:spTgt spid="12"/>
                                        </p:tgtEl>
                                      </p:cBhvr>
                                    </p:animEffect>
                                    <p:set>
                                      <p:cBhvr>
                                        <p:cTn id="46" dur="1" fill="hold">
                                          <p:stCondLst>
                                            <p:cond delay="1999"/>
                                          </p:stCondLst>
                                        </p:cTn>
                                        <p:tgtEl>
                                          <p:spTgt spid="12"/>
                                        </p:tgtEl>
                                        <p:attrNameLst>
                                          <p:attrName>style.visibility</p:attrName>
                                        </p:attrNameLst>
                                      </p:cBhvr>
                                      <p:to>
                                        <p:strVal val="hidden"/>
                                      </p:to>
                                    </p:set>
                                  </p:childTnLst>
                                </p:cTn>
                              </p:par>
                              <p:par>
                                <p:cTn id="47" presetID="22" presetClass="entr" presetSubtype="8" fill="hold" nodeType="withEffect">
                                  <p:stCondLst>
                                    <p:cond delay="150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2000"/>
                                        <p:tgtEl>
                                          <p:spTgt spid="15"/>
                                        </p:tgtEl>
                                      </p:cBhvr>
                                    </p:animEffect>
                                  </p:childTnLst>
                                </p:cTn>
                              </p:par>
                            </p:childTnLst>
                          </p:cTn>
                        </p:par>
                        <p:par>
                          <p:cTn id="50" fill="hold">
                            <p:stCondLst>
                              <p:cond delay="19500"/>
                            </p:stCondLst>
                            <p:childTnLst>
                              <p:par>
                                <p:cTn id="51" presetID="22" presetClass="exit" presetSubtype="4" fill="hold" grpId="0" nodeType="afterEffect">
                                  <p:stCondLst>
                                    <p:cond delay="1500"/>
                                  </p:stCondLst>
                                  <p:childTnLst>
                                    <p:animEffect transition="out" filter="wipe(down)">
                                      <p:cBhvr>
                                        <p:cTn id="52" dur="2000"/>
                                        <p:tgtEl>
                                          <p:spTgt spid="15"/>
                                        </p:tgtEl>
                                      </p:cBhvr>
                                    </p:animEffect>
                                    <p:set>
                                      <p:cBhvr>
                                        <p:cTn id="53" dur="1" fill="hold">
                                          <p:stCondLst>
                                            <p:cond delay="1999"/>
                                          </p:stCondLst>
                                        </p:cTn>
                                        <p:tgtEl>
                                          <p:spTgt spid="15"/>
                                        </p:tgtEl>
                                        <p:attrNameLst>
                                          <p:attrName>style.visibility</p:attrName>
                                        </p:attrNameLst>
                                      </p:cBhvr>
                                      <p:to>
                                        <p:strVal val="hidden"/>
                                      </p:to>
                                    </p:set>
                                  </p:childTnLst>
                                </p:cTn>
                              </p:par>
                              <p:par>
                                <p:cTn id="54" presetID="22" presetClass="entr" presetSubtype="8" fill="hold" nodeType="withEffect">
                                  <p:stCondLst>
                                    <p:cond delay="150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2000"/>
                                        <p:tgtEl>
                                          <p:spTgt spid="13"/>
                                        </p:tgtEl>
                                      </p:cBhvr>
                                    </p:animEffect>
                                  </p:childTnLst>
                                </p:cTn>
                              </p:par>
                            </p:childTnLst>
                          </p:cTn>
                        </p:par>
                        <p:par>
                          <p:cTn id="57" fill="hold">
                            <p:stCondLst>
                              <p:cond delay="23000"/>
                            </p:stCondLst>
                            <p:childTnLst>
                              <p:par>
                                <p:cTn id="58" presetID="22" presetClass="exit" presetSubtype="8" fill="hold" grpId="0" nodeType="afterEffect">
                                  <p:stCondLst>
                                    <p:cond delay="1500"/>
                                  </p:stCondLst>
                                  <p:childTnLst>
                                    <p:animEffect transition="out" filter="wipe(left)">
                                      <p:cBhvr>
                                        <p:cTn id="59" dur="2000"/>
                                        <p:tgtEl>
                                          <p:spTgt spid="13"/>
                                        </p:tgtEl>
                                      </p:cBhvr>
                                    </p:animEffect>
                                    <p:set>
                                      <p:cBhvr>
                                        <p:cTn id="60" dur="1" fill="hold">
                                          <p:stCondLst>
                                            <p:cond delay="1999"/>
                                          </p:stCondLst>
                                        </p:cTn>
                                        <p:tgtEl>
                                          <p:spTgt spid="13"/>
                                        </p:tgtEl>
                                        <p:attrNameLst>
                                          <p:attrName>style.visibility</p:attrName>
                                        </p:attrNameLst>
                                      </p:cBhvr>
                                      <p:to>
                                        <p:strVal val="hidden"/>
                                      </p:to>
                                    </p:set>
                                  </p:childTnLst>
                                </p:cTn>
                              </p:par>
                              <p:par>
                                <p:cTn id="61" presetID="22" presetClass="entr" presetSubtype="8"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2000"/>
                                        <p:tgtEl>
                                          <p:spTgt spid="14"/>
                                        </p:tgtEl>
                                      </p:cBhvr>
                                    </p:animEffect>
                                  </p:childTnLst>
                                </p:cTn>
                              </p:par>
                            </p:childTnLst>
                          </p:cTn>
                        </p:par>
                        <p:par>
                          <p:cTn id="64" fill="hold">
                            <p:stCondLst>
                              <p:cond delay="26500"/>
                            </p:stCondLst>
                            <p:childTnLst>
                              <p:par>
                                <p:cTn id="65" presetID="22" presetClass="exit" presetSubtype="8" fill="hold" grpId="0" nodeType="afterEffect">
                                  <p:stCondLst>
                                    <p:cond delay="1500"/>
                                  </p:stCondLst>
                                  <p:childTnLst>
                                    <p:animEffect transition="out" filter="wipe(left)">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0" grpId="1"/>
      <p:bldP spid="11" grpId="0"/>
      <p:bldP spid="12" grpId="0"/>
      <p:bldP spid="13" grpId="0"/>
      <p:bldP spid="14" grpId="0"/>
      <p:bldP spid="15" grpId="0"/>
      <p:bldP spid="16" grpId="0"/>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Factors Related to Increased HIV Incidence Among Older Adults </a:t>
            </a:r>
          </a:p>
        </p:txBody>
      </p:sp>
      <p:sp>
        <p:nvSpPr>
          <p:cNvPr id="3" name="Content Placeholder 2"/>
          <p:cNvSpPr>
            <a:spLocks noGrp="1"/>
          </p:cNvSpPr>
          <p:nvPr>
            <p:ph idx="1"/>
          </p:nvPr>
        </p:nvSpPr>
        <p:spPr>
          <a:xfrm>
            <a:off x="457200" y="2027237"/>
            <a:ext cx="8229600" cy="4525963"/>
          </a:xfrm>
        </p:spPr>
        <p:txBody>
          <a:bodyPr>
            <a:normAutofit/>
          </a:bodyPr>
          <a:lstStyle/>
          <a:p>
            <a:r>
              <a:rPr lang="en-US" dirty="0" smtClean="0"/>
              <a:t>Very little </a:t>
            </a:r>
            <a:r>
              <a:rPr lang="en-US" dirty="0" smtClean="0">
                <a:solidFill>
                  <a:srgbClr val="FFFF00"/>
                </a:solidFill>
              </a:rPr>
              <a:t>HIV prevention education </a:t>
            </a:r>
            <a:r>
              <a:rPr lang="en-US" dirty="0" smtClean="0"/>
              <a:t>is targeted at older adults</a:t>
            </a:r>
          </a:p>
          <a:p>
            <a:r>
              <a:rPr lang="en-US" dirty="0" smtClean="0"/>
              <a:t>Many older people are </a:t>
            </a:r>
            <a:r>
              <a:rPr lang="en-US" dirty="0" smtClean="0">
                <a:solidFill>
                  <a:srgbClr val="FFFF00"/>
                </a:solidFill>
              </a:rPr>
              <a:t>recently single </a:t>
            </a:r>
            <a:r>
              <a:rPr lang="en-US" dirty="0" smtClean="0"/>
              <a:t>through divorce or death, so sexual activity outside of relationship is new to them again </a:t>
            </a:r>
          </a:p>
          <a:p>
            <a:r>
              <a:rPr lang="en-US" dirty="0" smtClean="0"/>
              <a:t>Older, racial/ethnic minority individuals may </a:t>
            </a:r>
            <a:r>
              <a:rPr lang="en-US" dirty="0"/>
              <a:t>face </a:t>
            </a:r>
            <a:r>
              <a:rPr lang="en-US" dirty="0" smtClean="0">
                <a:solidFill>
                  <a:srgbClr val="FFFF00"/>
                </a:solidFill>
              </a:rPr>
              <a:t>additional discrimination </a:t>
            </a:r>
            <a:r>
              <a:rPr lang="en-US" dirty="0">
                <a:solidFill>
                  <a:srgbClr val="FFFF00"/>
                </a:solidFill>
              </a:rPr>
              <a:t>and stigma </a:t>
            </a:r>
            <a:r>
              <a:rPr lang="en-US" dirty="0"/>
              <a:t>that can lead to later testing, diagnosis</a:t>
            </a:r>
          </a:p>
          <a:p>
            <a:endParaRPr lang="en-US" dirty="0" smtClean="0"/>
          </a:p>
        </p:txBody>
      </p:sp>
      <p:sp>
        <p:nvSpPr>
          <p:cNvPr id="5" name="TextBox 4"/>
          <p:cNvSpPr txBox="1"/>
          <p:nvPr/>
        </p:nvSpPr>
        <p:spPr>
          <a:xfrm>
            <a:off x="0" y="6550223"/>
            <a:ext cx="5638800" cy="307777"/>
          </a:xfrm>
          <a:prstGeom prst="rect">
            <a:avLst/>
          </a:prstGeom>
          <a:noFill/>
        </p:spPr>
        <p:txBody>
          <a:bodyPr wrap="square" rtlCol="0">
            <a:spAutoFit/>
          </a:bodyPr>
          <a:lstStyle/>
          <a:p>
            <a:r>
              <a:rPr lang="en-US" sz="1400" dirty="0" smtClean="0">
                <a:solidFill>
                  <a:srgbClr val="FFFF00"/>
                </a:solidFill>
              </a:rPr>
              <a:t>SOURCE: CDC, 2008; National Library of Medicine, 2014</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Related to Increased HIV Incidence Among Older Adults </a:t>
            </a:r>
          </a:p>
        </p:txBody>
      </p:sp>
      <p:sp>
        <p:nvSpPr>
          <p:cNvPr id="3" name="Content Placeholder 2"/>
          <p:cNvSpPr>
            <a:spLocks noGrp="1"/>
          </p:cNvSpPr>
          <p:nvPr>
            <p:ph idx="1"/>
          </p:nvPr>
        </p:nvSpPr>
        <p:spPr>
          <a:xfrm>
            <a:off x="457200" y="1752600"/>
            <a:ext cx="8229600" cy="4525963"/>
          </a:xfrm>
        </p:spPr>
        <p:txBody>
          <a:bodyPr/>
          <a:lstStyle/>
          <a:p>
            <a:r>
              <a:rPr lang="en-US" dirty="0" smtClean="0"/>
              <a:t>Approx </a:t>
            </a:r>
            <a:r>
              <a:rPr lang="en-US" dirty="0" smtClean="0">
                <a:solidFill>
                  <a:srgbClr val="FFFF00"/>
                </a:solidFill>
              </a:rPr>
              <a:t>2/3 of new HIV/AIDS </a:t>
            </a:r>
            <a:r>
              <a:rPr lang="en-US" dirty="0" smtClean="0"/>
              <a:t>cases in older individuals are among MSM</a:t>
            </a:r>
          </a:p>
          <a:p>
            <a:r>
              <a:rPr lang="en-US" dirty="0" smtClean="0"/>
              <a:t>However, higher proportion of older individuals report </a:t>
            </a:r>
            <a:r>
              <a:rPr lang="en-US" dirty="0" smtClean="0">
                <a:solidFill>
                  <a:srgbClr val="FFFF00"/>
                </a:solidFill>
              </a:rPr>
              <a:t>“unknown” source </a:t>
            </a:r>
            <a:r>
              <a:rPr lang="en-US" dirty="0" smtClean="0"/>
              <a:t>of infection than in younger age groups </a:t>
            </a:r>
          </a:p>
          <a:p>
            <a:r>
              <a:rPr lang="en-US" dirty="0" smtClean="0"/>
              <a:t>Fear of </a:t>
            </a:r>
            <a:r>
              <a:rPr lang="en-US" dirty="0" smtClean="0">
                <a:solidFill>
                  <a:srgbClr val="FFFF00"/>
                </a:solidFill>
              </a:rPr>
              <a:t>stigma</a:t>
            </a:r>
            <a:r>
              <a:rPr lang="en-US" dirty="0" smtClean="0"/>
              <a:t> likely leads to non-disclosure of sexual practices/risk behaviors  to healthcare providers </a:t>
            </a:r>
          </a:p>
          <a:p>
            <a:endParaRPr lang="en-US" dirty="0"/>
          </a:p>
        </p:txBody>
      </p:sp>
      <p:sp>
        <p:nvSpPr>
          <p:cNvPr id="4" name="TextBox 3"/>
          <p:cNvSpPr txBox="1"/>
          <p:nvPr/>
        </p:nvSpPr>
        <p:spPr>
          <a:xfrm>
            <a:off x="0" y="6550223"/>
            <a:ext cx="8839200" cy="307777"/>
          </a:xfrm>
          <a:prstGeom prst="rect">
            <a:avLst/>
          </a:prstGeom>
          <a:noFill/>
        </p:spPr>
        <p:txBody>
          <a:bodyPr wrap="square" rtlCol="0">
            <a:spAutoFit/>
          </a:bodyPr>
          <a:lstStyle/>
          <a:p>
            <a:r>
              <a:rPr lang="en-US" sz="1400" dirty="0" smtClean="0">
                <a:solidFill>
                  <a:srgbClr val="FFFF00"/>
                </a:solidFill>
              </a:rPr>
              <a:t>SOURCE: HIV </a:t>
            </a:r>
            <a:r>
              <a:rPr lang="en-US" sz="1400" dirty="0">
                <a:solidFill>
                  <a:srgbClr val="FFFF00"/>
                </a:solidFill>
              </a:rPr>
              <a:t>in Older Adults: A Quick Reference Guide for HIV Primary </a:t>
            </a:r>
            <a:r>
              <a:rPr lang="en-US" sz="1400" dirty="0" smtClean="0">
                <a:solidFill>
                  <a:srgbClr val="FFFF00"/>
                </a:solidFill>
              </a:rPr>
              <a:t>Care  Clinicians,</a:t>
            </a:r>
            <a:r>
              <a:rPr lang="en-US" sz="1400" dirty="0">
                <a:solidFill>
                  <a:srgbClr val="FFFF00"/>
                </a:solidFill>
              </a:rPr>
              <a:t> 2014</a:t>
            </a:r>
            <a:r>
              <a:rPr lang="en-US" sz="1400" dirty="0" smtClean="0">
                <a:solidFill>
                  <a:srgbClr val="FFFF00"/>
                </a:solidFill>
              </a:rPr>
              <a:t>.</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Factors Related to Increased HIV Incidence Among Older </a:t>
            </a:r>
            <a:r>
              <a:rPr lang="en-US" dirty="0" smtClean="0"/>
              <a:t>Adults: Stigma </a:t>
            </a:r>
            <a:endParaRPr lang="en-US" dirty="0"/>
          </a:p>
        </p:txBody>
      </p:sp>
      <p:sp>
        <p:nvSpPr>
          <p:cNvPr id="3" name="Content Placeholder 2"/>
          <p:cNvSpPr>
            <a:spLocks noGrp="1"/>
          </p:cNvSpPr>
          <p:nvPr>
            <p:ph idx="1"/>
          </p:nvPr>
        </p:nvSpPr>
        <p:spPr>
          <a:xfrm>
            <a:off x="457200" y="1828800"/>
            <a:ext cx="8229600" cy="4525963"/>
          </a:xfrm>
        </p:spPr>
        <p:txBody>
          <a:bodyPr>
            <a:normAutofit fontScale="92500" lnSpcReduction="20000"/>
          </a:bodyPr>
          <a:lstStyle/>
          <a:p>
            <a:pPr>
              <a:buClr>
                <a:schemeClr val="tx1"/>
              </a:buClr>
            </a:pPr>
            <a:r>
              <a:rPr lang="en-US" dirty="0" smtClean="0">
                <a:solidFill>
                  <a:srgbClr val="FFFF00"/>
                </a:solidFill>
              </a:rPr>
              <a:t>Internalized HIV-related stigma </a:t>
            </a:r>
            <a:r>
              <a:rPr lang="en-US" dirty="0" smtClean="0"/>
              <a:t>has  significant negative effects on mental health, particularly when combined with internalized homophobia </a:t>
            </a:r>
          </a:p>
          <a:p>
            <a:endParaRPr lang="en-US" dirty="0" smtClean="0"/>
          </a:p>
          <a:p>
            <a:r>
              <a:rPr lang="en-US" dirty="0" smtClean="0"/>
              <a:t>May be </a:t>
            </a:r>
            <a:r>
              <a:rPr lang="en-US" dirty="0" smtClean="0">
                <a:solidFill>
                  <a:srgbClr val="FFFF00"/>
                </a:solidFill>
              </a:rPr>
              <a:t>significantly greater for older individuals</a:t>
            </a:r>
            <a:r>
              <a:rPr lang="en-US" dirty="0" smtClean="0"/>
              <a:t>, i.e. “I should have known better at my age” </a:t>
            </a:r>
          </a:p>
          <a:p>
            <a:endParaRPr lang="en-US" dirty="0" smtClean="0"/>
          </a:p>
          <a:p>
            <a:r>
              <a:rPr lang="en-US" dirty="0" smtClean="0"/>
              <a:t>Substance-related coping significantly increases </a:t>
            </a:r>
            <a:r>
              <a:rPr lang="en-US" dirty="0" smtClean="0">
                <a:solidFill>
                  <a:srgbClr val="FFFF00"/>
                </a:solidFill>
              </a:rPr>
              <a:t>suicidal ideation </a:t>
            </a:r>
            <a:r>
              <a:rPr lang="en-US" dirty="0" smtClean="0"/>
              <a:t>for LGBT individuals who have disclosed HIV status to family/friends</a:t>
            </a:r>
          </a:p>
          <a:p>
            <a:endParaRPr lang="en-US" dirty="0"/>
          </a:p>
        </p:txBody>
      </p:sp>
      <p:sp>
        <p:nvSpPr>
          <p:cNvPr id="4" name="TextBox 3"/>
          <p:cNvSpPr txBox="1"/>
          <p:nvPr/>
        </p:nvSpPr>
        <p:spPr>
          <a:xfrm>
            <a:off x="0" y="6550223"/>
            <a:ext cx="7391400" cy="307777"/>
          </a:xfrm>
          <a:prstGeom prst="rect">
            <a:avLst/>
          </a:prstGeom>
          <a:noFill/>
        </p:spPr>
        <p:txBody>
          <a:bodyPr wrap="square" rtlCol="0">
            <a:spAutoFit/>
          </a:bodyPr>
          <a:lstStyle/>
          <a:p>
            <a:r>
              <a:rPr lang="en-US" sz="1400" dirty="0" smtClean="0">
                <a:solidFill>
                  <a:srgbClr val="FFFF00"/>
                </a:solidFill>
              </a:rPr>
              <a:t>SOURCE: Cramer </a:t>
            </a:r>
            <a:r>
              <a:rPr lang="en-US" sz="1400" dirty="0">
                <a:solidFill>
                  <a:srgbClr val="FFFF00"/>
                </a:solidFill>
              </a:rPr>
              <a:t>et </a:t>
            </a:r>
            <a:r>
              <a:rPr lang="en-US" sz="1400" dirty="0" smtClean="0">
                <a:solidFill>
                  <a:srgbClr val="FFFF00"/>
                </a:solidFill>
              </a:rPr>
              <a:t>al, </a:t>
            </a:r>
            <a:r>
              <a:rPr lang="en-US" sz="1400" dirty="0">
                <a:solidFill>
                  <a:srgbClr val="FFFF00"/>
                </a:solidFill>
              </a:rPr>
              <a:t>2015</a:t>
            </a:r>
          </a:p>
        </p:txBody>
      </p:sp>
      <p:sp>
        <p:nvSpPr>
          <p:cNvPr id="5" name="Slide Number Placeholder 4"/>
          <p:cNvSpPr>
            <a:spLocks noGrp="1"/>
          </p:cNvSpPr>
          <p:nvPr>
            <p:ph type="sldNum" sz="quarter" idx="12"/>
          </p:nvPr>
        </p:nvSpPr>
        <p:spPr/>
        <p:txBody>
          <a:bodyPr/>
          <a:lstStyle/>
          <a:p>
            <a:fld id="{EC94FE43-ECF7-4811-AFCB-0690B7462E36}"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85800" y="1676400"/>
            <a:ext cx="7772400" cy="1500187"/>
          </a:xfrm>
        </p:spPr>
        <p:txBody>
          <a:bodyPr>
            <a:normAutofit lnSpcReduction="10000"/>
          </a:bodyPr>
          <a:lstStyle/>
          <a:p>
            <a:pPr algn="ctr"/>
            <a:r>
              <a:rPr lang="en-US" sz="4400" dirty="0" smtClean="0">
                <a:solidFill>
                  <a:srgbClr val="FFFF00"/>
                </a:solidFill>
              </a:rPr>
              <a:t>Substance Misuse and </a:t>
            </a:r>
          </a:p>
          <a:p>
            <a:pPr algn="ctr"/>
            <a:r>
              <a:rPr lang="en-US" sz="4400" dirty="0" smtClean="0">
                <a:solidFill>
                  <a:srgbClr val="FFFF00"/>
                </a:solidFill>
              </a:rPr>
              <a:t>Older Adults </a:t>
            </a:r>
            <a:endParaRPr lang="en-US" sz="4400" dirty="0">
              <a:solidFill>
                <a:srgbClr val="FFFF00"/>
              </a:solidFill>
            </a:endParaRPr>
          </a:p>
        </p:txBody>
      </p:sp>
      <p:pic>
        <p:nvPicPr>
          <p:cNvPr id="284674" name="Picture 2"/>
          <p:cNvPicPr>
            <a:picLocks noChangeAspect="1" noChangeArrowheads="1"/>
          </p:cNvPicPr>
          <p:nvPr/>
        </p:nvPicPr>
        <p:blipFill>
          <a:blip r:embed="rId3" cstate="print"/>
          <a:srcRect/>
          <a:stretch>
            <a:fillRect/>
          </a:stretch>
        </p:blipFill>
        <p:spPr bwMode="auto">
          <a:xfrm>
            <a:off x="3486150" y="3198642"/>
            <a:ext cx="2228850" cy="3368992"/>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EC94FE43-ECF7-4811-AFCB-0690B7462E36}"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dirty="0" smtClean="0"/>
              <a:t>An Invisible Epidemic</a:t>
            </a:r>
          </a:p>
        </p:txBody>
      </p:sp>
      <p:sp>
        <p:nvSpPr>
          <p:cNvPr id="9219" name="Rectangle 3"/>
          <p:cNvSpPr>
            <a:spLocks noGrp="1" noChangeArrowheads="1"/>
          </p:cNvSpPr>
          <p:nvPr>
            <p:ph idx="1"/>
          </p:nvPr>
        </p:nvSpPr>
        <p:spPr/>
        <p:txBody>
          <a:bodyPr>
            <a:normAutofit/>
          </a:bodyPr>
          <a:lstStyle/>
          <a:p>
            <a:pPr eaLnBrk="1" hangingPunct="1"/>
            <a:r>
              <a:rPr lang="en-US" altLang="en-US" dirty="0" smtClean="0"/>
              <a:t>Alcohol abuse and prescription drug abuse among adults 60+ is one of the </a:t>
            </a:r>
            <a:r>
              <a:rPr lang="en-US" altLang="en-US" dirty="0" smtClean="0">
                <a:solidFill>
                  <a:srgbClr val="FFFF00"/>
                </a:solidFill>
              </a:rPr>
              <a:t>fastest growing </a:t>
            </a:r>
            <a:r>
              <a:rPr lang="en-US" altLang="en-US" dirty="0" smtClean="0"/>
              <a:t>health problems in the U.S.</a:t>
            </a:r>
          </a:p>
          <a:p>
            <a:pPr eaLnBrk="1" hangingPunct="1"/>
            <a:r>
              <a:rPr lang="en-US" altLang="en-US" dirty="0" smtClean="0"/>
              <a:t>Substance abuse </a:t>
            </a:r>
            <a:r>
              <a:rPr lang="en-US" altLang="en-US" dirty="0" smtClean="0">
                <a:solidFill>
                  <a:srgbClr val="FFFF00"/>
                </a:solidFill>
              </a:rPr>
              <a:t>affects up to 17% </a:t>
            </a:r>
            <a:r>
              <a:rPr lang="en-US" altLang="en-US" dirty="0" smtClean="0"/>
              <a:t>of older adults.</a:t>
            </a:r>
          </a:p>
          <a:p>
            <a:pPr eaLnBrk="1" hangingPunct="1"/>
            <a:r>
              <a:rPr lang="en-US" altLang="en-US" dirty="0" smtClean="0"/>
              <a:t>Symptoms </a:t>
            </a:r>
            <a:r>
              <a:rPr lang="en-US" altLang="en-US" dirty="0" smtClean="0">
                <a:solidFill>
                  <a:srgbClr val="FFFF00"/>
                </a:solidFill>
              </a:rPr>
              <a:t>often mimic, are masked by, or are misinterpreted</a:t>
            </a:r>
            <a:r>
              <a:rPr lang="en-US" altLang="en-US" dirty="0" smtClean="0"/>
              <a:t> as the aging process</a:t>
            </a:r>
          </a:p>
        </p:txBody>
      </p:sp>
      <p:sp>
        <p:nvSpPr>
          <p:cNvPr id="4" name="Slide Number Placeholder 3"/>
          <p:cNvSpPr>
            <a:spLocks noGrp="1"/>
          </p:cNvSpPr>
          <p:nvPr>
            <p:ph type="sldNum" sz="quarter" idx="12"/>
          </p:nvPr>
        </p:nvSpPr>
        <p:spPr/>
        <p:txBody>
          <a:bodyPr/>
          <a:lstStyle/>
          <a:p>
            <a:fld id="{EC94FE43-ECF7-4811-AFCB-0690B7462E36}" type="slidenum">
              <a:rPr lang="en-US" smtClean="0"/>
              <a:pPr/>
              <a:t>34</a:t>
            </a:fld>
            <a:endParaRPr lang="en-US"/>
          </a:p>
        </p:txBody>
      </p:sp>
    </p:spTree>
    <p:extLst>
      <p:ext uri="{BB962C8B-B14F-4D97-AF65-F5344CB8AC3E}">
        <p14:creationId xmlns:p14="http://schemas.microsoft.com/office/powerpoint/2010/main" val="2261560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r>
              <a:rPr lang="en-US" dirty="0" smtClean="0"/>
              <a:t>Substance Abuse Among Older Adults</a:t>
            </a:r>
            <a:endParaRPr lang="en-US" sz="3600" dirty="0"/>
          </a:p>
        </p:txBody>
      </p:sp>
      <p:sp>
        <p:nvSpPr>
          <p:cNvPr id="5" name="Content Placeholder 4"/>
          <p:cNvSpPr>
            <a:spLocks noGrp="1"/>
          </p:cNvSpPr>
          <p:nvPr>
            <p:ph idx="1"/>
          </p:nvPr>
        </p:nvSpPr>
        <p:spPr>
          <a:xfrm>
            <a:off x="533400" y="1600200"/>
            <a:ext cx="8229600" cy="4800600"/>
          </a:xfrm>
        </p:spPr>
        <p:txBody>
          <a:bodyPr>
            <a:normAutofit fontScale="92500"/>
          </a:bodyPr>
          <a:lstStyle/>
          <a:p>
            <a:r>
              <a:rPr lang="en-US" dirty="0" smtClean="0">
                <a:solidFill>
                  <a:srgbClr val="FFFF00"/>
                </a:solidFill>
              </a:rPr>
              <a:t>4.8 million adults </a:t>
            </a:r>
            <a:r>
              <a:rPr lang="en-US" dirty="0" smtClean="0"/>
              <a:t>aged 50 and older have used an illicit drug in the past year (5.2% of population)</a:t>
            </a:r>
          </a:p>
          <a:p>
            <a:pPr lvl="1"/>
            <a:r>
              <a:rPr lang="en-US" dirty="0" smtClean="0"/>
              <a:t>Marijuana is the most commonly used substance, followed by nonmedical use of prescription medications</a:t>
            </a:r>
          </a:p>
          <a:p>
            <a:r>
              <a:rPr lang="en-US" dirty="0" smtClean="0"/>
              <a:t>Prevalence of illicit drug use was </a:t>
            </a:r>
            <a:r>
              <a:rPr lang="en-US" dirty="0" smtClean="0">
                <a:solidFill>
                  <a:srgbClr val="FFFF00"/>
                </a:solidFill>
              </a:rPr>
              <a:t>higher among 50 to 59 year olds </a:t>
            </a:r>
            <a:r>
              <a:rPr lang="en-US" dirty="0" smtClean="0"/>
              <a:t>than those 60 and older</a:t>
            </a:r>
          </a:p>
          <a:p>
            <a:r>
              <a:rPr lang="en-US" dirty="0" smtClean="0"/>
              <a:t>Publicly-funded treatment admissions for people aged 50 and older </a:t>
            </a:r>
            <a:r>
              <a:rPr lang="en-US" dirty="0" smtClean="0">
                <a:solidFill>
                  <a:srgbClr val="FFFF00"/>
                </a:solidFill>
              </a:rPr>
              <a:t>nearly doubled </a:t>
            </a:r>
            <a:r>
              <a:rPr lang="en-US" dirty="0" smtClean="0"/>
              <a:t>between 1992 and 2008 (from 6.6% to 12.0%)</a:t>
            </a:r>
            <a:endParaRPr lang="en-US" dirty="0"/>
          </a:p>
        </p:txBody>
      </p:sp>
      <p:sp>
        <p:nvSpPr>
          <p:cNvPr id="8" name="TextBox 7"/>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Reardon, C. (2012). </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 Month Illicit Drug Use among Adults Aged 50 to 64: 2002-2013</a:t>
            </a:r>
            <a:endParaRPr lang="en-US" dirty="0"/>
          </a:p>
        </p:txBody>
      </p:sp>
      <p:pic>
        <p:nvPicPr>
          <p:cNvPr id="276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464356"/>
            <a:ext cx="7950026" cy="508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SAMHSA, NSDUH (2013 results).</a:t>
            </a:r>
            <a:endParaRPr lang="en-US" sz="1400" dirty="0">
              <a:solidFill>
                <a:srgbClr val="FFFF00"/>
              </a:solidFill>
            </a:endParaRPr>
          </a:p>
        </p:txBody>
      </p:sp>
      <p:sp>
        <p:nvSpPr>
          <p:cNvPr id="6" name="Slide Number Placeholder 5"/>
          <p:cNvSpPr>
            <a:spLocks noGrp="1"/>
          </p:cNvSpPr>
          <p:nvPr>
            <p:ph type="sldNum" sz="quarter" idx="12"/>
          </p:nvPr>
        </p:nvSpPr>
        <p:spPr>
          <a:xfrm>
            <a:off x="6705600" y="6356350"/>
            <a:ext cx="2133600" cy="365125"/>
          </a:xfrm>
        </p:spPr>
        <p:txBody>
          <a:bodyPr/>
          <a:lstStyle/>
          <a:p>
            <a:fld id="{EC94FE43-ECF7-4811-AFCB-0690B7462E36}" type="slidenum">
              <a:rPr lang="en-US" smtClean="0"/>
              <a:pPr/>
              <a:t>36</a:t>
            </a:fld>
            <a:endParaRPr lang="en-US"/>
          </a:p>
        </p:txBody>
      </p:sp>
    </p:spTree>
    <p:extLst>
      <p:ext uri="{BB962C8B-B14F-4D97-AF65-F5344CB8AC3E}">
        <p14:creationId xmlns:p14="http://schemas.microsoft.com/office/powerpoint/2010/main" val="2991789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096962"/>
          </a:xfrm>
        </p:spPr>
        <p:txBody>
          <a:bodyPr>
            <a:normAutofit fontScale="90000"/>
          </a:bodyPr>
          <a:lstStyle/>
          <a:p>
            <a:r>
              <a:rPr lang="en-US" dirty="0" smtClean="0"/>
              <a:t>Past Month Substance Use – Individuals Under Age 50 vs. 50 and Older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59762587"/>
              </p:ext>
            </p:extLst>
          </p:nvPr>
        </p:nvGraphicFramePr>
        <p:xfrm>
          <a:off x="457200" y="1752600"/>
          <a:ext cx="8229600" cy="46021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SAMHSA, NSDUH (2013 results).</a:t>
            </a:r>
            <a:endParaRPr lang="en-US" sz="1400" dirty="0">
              <a:solidFill>
                <a:srgbClr val="FFFF00"/>
              </a:solidFill>
            </a:endParaRPr>
          </a:p>
        </p:txBody>
      </p:sp>
      <p:sp>
        <p:nvSpPr>
          <p:cNvPr id="6" name="TextBox 5"/>
          <p:cNvSpPr txBox="1"/>
          <p:nvPr/>
        </p:nvSpPr>
        <p:spPr>
          <a:xfrm rot="16200000">
            <a:off x="-1666296" y="4044434"/>
            <a:ext cx="3733800" cy="369332"/>
          </a:xfrm>
          <a:prstGeom prst="rect">
            <a:avLst/>
          </a:prstGeom>
          <a:noFill/>
        </p:spPr>
        <p:txBody>
          <a:bodyPr wrap="square" rtlCol="0">
            <a:spAutoFit/>
          </a:bodyPr>
          <a:lstStyle/>
          <a:p>
            <a:pPr algn="ctr"/>
            <a:r>
              <a:rPr lang="en-US" dirty="0" smtClean="0"/>
              <a:t>Percent</a:t>
            </a:r>
            <a:endParaRPr lang="en-US" dirty="0"/>
          </a:p>
        </p:txBody>
      </p:sp>
      <p:sp>
        <p:nvSpPr>
          <p:cNvPr id="7" name="Slide Number Placeholder 6"/>
          <p:cNvSpPr>
            <a:spLocks noGrp="1"/>
          </p:cNvSpPr>
          <p:nvPr>
            <p:ph type="sldNum" sz="quarter" idx="12"/>
          </p:nvPr>
        </p:nvSpPr>
        <p:spPr/>
        <p:txBody>
          <a:bodyPr/>
          <a:lstStyle/>
          <a:p>
            <a:fld id="{EC94FE43-ECF7-4811-AFCB-0690B7462E36}" type="slidenum">
              <a:rPr lang="en-US" smtClean="0"/>
              <a:pPr/>
              <a:t>37</a:t>
            </a:fld>
            <a:endParaRPr lang="en-US"/>
          </a:p>
        </p:txBody>
      </p:sp>
    </p:spTree>
    <p:extLst>
      <p:ext uri="{BB962C8B-B14F-4D97-AF65-F5344CB8AC3E}">
        <p14:creationId xmlns:p14="http://schemas.microsoft.com/office/powerpoint/2010/main" val="1100971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Use among Older Adults</a:t>
            </a:r>
            <a:endParaRPr lang="en-US" dirty="0"/>
          </a:p>
        </p:txBody>
      </p:sp>
      <p:sp>
        <p:nvSpPr>
          <p:cNvPr id="3" name="Content Placeholder 2"/>
          <p:cNvSpPr>
            <a:spLocks noGrp="1"/>
          </p:cNvSpPr>
          <p:nvPr>
            <p:ph idx="1"/>
          </p:nvPr>
        </p:nvSpPr>
        <p:spPr>
          <a:xfrm>
            <a:off x="457200" y="1600200"/>
            <a:ext cx="8305800" cy="4876800"/>
          </a:xfrm>
        </p:spPr>
        <p:txBody>
          <a:bodyPr>
            <a:normAutofit/>
          </a:bodyPr>
          <a:lstStyle/>
          <a:p>
            <a:r>
              <a:rPr lang="en-US" dirty="0" smtClean="0"/>
              <a:t>8.1% of adults aged 50 to 59 and 3.1% of adults 60 and older used marijuana in 2013 (NSDUH)</a:t>
            </a:r>
          </a:p>
          <a:p>
            <a:pPr lvl="1"/>
            <a:r>
              <a:rPr lang="en-US" dirty="0" smtClean="0">
                <a:solidFill>
                  <a:srgbClr val="FFFF00"/>
                </a:solidFill>
              </a:rPr>
              <a:t>Marijuana use in adults has steadily increased in both age groups since 2002</a:t>
            </a:r>
          </a:p>
          <a:p>
            <a:r>
              <a:rPr lang="en-US" dirty="0" smtClean="0"/>
              <a:t>Between 2004 and 2010, the number of 55-64 year olds who went to an emergency room for a marijuana-related reason </a:t>
            </a:r>
            <a:r>
              <a:rPr lang="en-US" dirty="0" smtClean="0">
                <a:solidFill>
                  <a:srgbClr val="FFFF00"/>
                </a:solidFill>
              </a:rPr>
              <a:t>rose from 3,671 to 14,019</a:t>
            </a:r>
            <a:r>
              <a:rPr lang="en-US" dirty="0" smtClean="0"/>
              <a:t> (DAWN)</a:t>
            </a:r>
            <a:endParaRPr lang="en-US" dirty="0"/>
          </a:p>
        </p:txBody>
      </p:sp>
      <p:sp>
        <p:nvSpPr>
          <p:cNvPr id="4" name="TextBox 3"/>
          <p:cNvSpPr txBox="1"/>
          <p:nvPr/>
        </p:nvSpPr>
        <p:spPr>
          <a:xfrm>
            <a:off x="0" y="6550223"/>
            <a:ext cx="6019800" cy="307777"/>
          </a:xfrm>
          <a:prstGeom prst="rect">
            <a:avLst/>
          </a:prstGeom>
          <a:noFill/>
        </p:spPr>
        <p:txBody>
          <a:bodyPr wrap="square" rtlCol="0">
            <a:spAutoFit/>
          </a:bodyPr>
          <a:lstStyle/>
          <a:p>
            <a:r>
              <a:rPr lang="en-US" sz="1400" dirty="0" smtClean="0">
                <a:solidFill>
                  <a:srgbClr val="FFFF00"/>
                </a:solidFill>
              </a:rPr>
              <a:t>SOURCE: SAMHSA, NSDUH (2013 results) and DAWN (2011 results).</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38</a:t>
            </a:fld>
            <a:endParaRPr lang="en-US"/>
          </a:p>
        </p:txBody>
      </p:sp>
    </p:spTree>
    <p:extLst>
      <p:ext uri="{BB962C8B-B14F-4D97-AF65-F5344CB8AC3E}">
        <p14:creationId xmlns:p14="http://schemas.microsoft.com/office/powerpoint/2010/main" val="44900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Trends in Treatment Admissions among Older Adults</a:t>
            </a:r>
            <a:endParaRPr lang="en-US" dirty="0"/>
          </a:p>
        </p:txBody>
      </p:sp>
      <p:sp>
        <p:nvSpPr>
          <p:cNvPr id="3" name="Content Placeholder 2"/>
          <p:cNvSpPr>
            <a:spLocks noGrp="1"/>
          </p:cNvSpPr>
          <p:nvPr>
            <p:ph idx="1"/>
          </p:nvPr>
        </p:nvSpPr>
        <p:spPr>
          <a:xfrm>
            <a:off x="457200" y="1524000"/>
            <a:ext cx="8229600" cy="4953000"/>
          </a:xfrm>
        </p:spPr>
        <p:txBody>
          <a:bodyPr>
            <a:normAutofit fontScale="92500"/>
          </a:bodyPr>
          <a:lstStyle/>
          <a:p>
            <a:r>
              <a:rPr lang="en-US" dirty="0" smtClean="0"/>
              <a:t>Alcohol is the most common primary substance of abuse among older adult treatment admissions</a:t>
            </a:r>
          </a:p>
          <a:p>
            <a:pPr lvl="1"/>
            <a:r>
              <a:rPr lang="en-US" dirty="0" smtClean="0"/>
              <a:t>Proportion declined from 84.6% in 1992 to 59.9% in 2008</a:t>
            </a:r>
          </a:p>
          <a:p>
            <a:r>
              <a:rPr lang="en-US" dirty="0" smtClean="0"/>
              <a:t>Proportion of older adult admissions for </a:t>
            </a:r>
            <a:r>
              <a:rPr lang="en-US" dirty="0" smtClean="0">
                <a:solidFill>
                  <a:srgbClr val="FFFF00"/>
                </a:solidFill>
              </a:rPr>
              <a:t>primary heroin abuse more than doubled </a:t>
            </a:r>
            <a:r>
              <a:rPr lang="en-US" dirty="0" smtClean="0"/>
              <a:t>between 1992 to 2008 (from 7.2% to 16%)</a:t>
            </a:r>
          </a:p>
          <a:p>
            <a:r>
              <a:rPr lang="en-US" dirty="0" smtClean="0"/>
              <a:t>Proportion of older adult admissions for </a:t>
            </a:r>
            <a:r>
              <a:rPr lang="en-US" dirty="0" smtClean="0">
                <a:solidFill>
                  <a:srgbClr val="FFFF00"/>
                </a:solidFill>
              </a:rPr>
              <a:t>primary cocaine abuse quadrupled</a:t>
            </a:r>
            <a:r>
              <a:rPr lang="en-US" dirty="0" smtClean="0"/>
              <a:t> (2.8% to 11.4%)</a:t>
            </a:r>
            <a:endParaRPr lang="en-US" dirty="0"/>
          </a:p>
        </p:txBody>
      </p:sp>
      <p:sp>
        <p:nvSpPr>
          <p:cNvPr id="4" name="TextBox 3"/>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Reardon, C. (2012). </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39</a:t>
            </a:fld>
            <a:endParaRPr lang="en-US"/>
          </a:p>
        </p:txBody>
      </p:sp>
    </p:spTree>
    <p:extLst>
      <p:ext uri="{BB962C8B-B14F-4D97-AF65-F5344CB8AC3E}">
        <p14:creationId xmlns:p14="http://schemas.microsoft.com/office/powerpoint/2010/main" val="3980942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4338" name="Rectangle 2"/>
          <p:cNvSpPr>
            <a:spLocks noGrp="1"/>
          </p:cNvSpPr>
          <p:nvPr>
            <p:ph type="title"/>
          </p:nvPr>
        </p:nvSpPr>
        <p:spPr/>
        <p:txBody>
          <a:bodyPr>
            <a:normAutofit/>
          </a:bodyPr>
          <a:lstStyle/>
          <a:p>
            <a:r>
              <a:rPr lang="en-US" dirty="0" smtClean="0"/>
              <a:t>Educational Objectives </a:t>
            </a:r>
            <a:br>
              <a:rPr lang="en-US" dirty="0" smtClean="0"/>
            </a:br>
            <a:r>
              <a:rPr lang="en-US" sz="2400" dirty="0" smtClean="0"/>
              <a:t>At the end of this training session, participants will be able to:</a:t>
            </a:r>
          </a:p>
        </p:txBody>
      </p:sp>
      <p:sp>
        <p:nvSpPr>
          <p:cNvPr id="23554" name="Rectangle 3"/>
          <p:cNvSpPr>
            <a:spLocks noGrp="1"/>
          </p:cNvSpPr>
          <p:nvPr>
            <p:ph idx="1"/>
          </p:nvPr>
        </p:nvSpPr>
        <p:spPr/>
        <p:txBody>
          <a:bodyPr>
            <a:noAutofit/>
          </a:bodyPr>
          <a:lstStyle/>
          <a:p>
            <a:pPr marL="533400" indent="-533400">
              <a:spcAft>
                <a:spcPts val="1200"/>
              </a:spcAft>
              <a:buClr>
                <a:srgbClr val="FFFF00"/>
              </a:buClr>
              <a:buFont typeface="Arial" pitchFamily="34" charset="0"/>
              <a:buAutoNum type="arabicPeriod"/>
            </a:pPr>
            <a:r>
              <a:rPr lang="en-US" sz="2800" dirty="0" smtClean="0">
                <a:effectLst/>
              </a:rPr>
              <a:t>Define several key terms related to substance use and HIV risk among older adults</a:t>
            </a:r>
          </a:p>
          <a:p>
            <a:pPr marL="533400" indent="-533400">
              <a:spcAft>
                <a:spcPts val="1200"/>
              </a:spcAft>
              <a:buClr>
                <a:srgbClr val="FFFF00"/>
              </a:buClr>
              <a:buFont typeface="Arial" pitchFamily="34" charset="0"/>
              <a:buAutoNum type="arabicPeriod"/>
            </a:pPr>
            <a:r>
              <a:rPr lang="en-US" sz="2800" dirty="0" smtClean="0">
                <a:effectLst/>
              </a:rPr>
              <a:t>Review the epidemiology of </a:t>
            </a:r>
            <a:br>
              <a:rPr lang="en-US" sz="2800" dirty="0" smtClean="0">
                <a:effectLst/>
              </a:rPr>
            </a:br>
            <a:r>
              <a:rPr lang="en-US" sz="2800" dirty="0" smtClean="0">
                <a:effectLst/>
              </a:rPr>
              <a:t>substance use and HIV/AIDS </a:t>
            </a:r>
            <a:br>
              <a:rPr lang="en-US" sz="2800" dirty="0" smtClean="0">
                <a:effectLst/>
              </a:rPr>
            </a:br>
            <a:r>
              <a:rPr lang="en-US" sz="2800" dirty="0" smtClean="0"/>
              <a:t>in older adults</a:t>
            </a:r>
            <a:endParaRPr lang="en-US" sz="2800" dirty="0" smtClean="0">
              <a:effectLst/>
            </a:endParaRPr>
          </a:p>
          <a:p>
            <a:pPr marL="533400" indent="-533400">
              <a:spcAft>
                <a:spcPts val="1200"/>
              </a:spcAft>
              <a:buClr>
                <a:srgbClr val="FFFF00"/>
              </a:buClr>
              <a:buFont typeface="Arial" pitchFamily="34" charset="0"/>
              <a:buAutoNum type="arabicPeriod"/>
            </a:pPr>
            <a:r>
              <a:rPr lang="en-US" sz="2800" dirty="0" smtClean="0">
                <a:effectLst/>
              </a:rPr>
              <a:t>Discuss the intersection of substance use </a:t>
            </a:r>
            <a:r>
              <a:rPr lang="en-US" sz="2800" dirty="0" smtClean="0"/>
              <a:t> </a:t>
            </a:r>
            <a:r>
              <a:rPr lang="en-US" sz="2800" dirty="0" smtClean="0">
                <a:effectLst/>
              </a:rPr>
              <a:t>and HIV/AIDS among </a:t>
            </a:r>
            <a:r>
              <a:rPr lang="en-US" sz="2800" dirty="0" smtClean="0"/>
              <a:t>older adults</a:t>
            </a:r>
            <a:endParaRPr lang="en-US" sz="2800" dirty="0" smtClean="0">
              <a:effectLst/>
            </a:endParaRPr>
          </a:p>
          <a:p>
            <a:pPr marL="533400" indent="-533400">
              <a:spcAft>
                <a:spcPct val="100000"/>
              </a:spcAft>
              <a:buClr>
                <a:srgbClr val="FFFF00"/>
              </a:buClr>
              <a:buFont typeface="Arial" pitchFamily="34" charset="0"/>
              <a:buAutoNum type="arabicPeriod"/>
            </a:pPr>
            <a:r>
              <a:rPr lang="en-US" sz="2800" dirty="0" smtClean="0">
                <a:effectLst/>
              </a:rPr>
              <a:t>Identify </a:t>
            </a:r>
            <a:r>
              <a:rPr lang="en-US" sz="2800" dirty="0" smtClean="0"/>
              <a:t>behavioral </a:t>
            </a:r>
            <a:r>
              <a:rPr lang="en-US" sz="2800" dirty="0"/>
              <a:t>interventions </a:t>
            </a:r>
            <a:r>
              <a:rPr lang="en-US" sz="2800" dirty="0" smtClean="0"/>
              <a:t>to address four </a:t>
            </a:r>
            <a:r>
              <a:rPr lang="en-US" sz="2800" dirty="0" smtClean="0">
                <a:effectLst/>
              </a:rPr>
              <a:t>treatment challenge areas in patients with HIV and substance use in older adults</a:t>
            </a:r>
            <a:endParaRPr lang="en-US" sz="1000" dirty="0" smtClean="0">
              <a:effectLst/>
            </a:endParaRPr>
          </a:p>
        </p:txBody>
      </p:sp>
      <p:pic>
        <p:nvPicPr>
          <p:cNvPr id="4098" name="Picture 2" descr="C:\Users\bfinnerty\AppData\Local\Microsoft\Windows\Temporary Internet Files\Content.IE5\F7624DB2\MC900434929[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2098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EC94FE43-ECF7-4811-AFCB-0690B7462E36}" type="slidenum">
              <a:rPr lang="en-US" smtClean="0"/>
              <a:pPr/>
              <a:t>4</a:t>
            </a:fld>
            <a:endParaRPr lang="en-US"/>
          </a:p>
        </p:txBody>
      </p:sp>
    </p:spTree>
    <p:custDataLst>
      <p:tags r:id="rId1"/>
    </p:custDataLst>
    <p:extLst>
      <p:ext uri="{BB962C8B-B14F-4D97-AF65-F5344CB8AC3E}">
        <p14:creationId xmlns:p14="http://schemas.microsoft.com/office/powerpoint/2010/main" val="4220555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left)">
                                      <p:cBhvr>
                                        <p:cTn id="7" dur="500"/>
                                        <p:tgtEl>
                                          <p:spTgt spid="2355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wipe(left)">
                                      <p:cBhvr>
                                        <p:cTn id="11" dur="500"/>
                                        <p:tgtEl>
                                          <p:spTgt spid="23554">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3554">
                                            <p:txEl>
                                              <p:pRg st="2" end="2"/>
                                            </p:txEl>
                                          </p:spTgt>
                                        </p:tgtEl>
                                        <p:attrNameLst>
                                          <p:attrName>style.visibility</p:attrName>
                                        </p:attrNameLst>
                                      </p:cBhvr>
                                      <p:to>
                                        <p:strVal val="visible"/>
                                      </p:to>
                                    </p:set>
                                    <p:animEffect transition="in" filter="wipe(left)">
                                      <p:cBhvr>
                                        <p:cTn id="15" dur="500"/>
                                        <p:tgtEl>
                                          <p:spTgt spid="2355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500"/>
                                  </p:stCondLst>
                                  <p:childTnLst>
                                    <p:set>
                                      <p:cBhvr>
                                        <p:cTn id="18" dur="1" fill="hold">
                                          <p:stCondLst>
                                            <p:cond delay="0"/>
                                          </p:stCondLst>
                                        </p:cTn>
                                        <p:tgtEl>
                                          <p:spTgt spid="23554">
                                            <p:txEl>
                                              <p:pRg st="3" end="3"/>
                                            </p:txEl>
                                          </p:spTgt>
                                        </p:tgtEl>
                                        <p:attrNameLst>
                                          <p:attrName>style.visibility</p:attrName>
                                        </p:attrNameLst>
                                      </p:cBhvr>
                                      <p:to>
                                        <p:strVal val="visible"/>
                                      </p:to>
                                    </p:set>
                                    <p:animEffect transition="in" filter="wipe(left)">
                                      <p:cBhvr>
                                        <p:cTn id="19" dur="500"/>
                                        <p:tgtEl>
                                          <p:spTgt spid="235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752600"/>
            <a:ext cx="7772400" cy="1470025"/>
          </a:xfrm>
        </p:spPr>
        <p:txBody>
          <a:bodyPr/>
          <a:lstStyle/>
          <a:p>
            <a:r>
              <a:rPr lang="en-US" dirty="0" smtClean="0"/>
              <a:t>Alcohol</a:t>
            </a:r>
            <a:endParaRPr lang="en-US"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40</a:t>
            </a:fld>
            <a:endParaRPr lang="en-US"/>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971800"/>
            <a:ext cx="3962400" cy="31637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HIV </a:t>
            </a:r>
            <a:r>
              <a:rPr lang="en-US" sz="4000" dirty="0"/>
              <a:t>and </a:t>
            </a:r>
            <a:r>
              <a:rPr lang="en-US" sz="4000" dirty="0" smtClean="0"/>
              <a:t>Substance Use Disorders</a:t>
            </a:r>
            <a:br>
              <a:rPr lang="en-US" sz="4000" dirty="0" smtClean="0"/>
            </a:br>
            <a:r>
              <a:rPr lang="en-US" sz="3100" dirty="0" smtClean="0"/>
              <a:t>Drug Use by Age and </a:t>
            </a:r>
            <a:br>
              <a:rPr lang="en-US" sz="3100" dirty="0" smtClean="0"/>
            </a:br>
            <a:r>
              <a:rPr lang="en-US" sz="3100" dirty="0" smtClean="0"/>
              <a:t>Alcohol Dependence (n=112)</a:t>
            </a:r>
            <a:endParaRPr lang="en-US" sz="3100" dirty="0"/>
          </a:p>
        </p:txBody>
      </p:sp>
      <p:sp>
        <p:nvSpPr>
          <p:cNvPr id="6" name="TextBox 5"/>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Gongvatana</a:t>
            </a:r>
            <a:r>
              <a:rPr lang="en-US" sz="1400" dirty="0" smtClean="0">
                <a:solidFill>
                  <a:srgbClr val="FFFF00"/>
                </a:solidFill>
              </a:rPr>
              <a:t> et al, 2014 </a:t>
            </a:r>
            <a:endParaRPr lang="en-US" sz="1400" dirty="0">
              <a:solidFill>
                <a:srgbClr val="FFFF00"/>
              </a:solidFill>
            </a:endParaRPr>
          </a:p>
        </p:txBody>
      </p:sp>
      <p:pic>
        <p:nvPicPr>
          <p:cNvPr id="360449" name="Picture 1"/>
          <p:cNvPicPr>
            <a:picLocks noChangeAspect="1" noChangeArrowheads="1"/>
          </p:cNvPicPr>
          <p:nvPr/>
        </p:nvPicPr>
        <p:blipFill>
          <a:blip r:embed="rId3" cstate="print"/>
          <a:srcRect b="46106"/>
          <a:stretch>
            <a:fillRect/>
          </a:stretch>
        </p:blipFill>
        <p:spPr bwMode="auto">
          <a:xfrm>
            <a:off x="381000" y="1752600"/>
            <a:ext cx="8382000" cy="23622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62579" y="1371600"/>
            <a:ext cx="8305800" cy="4114800"/>
          </a:xfrm>
        </p:spPr>
        <p:txBody>
          <a:bodyPr/>
          <a:lstStyle/>
          <a:p>
            <a:pPr marL="319088" indent="-319088" defTabSz="341313" eaLnBrk="1" hangingPunct="1">
              <a:lnSpc>
                <a:spcPct val="90000"/>
              </a:lnSpc>
              <a:spcBef>
                <a:spcPct val="30000"/>
              </a:spcBef>
            </a:pPr>
            <a:r>
              <a:rPr lang="en-US" sz="2800" b="1" dirty="0" smtClean="0">
                <a:solidFill>
                  <a:srgbClr val="FFC000"/>
                </a:solidFill>
                <a:cs typeface="Arial" charset="0"/>
              </a:rPr>
              <a:t>Men</a:t>
            </a:r>
            <a:r>
              <a:rPr lang="en-US" sz="2800" dirty="0" smtClean="0">
                <a:cs typeface="Arial" charset="0"/>
              </a:rPr>
              <a:t>: No more than </a:t>
            </a:r>
            <a:r>
              <a:rPr lang="en-US" sz="2800" b="1" dirty="0" smtClean="0">
                <a:cs typeface="Arial" charset="0"/>
              </a:rPr>
              <a:t>4</a:t>
            </a:r>
            <a:r>
              <a:rPr lang="en-US" sz="2800" dirty="0" smtClean="0">
                <a:cs typeface="Arial" charset="0"/>
              </a:rPr>
              <a:t> drinks on any day and </a:t>
            </a:r>
            <a:r>
              <a:rPr lang="en-US" sz="2800" b="1" dirty="0" smtClean="0">
                <a:cs typeface="Arial" charset="0"/>
              </a:rPr>
              <a:t>14</a:t>
            </a:r>
            <a:r>
              <a:rPr lang="en-US" sz="2800" dirty="0" smtClean="0">
                <a:cs typeface="Arial" charset="0"/>
              </a:rPr>
              <a:t> drinks per week</a:t>
            </a:r>
          </a:p>
          <a:p>
            <a:pPr marL="319088" indent="-319088" defTabSz="341313" eaLnBrk="1" hangingPunct="1">
              <a:lnSpc>
                <a:spcPct val="90000"/>
              </a:lnSpc>
              <a:spcBef>
                <a:spcPct val="30000"/>
              </a:spcBef>
            </a:pPr>
            <a:r>
              <a:rPr lang="en-US" sz="2800" b="1" dirty="0" smtClean="0">
                <a:solidFill>
                  <a:srgbClr val="FFC000"/>
                </a:solidFill>
                <a:cs typeface="Arial" charset="0"/>
              </a:rPr>
              <a:t>Women</a:t>
            </a:r>
            <a:r>
              <a:rPr lang="en-US" sz="2800" dirty="0" smtClean="0">
                <a:cs typeface="Arial" charset="0"/>
              </a:rPr>
              <a:t>: No more than </a:t>
            </a:r>
            <a:r>
              <a:rPr lang="en-US" sz="2800" b="1" dirty="0" smtClean="0">
                <a:cs typeface="Arial" charset="0"/>
              </a:rPr>
              <a:t>3</a:t>
            </a:r>
            <a:r>
              <a:rPr lang="en-US" sz="2800" dirty="0" smtClean="0">
                <a:cs typeface="Arial" charset="0"/>
              </a:rPr>
              <a:t> drinks on any day and </a:t>
            </a:r>
            <a:r>
              <a:rPr lang="en-US" sz="2800" b="1" dirty="0" smtClean="0">
                <a:cs typeface="Arial" charset="0"/>
              </a:rPr>
              <a:t>7 </a:t>
            </a:r>
            <a:r>
              <a:rPr lang="en-US" sz="2800" dirty="0" smtClean="0">
                <a:cs typeface="Arial" charset="0"/>
              </a:rPr>
              <a:t>drinks per week</a:t>
            </a:r>
          </a:p>
        </p:txBody>
      </p:sp>
      <p:sp>
        <p:nvSpPr>
          <p:cNvPr id="37891" name="Rectangle 6"/>
          <p:cNvSpPr>
            <a:spLocks noChangeArrowheads="1"/>
          </p:cNvSpPr>
          <p:nvPr/>
        </p:nvSpPr>
        <p:spPr bwMode="auto">
          <a:xfrm>
            <a:off x="7385050" y="3733800"/>
            <a:ext cx="120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1400" dirty="0">
                <a:solidFill>
                  <a:srgbClr val="FFFF00"/>
                </a:solidFill>
              </a:rPr>
              <a:t>NIAAA, 2011</a:t>
            </a:r>
          </a:p>
        </p:txBody>
      </p:sp>
      <p:sp>
        <p:nvSpPr>
          <p:cNvPr id="37892"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rgbClr val="DBF5F9"/>
                </a:solidFill>
                <a:effectLst>
                  <a:outerShdw blurRad="38100" dist="38100" dir="2700000" algn="tl">
                    <a:srgbClr val="000000">
                      <a:alpha val="43137"/>
                    </a:srgbClr>
                  </a:outerShdw>
                </a:effectLst>
                <a:latin typeface="Calibri"/>
              </a:rPr>
              <a:t>Drinking Guidelines</a:t>
            </a:r>
          </a:p>
        </p:txBody>
      </p:sp>
      <p:sp>
        <p:nvSpPr>
          <p:cNvPr id="4" name="Rectangle 3"/>
          <p:cNvSpPr/>
          <p:nvPr/>
        </p:nvSpPr>
        <p:spPr bwMode="auto">
          <a:xfrm>
            <a:off x="-457200" y="5299077"/>
            <a:ext cx="9144000" cy="1330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tabLst>
                <a:tab pos="395288" algn="ctr"/>
              </a:tabLst>
              <a:defRPr/>
            </a:pPr>
            <a:r>
              <a:rPr lang="en-US" dirty="0" smtClean="0">
                <a:solidFill>
                  <a:prstClr val="white"/>
                </a:solidFill>
              </a:rPr>
              <a:t>  </a:t>
            </a:r>
            <a:endParaRPr lang="en-US" b="1" dirty="0" smtClean="0">
              <a:solidFill>
                <a:prstClr val="white"/>
              </a:solidFill>
            </a:endParaRPr>
          </a:p>
          <a:p>
            <a:pPr algn="ctr">
              <a:tabLst>
                <a:tab pos="395288" algn="ctr"/>
              </a:tabLst>
              <a:defRPr/>
            </a:pPr>
            <a:r>
              <a:rPr lang="en-US" b="1" dirty="0" smtClean="0">
                <a:solidFill>
                  <a:prstClr val="white"/>
                </a:solidFill>
              </a:rPr>
              <a:t>          Beer                        Wine                     Fortified Wine                Liquor</a:t>
            </a:r>
            <a:endParaRPr lang="en-US" b="1" dirty="0">
              <a:solidFill>
                <a:prstClr val="white"/>
              </a:solidFill>
            </a:endParaRPr>
          </a:p>
          <a:p>
            <a:pPr algn="ctr">
              <a:tabLst>
                <a:tab pos="395288" algn="ctr"/>
              </a:tabLst>
              <a:defRPr/>
            </a:pPr>
            <a:r>
              <a:rPr lang="en-US" b="1" dirty="0">
                <a:solidFill>
                  <a:prstClr val="white"/>
                </a:solidFill>
              </a:rPr>
              <a:t>  </a:t>
            </a:r>
            <a:r>
              <a:rPr lang="en-US" b="1" dirty="0" smtClean="0">
                <a:solidFill>
                  <a:prstClr val="white"/>
                </a:solidFill>
              </a:rPr>
              <a:t>        12 </a:t>
            </a:r>
            <a:r>
              <a:rPr lang="en-US" b="1" dirty="0">
                <a:solidFill>
                  <a:prstClr val="white"/>
                </a:solidFill>
              </a:rPr>
              <a:t>oz                        </a:t>
            </a:r>
            <a:r>
              <a:rPr lang="en-US" b="1" dirty="0" smtClean="0">
                <a:solidFill>
                  <a:prstClr val="white"/>
                </a:solidFill>
              </a:rPr>
              <a:t>5 </a:t>
            </a:r>
            <a:r>
              <a:rPr lang="en-US" b="1" dirty="0">
                <a:solidFill>
                  <a:prstClr val="white"/>
                </a:solidFill>
              </a:rPr>
              <a:t>oz                         </a:t>
            </a:r>
            <a:r>
              <a:rPr lang="en-US" b="1" dirty="0" smtClean="0">
                <a:solidFill>
                  <a:prstClr val="white"/>
                </a:solidFill>
              </a:rPr>
              <a:t>  3.5 </a:t>
            </a:r>
            <a:r>
              <a:rPr lang="en-US" b="1" dirty="0">
                <a:solidFill>
                  <a:prstClr val="white"/>
                </a:solidFill>
              </a:rPr>
              <a:t>oz </a:t>
            </a:r>
            <a:r>
              <a:rPr lang="en-US" b="1" dirty="0" smtClean="0">
                <a:solidFill>
                  <a:prstClr val="white"/>
                </a:solidFill>
              </a:rPr>
              <a:t>                          1.5 </a:t>
            </a:r>
            <a:r>
              <a:rPr lang="en-US" b="1" dirty="0">
                <a:solidFill>
                  <a:prstClr val="white"/>
                </a:solidFill>
              </a:rPr>
              <a:t>oz</a:t>
            </a:r>
          </a:p>
        </p:txBody>
      </p:sp>
      <p:pic>
        <p:nvPicPr>
          <p:cNvPr id="18" name="Picture 2" descr="C:\Users\tfreese\AppData\Local\Microsoft\Windows\Temporary Internet Files\Content.IE5\TN2RZ8JH\MP900314313[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289066"/>
            <a:ext cx="1469670" cy="165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tfreese\AppData\Local\Microsoft\Windows\Temporary Internet Files\Content.IE5\DGJI47TX\MP900314312[1].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9400" y="4238853"/>
            <a:ext cx="971218" cy="162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Users\tfreese\AppData\Local\Microsoft\Windows\Temporary Internet Files\Content.IE5\DGJI47TX\MP900386723[1].jpg"/>
          <p:cNvPicPr>
            <a:picLocks noChangeAspect="1" noChangeArrowheads="1"/>
          </p:cNvPicPr>
          <p:nvPr/>
        </p:nvPicPr>
        <p:blipFill>
          <a:blip r:embed="rId5"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5181600" y="4660378"/>
            <a:ext cx="612568" cy="1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457200" y="1371600"/>
            <a:ext cx="8305800" cy="1905000"/>
          </a:xfrm>
          <a:prstGeom prst="rect">
            <a:avLst/>
          </a:prstGeom>
        </p:spPr>
        <p:txBody>
          <a:bodyPr vert="horz">
            <a:normAutofit/>
          </a:bodyPr>
          <a:lstStyle/>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lang="en-US" sz="2800" b="1" dirty="0" smtClean="0">
                <a:solidFill>
                  <a:srgbClr val="FFC000"/>
                </a:solidFill>
                <a:cs typeface="Arial" charset="0"/>
              </a:rPr>
              <a:t>M</a:t>
            </a:r>
            <a:r>
              <a:rPr kumimoji="0" lang="en-US" sz="2800" b="1" i="0" u="none" strike="noStrike" kern="1200" cap="none" spc="0" normalizeH="0" baseline="0" noProof="0" dirty="0" smtClean="0">
                <a:ln>
                  <a:noFill/>
                </a:ln>
                <a:solidFill>
                  <a:srgbClr val="FFC000"/>
                </a:solidFill>
                <a:effectLst/>
                <a:uLnTx/>
                <a:uFillTx/>
                <a:latin typeface="+mn-lt"/>
                <a:ea typeface="+mn-ea"/>
                <a:cs typeface="Arial" charset="0"/>
              </a:rPr>
              <a:t>en and Women &gt;65</a:t>
            </a: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 No more than </a:t>
            </a:r>
            <a:r>
              <a:rPr kumimoji="0" lang="en-US" sz="2800" b="1" i="0" u="none" strike="noStrike" kern="1200" cap="none" spc="0" normalizeH="0" baseline="0" noProof="0" dirty="0" smtClean="0">
                <a:ln>
                  <a:noFill/>
                </a:ln>
                <a:solidFill>
                  <a:schemeClr val="tx1"/>
                </a:solidFill>
                <a:effectLst/>
                <a:uLnTx/>
                <a:uFillTx/>
                <a:latin typeface="+mn-lt"/>
                <a:ea typeface="+mn-ea"/>
                <a:cs typeface="Arial" charset="0"/>
              </a:rPr>
              <a:t>3</a:t>
            </a: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 drinks </a:t>
            </a:r>
            <a:b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b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on any day and </a:t>
            </a:r>
            <a:r>
              <a:rPr kumimoji="0" lang="en-US" sz="2800" b="1" i="0" u="none" strike="noStrike" kern="1200" cap="none" spc="0" normalizeH="0" baseline="0" noProof="0" dirty="0" smtClean="0">
                <a:ln>
                  <a:noFill/>
                </a:ln>
                <a:solidFill>
                  <a:schemeClr val="tx1"/>
                </a:solidFill>
                <a:effectLst/>
                <a:uLnTx/>
                <a:uFillTx/>
                <a:latin typeface="+mn-lt"/>
                <a:ea typeface="+mn-ea"/>
                <a:cs typeface="Arial" charset="0"/>
              </a:rPr>
              <a:t>7</a:t>
            </a: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 drinks per week</a:t>
            </a:r>
          </a:p>
          <a:p>
            <a:pPr marL="319088" marR="0" lvl="0" indent="-319088" algn="l" defTabSz="341313" rtl="0" eaLnBrk="1" fontAlgn="auto" latinLnBrk="0" hangingPunct="1">
              <a:lnSpc>
                <a:spcPct val="90000"/>
              </a:lnSpc>
              <a:spcBef>
                <a:spcPct val="30000"/>
              </a:spcBef>
              <a:spcAft>
                <a:spcPts val="0"/>
              </a:spcAft>
              <a:buClr>
                <a:schemeClr val="accent1"/>
              </a:buClr>
              <a:buSzPct val="80000"/>
              <a:buFont typeface="Wingdings 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NIAAA considers </a:t>
            </a:r>
            <a:r>
              <a:rPr kumimoji="0" lang="en-US" sz="2800" b="0" i="0" u="none" strike="noStrike" kern="1200" cap="none" spc="0" normalizeH="0" baseline="0" noProof="0" dirty="0" smtClean="0">
                <a:ln>
                  <a:noFill/>
                </a:ln>
                <a:solidFill>
                  <a:srgbClr val="FFC000"/>
                </a:solidFill>
                <a:effectLst/>
                <a:uLnTx/>
                <a:uFillTx/>
                <a:latin typeface="+mn-lt"/>
                <a:ea typeface="+mn-ea"/>
                <a:cs typeface="Arial" charset="0"/>
              </a:rPr>
              <a:t>1 drink per day </a:t>
            </a:r>
            <a:r>
              <a:rPr kumimoji="0" lang="en-US" sz="2800" b="0" i="0" u="none" strike="noStrike" kern="1200" cap="none" spc="0" normalizeH="0" baseline="0" noProof="0" dirty="0" smtClean="0">
                <a:ln>
                  <a:noFill/>
                </a:ln>
                <a:solidFill>
                  <a:schemeClr val="tx1"/>
                </a:solidFill>
                <a:effectLst/>
                <a:uLnTx/>
                <a:uFillTx/>
                <a:latin typeface="+mn-lt"/>
                <a:ea typeface="+mn-ea"/>
                <a:cs typeface="Arial" charset="0"/>
              </a:rPr>
              <a:t>to be the maximum for “moderate” use</a:t>
            </a:r>
          </a:p>
        </p:txBody>
      </p:sp>
      <p:sp>
        <p:nvSpPr>
          <p:cNvPr id="13" name="Rectangle 4"/>
          <p:cNvSpPr txBox="1">
            <a:spLocks noChangeArrowheads="1"/>
          </p:cNvSpPr>
          <p:nvPr/>
        </p:nvSpPr>
        <p:spPr bwMode="auto">
          <a:xfrm>
            <a:off x="457200" y="457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smtClean="0">
                <a:solidFill>
                  <a:srgbClr val="DBF5F9"/>
                </a:solidFill>
                <a:effectLst>
                  <a:outerShdw blurRad="38100" dist="38100" dir="2700000" algn="tl">
                    <a:srgbClr val="000000">
                      <a:alpha val="43137"/>
                    </a:srgbClr>
                  </a:outerShdw>
                </a:effectLst>
                <a:latin typeface="Calibri"/>
              </a:rPr>
              <a:t>Older Adult Drinking Guidelines</a:t>
            </a:r>
            <a:endParaRPr lang="en-US" sz="4400" b="1" dirty="0">
              <a:solidFill>
                <a:srgbClr val="DBF5F9"/>
              </a:solidFill>
              <a:effectLst>
                <a:outerShdw blurRad="38100" dist="38100" dir="2700000" algn="tl">
                  <a:srgbClr val="000000">
                    <a:alpha val="43137"/>
                  </a:srgbClr>
                </a:outerShdw>
              </a:effectLst>
              <a:latin typeface="Calibri"/>
            </a:endParaRPr>
          </a:p>
        </p:txBody>
      </p:sp>
      <p:sp>
        <p:nvSpPr>
          <p:cNvPr id="14" name="Slide Number Placeholder 13"/>
          <p:cNvSpPr>
            <a:spLocks noGrp="1"/>
          </p:cNvSpPr>
          <p:nvPr>
            <p:ph type="sldNum" sz="quarter" idx="12"/>
          </p:nvPr>
        </p:nvSpPr>
        <p:spPr/>
        <p:txBody>
          <a:bodyPr/>
          <a:lstStyle/>
          <a:p>
            <a:pPr>
              <a:defRPr/>
            </a:pPr>
            <a:fld id="{B70E994E-37AD-4C8A-B06E-5FF68D867692}" type="slidenum">
              <a:rPr lang="en-US" smtClean="0">
                <a:solidFill>
                  <a:srgbClr val="04617B">
                    <a:shade val="90000"/>
                  </a:srgbClr>
                </a:solidFill>
              </a:rPr>
              <a:pPr>
                <a:defRPr/>
              </a:pPr>
              <a:t>42</a:t>
            </a:fld>
            <a:endParaRPr lang="en-US">
              <a:solidFill>
                <a:srgbClr val="04617B">
                  <a:shade val="90000"/>
                </a:srgbClr>
              </a:solidFill>
            </a:endParaRPr>
          </a:p>
        </p:txBody>
      </p:sp>
      <p:pic>
        <p:nvPicPr>
          <p:cNvPr id="276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818602"/>
            <a:ext cx="1191090" cy="127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627" name="Picture 3"/>
          <p:cNvPicPr>
            <a:picLocks noChangeAspect="1" noChangeArrowheads="1"/>
          </p:cNvPicPr>
          <p:nvPr/>
        </p:nvPicPr>
        <p:blipFill>
          <a:blip r:embed="rId7" cstate="print"/>
          <a:srcRect/>
          <a:stretch>
            <a:fillRect/>
          </a:stretch>
        </p:blipFill>
        <p:spPr bwMode="auto">
          <a:xfrm>
            <a:off x="-15593" y="-16624"/>
            <a:ext cx="9159593" cy="6858000"/>
          </a:xfrm>
          <a:prstGeom prst="rect">
            <a:avLst/>
          </a:prstGeom>
          <a:noFill/>
          <a:ln w="9525">
            <a:noFill/>
            <a:miter lim="800000"/>
            <a:headEnd/>
            <a:tailEnd/>
          </a:ln>
        </p:spPr>
      </p:pic>
    </p:spTree>
    <p:extLst>
      <p:ext uri="{BB962C8B-B14F-4D97-AF65-F5344CB8AC3E}">
        <p14:creationId xmlns:p14="http://schemas.microsoft.com/office/powerpoint/2010/main" val="3230287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26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1746">
                                            <p:txEl>
                                              <p:pRg st="0" end="0"/>
                                            </p:txEl>
                                          </p:spTgt>
                                        </p:tgtEl>
                                        <p:attrNameLst>
                                          <p:attrName>style.visibility</p:attrName>
                                        </p:attrNameLst>
                                      </p:cBhvr>
                                      <p:to>
                                        <p:strVal val="visible"/>
                                      </p:to>
                                    </p:set>
                                    <p:animEffect transition="in" filter="wipe(up)">
                                      <p:cBhvr>
                                        <p:cTn id="11" dur="500"/>
                                        <p:tgtEl>
                                          <p:spTgt spid="3174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1746">
                                            <p:txEl>
                                              <p:pRg st="1" end="1"/>
                                            </p:txEl>
                                          </p:spTgt>
                                        </p:tgtEl>
                                        <p:attrNameLst>
                                          <p:attrName>style.visibility</p:attrName>
                                        </p:attrNameLst>
                                      </p:cBhvr>
                                      <p:to>
                                        <p:strVal val="visible"/>
                                      </p:to>
                                    </p:set>
                                    <p:animEffect transition="in" filter="wipe(up)">
                                      <p:cBhvr>
                                        <p:cTn id="16" dur="500"/>
                                        <p:tgtEl>
                                          <p:spTgt spid="3174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 calcmode="lin" valueType="num">
                                      <p:cBhvr additive="base">
                                        <p:cTn id="2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xit" presetSubtype="1" fill="hold" nodeType="withEffect">
                                  <p:stCondLst>
                                    <p:cond delay="0"/>
                                  </p:stCondLst>
                                  <p:childTnLst>
                                    <p:anim calcmode="lin" valueType="num">
                                      <p:cBhvr additive="base">
                                        <p:cTn id="28" dur="500"/>
                                        <p:tgtEl>
                                          <p:spTgt spid="31746">
                                            <p:txEl>
                                              <p:pRg st="0" end="0"/>
                                            </p:txEl>
                                          </p:spTgt>
                                        </p:tgtEl>
                                        <p:attrNameLst>
                                          <p:attrName>ppt_x</p:attrName>
                                        </p:attrNameLst>
                                      </p:cBhvr>
                                      <p:tavLst>
                                        <p:tav tm="0">
                                          <p:val>
                                            <p:strVal val="ppt_x"/>
                                          </p:val>
                                        </p:tav>
                                        <p:tav tm="100000">
                                          <p:val>
                                            <p:strVal val="ppt_x"/>
                                          </p:val>
                                        </p:tav>
                                      </p:tavLst>
                                    </p:anim>
                                    <p:anim calcmode="lin" valueType="num">
                                      <p:cBhvr additive="base">
                                        <p:cTn id="29" dur="500"/>
                                        <p:tgtEl>
                                          <p:spTgt spid="31746">
                                            <p:txEl>
                                              <p:pRg st="0" end="0"/>
                                            </p:txEl>
                                          </p:spTgt>
                                        </p:tgtEl>
                                        <p:attrNameLst>
                                          <p:attrName>ppt_y</p:attrName>
                                        </p:attrNameLst>
                                      </p:cBhvr>
                                      <p:tavLst>
                                        <p:tav tm="0">
                                          <p:val>
                                            <p:strVal val="ppt_y"/>
                                          </p:val>
                                        </p:tav>
                                        <p:tav tm="100000">
                                          <p:val>
                                            <p:strVal val="0-ppt_h/2"/>
                                          </p:val>
                                        </p:tav>
                                      </p:tavLst>
                                    </p:anim>
                                    <p:set>
                                      <p:cBhvr>
                                        <p:cTn id="30" dur="1" fill="hold">
                                          <p:stCondLst>
                                            <p:cond delay="499"/>
                                          </p:stCondLst>
                                        </p:cTn>
                                        <p:tgtEl>
                                          <p:spTgt spid="31746">
                                            <p:txEl>
                                              <p:pRg st="0" end="0"/>
                                            </p:txEl>
                                          </p:spTgt>
                                        </p:tgtEl>
                                        <p:attrNameLst>
                                          <p:attrName>style.visibility</p:attrName>
                                        </p:attrNameLst>
                                      </p:cBhvr>
                                      <p:to>
                                        <p:strVal val="hidden"/>
                                      </p:to>
                                    </p:set>
                                  </p:childTnLst>
                                </p:cTn>
                              </p:par>
                              <p:par>
                                <p:cTn id="31" presetID="2" presetClass="exit" presetSubtype="1" fill="hold" nodeType="withEffect">
                                  <p:stCondLst>
                                    <p:cond delay="0"/>
                                  </p:stCondLst>
                                  <p:childTnLst>
                                    <p:anim calcmode="lin" valueType="num">
                                      <p:cBhvr additive="base">
                                        <p:cTn id="32" dur="500"/>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33" dur="500"/>
                                        <p:tgtEl>
                                          <p:spTgt spid="31746">
                                            <p:txEl>
                                              <p:pRg st="1" end="1"/>
                                            </p:txEl>
                                          </p:spTgt>
                                        </p:tgtEl>
                                        <p:attrNameLst>
                                          <p:attrName>ppt_y</p:attrName>
                                        </p:attrNameLst>
                                      </p:cBhvr>
                                      <p:tavLst>
                                        <p:tav tm="0">
                                          <p:val>
                                            <p:strVal val="ppt_y"/>
                                          </p:val>
                                        </p:tav>
                                        <p:tav tm="100000">
                                          <p:val>
                                            <p:strVal val="0-ppt_h/2"/>
                                          </p:val>
                                        </p:tav>
                                      </p:tavLst>
                                    </p:anim>
                                    <p:set>
                                      <p:cBhvr>
                                        <p:cTn id="34" dur="1" fill="hold">
                                          <p:stCondLst>
                                            <p:cond delay="499"/>
                                          </p:stCondLst>
                                        </p:cTn>
                                        <p:tgtEl>
                                          <p:spTgt spid="31746">
                                            <p:txEl>
                                              <p:pRg st="1" end="1"/>
                                            </p:txEl>
                                          </p:spTgt>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37892"/>
                                        </p:tgtEl>
                                        <p:attrNameLst>
                                          <p:attrName>ppt_x</p:attrName>
                                        </p:attrNameLst>
                                      </p:cBhvr>
                                      <p:tavLst>
                                        <p:tav tm="0">
                                          <p:val>
                                            <p:strVal val="ppt_x"/>
                                          </p:val>
                                        </p:tav>
                                        <p:tav tm="100000">
                                          <p:val>
                                            <p:strVal val="ppt_x"/>
                                          </p:val>
                                        </p:tav>
                                      </p:tavLst>
                                    </p:anim>
                                    <p:anim calcmode="lin" valueType="num">
                                      <p:cBhvr additive="base">
                                        <p:cTn id="37" dur="500"/>
                                        <p:tgtEl>
                                          <p:spTgt spid="37892"/>
                                        </p:tgtEl>
                                        <p:attrNameLst>
                                          <p:attrName>ppt_y</p:attrName>
                                        </p:attrNameLst>
                                      </p:cBhvr>
                                      <p:tavLst>
                                        <p:tav tm="0">
                                          <p:val>
                                            <p:strVal val="ppt_y"/>
                                          </p:val>
                                        </p:tav>
                                        <p:tav tm="100000">
                                          <p:val>
                                            <p:strVal val="0-ppt_h/2"/>
                                          </p:val>
                                        </p:tav>
                                      </p:tavLst>
                                    </p:anim>
                                    <p:set>
                                      <p:cBhvr>
                                        <p:cTn id="38" dur="1" fill="hold">
                                          <p:stCondLst>
                                            <p:cond delay="499"/>
                                          </p:stCondLst>
                                        </p:cTn>
                                        <p:tgtEl>
                                          <p:spTgt spid="378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up)">
                                      <p:cBhvr>
                                        <p:cTn id="4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uiExpand="1" build="p"/>
      <p:bldP spid="37892" grpId="0"/>
      <p:bldP spid="13"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178627" name="Rectangle 3"/>
          <p:cNvSpPr>
            <a:spLocks noGrp="1" noChangeArrowheads="1"/>
          </p:cNvSpPr>
          <p:nvPr>
            <p:ph type="body" idx="4294967295"/>
          </p:nvPr>
        </p:nvSpPr>
        <p:spPr>
          <a:xfrm>
            <a:off x="228600" y="1295400"/>
            <a:ext cx="8839200" cy="5562600"/>
          </a:xfrm>
        </p:spPr>
        <p:txBody>
          <a:bodyPr rtlCol="0">
            <a:normAutofit/>
          </a:bodyPr>
          <a:lstStyle/>
          <a:p>
            <a:pPr marL="0" indent="0" eaLnBrk="1" fontAlgn="auto" hangingPunct="1">
              <a:spcAft>
                <a:spcPts val="0"/>
              </a:spcAft>
              <a:buFontTx/>
              <a:buNone/>
              <a:defRPr/>
            </a:pPr>
            <a:endParaRPr lang="en-US" sz="2600" dirty="0" smtClean="0">
              <a:latin typeface="Arial" pitchFamily="34" charset="0"/>
              <a:cs typeface="Arial" pitchFamily="34" charset="0"/>
            </a:endParaRPr>
          </a:p>
          <a:p>
            <a:pPr marL="0" indent="0" eaLnBrk="1" fontAlgn="auto" hangingPunct="1">
              <a:spcAft>
                <a:spcPts val="0"/>
              </a:spcAft>
              <a:buFontTx/>
              <a:buNone/>
              <a:defRPr/>
            </a:pPr>
            <a:endParaRPr lang="en-US" sz="2600" dirty="0" smtClean="0">
              <a:latin typeface="Arial" pitchFamily="34" charset="0"/>
              <a:cs typeface="Arial" pitchFamily="34" charset="0"/>
            </a:endParaRPr>
          </a:p>
          <a:p>
            <a:pPr marL="0" indent="0" eaLnBrk="1" fontAlgn="auto" hangingPunct="1">
              <a:spcAft>
                <a:spcPts val="0"/>
              </a:spcAft>
              <a:buFontTx/>
              <a:buNone/>
              <a:defRPr/>
            </a:pPr>
            <a:endParaRPr lang="en-US" sz="2600" dirty="0" smtClean="0">
              <a:latin typeface="Arial" pitchFamily="34" charset="0"/>
              <a:cs typeface="Arial" pitchFamily="34" charset="0"/>
            </a:endParaRPr>
          </a:p>
          <a:p>
            <a:pPr marL="0" indent="0" eaLnBrk="1" fontAlgn="auto" hangingPunct="1">
              <a:spcAft>
                <a:spcPts val="0"/>
              </a:spcAft>
              <a:buFontTx/>
              <a:buNone/>
              <a:defRPr/>
            </a:pPr>
            <a:endParaRPr lang="en-US" sz="2600" dirty="0">
              <a:latin typeface="Arial" pitchFamily="34" charset="0"/>
              <a:cs typeface="Arial" pitchFamily="34" charset="0"/>
            </a:endParaRPr>
          </a:p>
          <a:p>
            <a:pPr marL="0" indent="0" eaLnBrk="1" fontAlgn="auto" hangingPunct="1">
              <a:spcAft>
                <a:spcPts val="0"/>
              </a:spcAft>
              <a:buFontTx/>
              <a:buNone/>
              <a:defRPr/>
            </a:pPr>
            <a:endParaRPr lang="en-US" sz="2600" dirty="0" smtClean="0">
              <a:latin typeface="Arial" pitchFamily="34" charset="0"/>
              <a:cs typeface="Arial" pitchFamily="34" charset="0"/>
            </a:endParaRPr>
          </a:p>
          <a:p>
            <a:pPr marL="0" indent="0" eaLnBrk="1" fontAlgn="auto" hangingPunct="1">
              <a:spcAft>
                <a:spcPts val="0"/>
              </a:spcAft>
              <a:buFontTx/>
              <a:buNone/>
              <a:defRPr/>
            </a:pPr>
            <a:endParaRPr lang="en-US" sz="2600" dirty="0" smtClean="0">
              <a:latin typeface="Arial" pitchFamily="34" charset="0"/>
              <a:cs typeface="Arial" pitchFamily="34" charset="0"/>
            </a:endParaRPr>
          </a:p>
          <a:p>
            <a:pPr marL="0" indent="0" eaLnBrk="1" fontAlgn="auto" hangingPunct="1">
              <a:spcAft>
                <a:spcPts val="0"/>
              </a:spcAft>
              <a:buFontTx/>
              <a:buNone/>
              <a:defRPr/>
            </a:pPr>
            <a:r>
              <a:rPr lang="en-US" sz="2400" dirty="0" smtClean="0">
                <a:solidFill>
                  <a:srgbClr val="FFDC47"/>
                </a:solidFill>
                <a:latin typeface="Arial" pitchFamily="34" charset="0"/>
                <a:cs typeface="Arial" pitchFamily="34" charset="0"/>
              </a:rPr>
              <a:t/>
            </a:r>
            <a:br>
              <a:rPr lang="en-US" sz="2400" dirty="0" smtClean="0">
                <a:solidFill>
                  <a:srgbClr val="FFDC47"/>
                </a:solidFill>
                <a:latin typeface="Arial" pitchFamily="34" charset="0"/>
                <a:cs typeface="Arial" pitchFamily="34" charset="0"/>
              </a:rPr>
            </a:br>
            <a:endParaRPr lang="en-US" sz="2400" dirty="0" smtClean="0">
              <a:solidFill>
                <a:srgbClr val="FFDC47"/>
              </a:solidFill>
              <a:latin typeface="Arial" pitchFamily="34" charset="0"/>
              <a:cs typeface="Arial" pitchFamily="34" charset="0"/>
            </a:endParaRPr>
          </a:p>
          <a:p>
            <a:pPr marL="0" indent="0" eaLnBrk="1" fontAlgn="auto" hangingPunct="1">
              <a:spcAft>
                <a:spcPts val="0"/>
              </a:spcAft>
              <a:buFontTx/>
              <a:buNone/>
              <a:defRPr/>
            </a:pPr>
            <a:r>
              <a:rPr lang="en-US" sz="2400" dirty="0" smtClean="0">
                <a:solidFill>
                  <a:srgbClr val="FFDC47"/>
                </a:solidFill>
                <a:latin typeface="Arial" pitchFamily="34" charset="0"/>
                <a:cs typeface="Arial" pitchFamily="34" charset="0"/>
              </a:rPr>
              <a:t>Decreased body water, combined with a decrease in alcohol </a:t>
            </a:r>
            <a:r>
              <a:rPr lang="en-US" sz="2400" dirty="0" err="1" smtClean="0">
                <a:solidFill>
                  <a:srgbClr val="FFDC47"/>
                </a:solidFill>
                <a:latin typeface="Arial" pitchFamily="34" charset="0"/>
                <a:cs typeface="Arial" pitchFamily="34" charset="0"/>
              </a:rPr>
              <a:t>dehydrogenase</a:t>
            </a:r>
            <a:r>
              <a:rPr lang="en-US" sz="2400" dirty="0" smtClean="0">
                <a:solidFill>
                  <a:srgbClr val="FFDC47"/>
                </a:solidFill>
                <a:latin typeface="Arial" pitchFamily="34" charset="0"/>
                <a:cs typeface="Arial" pitchFamily="34" charset="0"/>
              </a:rPr>
              <a:t> results in higher concentrations of alcohol in the blood that are eliminated more slowly due to reduced blood flow to the liver and kidney function decline as aging occurs</a:t>
            </a:r>
          </a:p>
        </p:txBody>
      </p:sp>
      <p:pic>
        <p:nvPicPr>
          <p:cNvPr id="2457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471613"/>
            <a:ext cx="7086600" cy="3481387"/>
          </a:xfrm>
          <a:prstGeom prst="rect">
            <a:avLst/>
          </a:prstGeom>
          <a:noFill/>
          <a:ln w="9525">
            <a:noFill/>
            <a:miter lim="800000"/>
            <a:headEnd/>
            <a:tailEnd/>
          </a:ln>
        </p:spPr>
      </p:pic>
      <p:grpSp>
        <p:nvGrpSpPr>
          <p:cNvPr id="2" name="Group 1"/>
          <p:cNvGrpSpPr>
            <a:grpSpLocks/>
          </p:cNvGrpSpPr>
          <p:nvPr/>
        </p:nvGrpSpPr>
        <p:grpSpPr bwMode="auto">
          <a:xfrm>
            <a:off x="2133600" y="1677988"/>
            <a:ext cx="1770063" cy="609600"/>
            <a:chOff x="2352675" y="2363788"/>
            <a:chExt cx="1550988" cy="609600"/>
          </a:xfrm>
        </p:grpSpPr>
        <p:sp>
          <p:nvSpPr>
            <p:cNvPr id="3" name="Rounded Rectangle 2"/>
            <p:cNvSpPr/>
            <p:nvPr/>
          </p:nvSpPr>
          <p:spPr>
            <a:xfrm>
              <a:off x="2352675" y="2363788"/>
              <a:ext cx="1550988" cy="5715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7" name="Rounded Rectangle 6"/>
            <p:cNvSpPr>
              <a:spLocks noChangeAspect="1"/>
            </p:cNvSpPr>
            <p:nvPr/>
          </p:nvSpPr>
          <p:spPr>
            <a:xfrm>
              <a:off x="2405063" y="2439988"/>
              <a:ext cx="1447800" cy="533400"/>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0000"/>
                  </a:solidFill>
                </a:rPr>
                <a:t>Alcohol Dehydrogenase</a:t>
              </a:r>
            </a:p>
          </p:txBody>
        </p:sp>
      </p:grpSp>
      <p:sp>
        <p:nvSpPr>
          <p:cNvPr id="10" name="Rounded Rectangle 9"/>
          <p:cNvSpPr/>
          <p:nvPr/>
        </p:nvSpPr>
        <p:spPr>
          <a:xfrm>
            <a:off x="4205648" y="1676400"/>
            <a:ext cx="1814152" cy="57150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dirty="0"/>
          </a:p>
        </p:txBody>
      </p:sp>
      <p:sp>
        <p:nvSpPr>
          <p:cNvPr id="11" name="Rounded Rectangle 10"/>
          <p:cNvSpPr>
            <a:spLocks noChangeAspect="1"/>
          </p:cNvSpPr>
          <p:nvPr/>
        </p:nvSpPr>
        <p:spPr>
          <a:xfrm>
            <a:off x="4264791" y="1752600"/>
            <a:ext cx="1693456" cy="533400"/>
          </a:xfrm>
          <a:prstGeom prst="roundRect">
            <a:avLst>
              <a:gd name="adj"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300" b="1" dirty="0">
                <a:solidFill>
                  <a:srgbClr val="FF0000"/>
                </a:solidFill>
              </a:rPr>
              <a:t>Acetaldehyde Dehydrogenase</a:t>
            </a:r>
          </a:p>
        </p:txBody>
      </p:sp>
      <p:sp>
        <p:nvSpPr>
          <p:cNvPr id="24583" name="Rectangle 2"/>
          <p:cNvSpPr txBox="1">
            <a:spLocks noChangeArrowheads="1"/>
          </p:cNvSpPr>
          <p:nvPr/>
        </p:nvSpPr>
        <p:spPr bwMode="auto">
          <a:xfrm>
            <a:off x="152400" y="274638"/>
            <a:ext cx="8229600" cy="715962"/>
          </a:xfrm>
          <a:prstGeom prst="rect">
            <a:avLst/>
          </a:prstGeom>
          <a:noFill/>
          <a:ln w="9525">
            <a:noFill/>
            <a:miter lim="800000"/>
            <a:headEnd/>
            <a:tailEnd/>
          </a:ln>
        </p:spPr>
        <p:txBody>
          <a:bodyPr/>
          <a:lstStyle/>
          <a:p>
            <a:pPr algn="ctr"/>
            <a:r>
              <a:rPr lang="en-US" sz="3600" dirty="0" smtClean="0"/>
              <a:t>Older Adults and Alcohol</a:t>
            </a:r>
            <a:endParaRPr lang="en-US" sz="3600" dirty="0"/>
          </a:p>
        </p:txBody>
      </p:sp>
      <p:sp>
        <p:nvSpPr>
          <p:cNvPr id="12" name="Slide Number Placeholder 11"/>
          <p:cNvSpPr>
            <a:spLocks noGrp="1"/>
          </p:cNvSpPr>
          <p:nvPr>
            <p:ph type="sldNum" sz="quarter" idx="12"/>
          </p:nvPr>
        </p:nvSpPr>
        <p:spPr/>
        <p:txBody>
          <a:bodyPr/>
          <a:lstStyle/>
          <a:p>
            <a:fld id="{EC94FE43-ECF7-4811-AFCB-0690B7462E36}" type="slidenum">
              <a:rPr lang="en-US" smtClean="0"/>
              <a:pPr/>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4000" smtClean="0"/>
              <a:t>Aging, Drinking &amp; Consequences</a:t>
            </a:r>
          </a:p>
        </p:txBody>
      </p:sp>
      <p:sp>
        <p:nvSpPr>
          <p:cNvPr id="22531" name="Rectangle 3"/>
          <p:cNvSpPr>
            <a:spLocks noGrp="1" noChangeArrowheads="1"/>
          </p:cNvSpPr>
          <p:nvPr>
            <p:ph idx="1"/>
          </p:nvPr>
        </p:nvSpPr>
        <p:spPr/>
        <p:txBody>
          <a:bodyPr/>
          <a:lstStyle/>
          <a:p>
            <a:pPr eaLnBrk="1" hangingPunct="1"/>
            <a:r>
              <a:rPr lang="en-US" altLang="en-US" dirty="0" smtClean="0"/>
              <a:t>Higher BAC from a given dose</a:t>
            </a:r>
          </a:p>
          <a:p>
            <a:pPr eaLnBrk="1" hangingPunct="1"/>
            <a:r>
              <a:rPr lang="en-US" altLang="en-US" dirty="0" smtClean="0"/>
              <a:t>More impairment at a given BAC</a:t>
            </a:r>
          </a:p>
          <a:p>
            <a:pPr eaLnBrk="1" hangingPunct="1"/>
            <a:r>
              <a:rPr lang="en-US" altLang="en-US" dirty="0" smtClean="0"/>
              <a:t>Interactive effects of alcohol, chronic illness and medication</a:t>
            </a:r>
          </a:p>
          <a:p>
            <a:r>
              <a:rPr lang="en-US" dirty="0" smtClean="0"/>
              <a:t>Decrease in lean body mass, bone and muscle, increase in percentage of body fat with aging </a:t>
            </a:r>
          </a:p>
        </p:txBody>
      </p:sp>
      <p:sp>
        <p:nvSpPr>
          <p:cNvPr id="4" name="Slide Number Placeholder 3"/>
          <p:cNvSpPr>
            <a:spLocks noGrp="1"/>
          </p:cNvSpPr>
          <p:nvPr>
            <p:ph type="sldNum" sz="quarter" idx="12"/>
          </p:nvPr>
        </p:nvSpPr>
        <p:spPr/>
        <p:txBody>
          <a:bodyPr/>
          <a:lstStyle/>
          <a:p>
            <a:fld id="{EC94FE43-ECF7-4811-AFCB-0690B7462E36}" type="slidenum">
              <a:rPr lang="en-US" smtClean="0"/>
              <a:pPr/>
              <a:t>44</a:t>
            </a:fld>
            <a:endParaRPr lang="en-US"/>
          </a:p>
        </p:txBody>
      </p:sp>
    </p:spTree>
    <p:extLst>
      <p:ext uri="{BB962C8B-B14F-4D97-AF65-F5344CB8AC3E}">
        <p14:creationId xmlns:p14="http://schemas.microsoft.com/office/powerpoint/2010/main" val="2218627011"/>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Drinking in Older Adults</a:t>
            </a:r>
            <a:endParaRPr lang="en-US" dirty="0"/>
          </a:p>
        </p:txBody>
      </p:sp>
      <p:graphicFrame>
        <p:nvGraphicFramePr>
          <p:cNvPr id="5" name="Content Placeholder 4"/>
          <p:cNvGraphicFramePr>
            <a:graphicFrameLocks noGrp="1"/>
          </p:cNvGraphicFramePr>
          <p:nvPr>
            <p:ph idx="1"/>
          </p:nvPr>
        </p:nvGraphicFramePr>
        <p:xfrm>
          <a:off x="457200" y="2362200"/>
          <a:ext cx="8305800" cy="2743200"/>
        </p:xfrm>
        <a:graphic>
          <a:graphicData uri="http://schemas.openxmlformats.org/drawingml/2006/table">
            <a:tbl>
              <a:tblPr firstRow="1" bandRow="1">
                <a:tableStyleId>{5C22544A-7EE6-4342-B048-85BDC9FD1C3A}</a:tableStyleId>
              </a:tblPr>
              <a:tblGrid>
                <a:gridCol w="2768600"/>
                <a:gridCol w="2768600"/>
                <a:gridCol w="2768600"/>
              </a:tblGrid>
              <a:tr h="685800">
                <a:tc>
                  <a:txBody>
                    <a:bodyPr/>
                    <a:lstStyle/>
                    <a:p>
                      <a:pPr algn="ctr"/>
                      <a:r>
                        <a:rPr lang="en-US" sz="2800" dirty="0" smtClean="0"/>
                        <a:t>Alcohol</a:t>
                      </a:r>
                      <a:r>
                        <a:rPr lang="en-US" sz="2800" baseline="0" dirty="0" smtClean="0"/>
                        <a:t> Use</a:t>
                      </a:r>
                      <a:endParaRPr lang="en-US" sz="2800" dirty="0"/>
                    </a:p>
                  </a:txBody>
                  <a:tcPr/>
                </a:tc>
                <a:tc>
                  <a:txBody>
                    <a:bodyPr/>
                    <a:lstStyle/>
                    <a:p>
                      <a:pPr algn="ctr"/>
                      <a:r>
                        <a:rPr lang="en-US" sz="2800" dirty="0" smtClean="0"/>
                        <a:t>Men</a:t>
                      </a:r>
                      <a:endParaRPr lang="en-US" sz="2800" dirty="0"/>
                    </a:p>
                  </a:txBody>
                  <a:tcPr/>
                </a:tc>
                <a:tc>
                  <a:txBody>
                    <a:bodyPr/>
                    <a:lstStyle/>
                    <a:p>
                      <a:pPr algn="ctr"/>
                      <a:r>
                        <a:rPr lang="en-US" sz="2800" dirty="0" smtClean="0"/>
                        <a:t>Women</a:t>
                      </a:r>
                      <a:endParaRPr lang="en-US" sz="2800" dirty="0"/>
                    </a:p>
                  </a:txBody>
                  <a:tcPr/>
                </a:tc>
              </a:tr>
              <a:tr h="685800">
                <a:tc>
                  <a:txBody>
                    <a:bodyPr/>
                    <a:lstStyle/>
                    <a:p>
                      <a:pPr algn="ctr"/>
                      <a:r>
                        <a:rPr lang="en-US" sz="2800" dirty="0" smtClean="0"/>
                        <a:t>None</a:t>
                      </a:r>
                      <a:endParaRPr lang="en-US" sz="2800" dirty="0"/>
                    </a:p>
                  </a:txBody>
                  <a:tcPr/>
                </a:tc>
                <a:tc>
                  <a:txBody>
                    <a:bodyPr/>
                    <a:lstStyle/>
                    <a:p>
                      <a:pPr algn="ctr"/>
                      <a:r>
                        <a:rPr lang="en-US" sz="2800" dirty="0" smtClean="0"/>
                        <a:t>49-60%</a:t>
                      </a:r>
                      <a:endParaRPr lang="en-US" sz="2800" dirty="0"/>
                    </a:p>
                  </a:txBody>
                  <a:tcPr/>
                </a:tc>
                <a:tc>
                  <a:txBody>
                    <a:bodyPr/>
                    <a:lstStyle/>
                    <a:p>
                      <a:pPr algn="ctr"/>
                      <a:r>
                        <a:rPr lang="en-US" sz="2800" dirty="0" smtClean="0"/>
                        <a:t>63-72%</a:t>
                      </a:r>
                      <a:endParaRPr lang="en-US" sz="2800" dirty="0"/>
                    </a:p>
                  </a:txBody>
                  <a:tcPr/>
                </a:tc>
              </a:tr>
              <a:tr h="685800">
                <a:tc>
                  <a:txBody>
                    <a:bodyPr/>
                    <a:lstStyle/>
                    <a:p>
                      <a:pPr algn="ctr"/>
                      <a:r>
                        <a:rPr lang="en-US" sz="2800" dirty="0" smtClean="0"/>
                        <a:t>≤ 1 drink/day</a:t>
                      </a:r>
                      <a:endParaRPr lang="en-US" sz="2800" dirty="0"/>
                    </a:p>
                  </a:txBody>
                  <a:tcPr/>
                </a:tc>
                <a:tc>
                  <a:txBody>
                    <a:bodyPr/>
                    <a:lstStyle/>
                    <a:p>
                      <a:pPr algn="ctr"/>
                      <a:r>
                        <a:rPr lang="en-US" sz="2800" dirty="0" smtClean="0"/>
                        <a:t>27-39%</a:t>
                      </a:r>
                      <a:endParaRPr lang="en-US" sz="2800" dirty="0"/>
                    </a:p>
                  </a:txBody>
                  <a:tcPr/>
                </a:tc>
                <a:tc>
                  <a:txBody>
                    <a:bodyPr/>
                    <a:lstStyle/>
                    <a:p>
                      <a:pPr algn="ctr"/>
                      <a:r>
                        <a:rPr lang="en-US" sz="2800" dirty="0" smtClean="0"/>
                        <a:t>22-32%</a:t>
                      </a:r>
                      <a:endParaRPr lang="en-US" sz="2800" dirty="0"/>
                    </a:p>
                  </a:txBody>
                  <a:tcPr/>
                </a:tc>
              </a:tr>
              <a:tr h="685800">
                <a:tc>
                  <a:txBody>
                    <a:bodyPr/>
                    <a:lstStyle/>
                    <a:p>
                      <a:pPr algn="ctr"/>
                      <a:r>
                        <a:rPr lang="en-US" sz="2800" dirty="0" smtClean="0"/>
                        <a:t>&gt;</a:t>
                      </a:r>
                      <a:r>
                        <a:rPr lang="en-US" sz="2800" baseline="0" dirty="0" smtClean="0"/>
                        <a:t> 1 drink/day</a:t>
                      </a:r>
                      <a:endParaRPr lang="en-US" sz="2800" dirty="0"/>
                    </a:p>
                  </a:txBody>
                  <a:tcPr/>
                </a:tc>
                <a:tc>
                  <a:txBody>
                    <a:bodyPr/>
                    <a:lstStyle/>
                    <a:p>
                      <a:pPr algn="ctr"/>
                      <a:r>
                        <a:rPr lang="en-US" sz="2800" dirty="0" smtClean="0"/>
                        <a:t>9-10%</a:t>
                      </a:r>
                      <a:endParaRPr lang="en-US" sz="2800" dirty="0"/>
                    </a:p>
                  </a:txBody>
                  <a:tcPr/>
                </a:tc>
                <a:tc>
                  <a:txBody>
                    <a:bodyPr/>
                    <a:lstStyle/>
                    <a:p>
                      <a:pPr algn="ctr"/>
                      <a:r>
                        <a:rPr lang="en-US" sz="2800" dirty="0" smtClean="0"/>
                        <a:t>2-3%</a:t>
                      </a:r>
                      <a:endParaRPr lang="en-US" sz="2800" dirty="0"/>
                    </a:p>
                  </a:txBody>
                  <a:tcPr/>
                </a:tc>
              </a:tr>
            </a:tbl>
          </a:graphicData>
        </a:graphic>
      </p:graphicFrame>
      <p:sp>
        <p:nvSpPr>
          <p:cNvPr id="6" name="TextBox 5"/>
          <p:cNvSpPr txBox="1"/>
          <p:nvPr/>
        </p:nvSpPr>
        <p:spPr>
          <a:xfrm>
            <a:off x="533400" y="1610380"/>
            <a:ext cx="8610600" cy="523220"/>
          </a:xfrm>
          <a:prstGeom prst="rect">
            <a:avLst/>
          </a:prstGeom>
          <a:noFill/>
        </p:spPr>
        <p:txBody>
          <a:bodyPr wrap="square" rtlCol="0">
            <a:spAutoFit/>
          </a:bodyPr>
          <a:lstStyle/>
          <a:p>
            <a:r>
              <a:rPr lang="en-US" sz="2800" dirty="0" smtClean="0"/>
              <a:t>Results of Three Nationally-Representative Surveys</a:t>
            </a:r>
            <a:endParaRPr lang="en-US" sz="2800" dirty="0"/>
          </a:p>
        </p:txBody>
      </p:sp>
      <p:sp>
        <p:nvSpPr>
          <p:cNvPr id="7" name="TextBox 6"/>
          <p:cNvSpPr txBox="1"/>
          <p:nvPr/>
        </p:nvSpPr>
        <p:spPr>
          <a:xfrm>
            <a:off x="0" y="6477000"/>
            <a:ext cx="5181600" cy="381000"/>
          </a:xfrm>
          <a:prstGeom prst="rect">
            <a:avLst/>
          </a:prstGeom>
          <a:noFill/>
        </p:spPr>
        <p:txBody>
          <a:bodyPr wrap="square" rtlCol="0">
            <a:spAutoFit/>
          </a:bodyPr>
          <a:lstStyle/>
          <a:p>
            <a:r>
              <a:rPr lang="en-US" dirty="0" smtClean="0"/>
              <a:t>SOURCE: </a:t>
            </a:r>
            <a:r>
              <a:rPr lang="en-US" dirty="0" err="1" smtClean="0"/>
              <a:t>Breslow</a:t>
            </a:r>
            <a:r>
              <a:rPr lang="en-US" dirty="0" smtClean="0"/>
              <a:t> et al, 2003 </a:t>
            </a:r>
            <a:endParaRPr lang="en-US" dirty="0"/>
          </a:p>
        </p:txBody>
      </p:sp>
      <p:sp>
        <p:nvSpPr>
          <p:cNvPr id="8" name="Slide Number Placeholder 7"/>
          <p:cNvSpPr>
            <a:spLocks noGrp="1"/>
          </p:cNvSpPr>
          <p:nvPr>
            <p:ph type="sldNum" sz="quarter" idx="12"/>
          </p:nvPr>
        </p:nvSpPr>
        <p:spPr/>
        <p:txBody>
          <a:bodyPr/>
          <a:lstStyle/>
          <a:p>
            <a:fld id="{EC94FE43-ECF7-4811-AFCB-0690B7462E36}"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from NESARC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8205 adults aged 65 and older</a:t>
            </a:r>
          </a:p>
          <a:p>
            <a:r>
              <a:rPr lang="en-US" dirty="0" smtClean="0"/>
              <a:t>Almost 75% reported ever using alcohol</a:t>
            </a:r>
          </a:p>
          <a:p>
            <a:r>
              <a:rPr lang="en-US" dirty="0" smtClean="0"/>
              <a:t>Almost 50% reported using alcohol in previous 12 months</a:t>
            </a:r>
          </a:p>
          <a:p>
            <a:r>
              <a:rPr lang="en-US" dirty="0" smtClean="0"/>
              <a:t>Alcohol use in past year drinkers:</a:t>
            </a:r>
          </a:p>
          <a:p>
            <a:pPr lvl="1"/>
            <a:r>
              <a:rPr lang="en-US" dirty="0" smtClean="0"/>
              <a:t>67.2% light drinkers (≤ 3 drinks/week)</a:t>
            </a:r>
          </a:p>
          <a:p>
            <a:pPr lvl="1"/>
            <a:r>
              <a:rPr lang="en-US" dirty="0" smtClean="0"/>
              <a:t>22.2% moderate drinkers (4-14 drinks/week for men and 4-7 drinks/week for women)</a:t>
            </a:r>
          </a:p>
          <a:p>
            <a:pPr lvl="1"/>
            <a:r>
              <a:rPr lang="en-US" dirty="0" smtClean="0"/>
              <a:t>10.7% were heavy drinkers (&gt; 14 drinks/week for men and &gt; 7 drinks/week for women)</a:t>
            </a:r>
            <a:endParaRPr lang="en-US" dirty="0"/>
          </a:p>
        </p:txBody>
      </p:sp>
      <p:sp>
        <p:nvSpPr>
          <p:cNvPr id="4" name="TextBox 3"/>
          <p:cNvSpPr txBox="1"/>
          <p:nvPr/>
        </p:nvSpPr>
        <p:spPr>
          <a:xfrm>
            <a:off x="0" y="6550223"/>
            <a:ext cx="4495800" cy="307777"/>
          </a:xfrm>
          <a:prstGeom prst="rect">
            <a:avLst/>
          </a:prstGeom>
          <a:noFill/>
        </p:spPr>
        <p:txBody>
          <a:bodyPr wrap="square" rtlCol="0">
            <a:spAutoFit/>
          </a:bodyPr>
          <a:lstStyle/>
          <a:p>
            <a:r>
              <a:rPr lang="en-US" sz="1400" dirty="0" smtClean="0">
                <a:solidFill>
                  <a:srgbClr val="FFFF00"/>
                </a:solidFill>
              </a:rPr>
              <a:t>SOURCE: Moore et al, 2009</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57200" y="168275"/>
            <a:ext cx="8305800" cy="1431925"/>
          </a:xfrm>
        </p:spPr>
        <p:txBody>
          <a:bodyPr>
            <a:noAutofit/>
          </a:bodyPr>
          <a:lstStyle/>
          <a:p>
            <a:pPr eaLnBrk="1" hangingPunct="1"/>
            <a:r>
              <a:rPr lang="en-US" sz="3200" dirty="0" smtClean="0"/>
              <a:t>Current, Binge, and Heavy Alcohol Use among Persons aged 12 and older: U.S., 2013</a:t>
            </a:r>
          </a:p>
        </p:txBody>
      </p:sp>
      <p:sp>
        <p:nvSpPr>
          <p:cNvPr id="20484" name="Rectangle 5"/>
          <p:cNvSpPr>
            <a:spLocks noChangeArrowheads="1"/>
          </p:cNvSpPr>
          <p:nvPr/>
        </p:nvSpPr>
        <p:spPr bwMode="auto">
          <a:xfrm>
            <a:off x="14514" y="6550223"/>
            <a:ext cx="5633850" cy="307777"/>
          </a:xfrm>
          <a:prstGeom prst="rect">
            <a:avLst/>
          </a:prstGeom>
          <a:noFill/>
          <a:ln w="9525">
            <a:noFill/>
            <a:miter lim="800000"/>
            <a:headEnd/>
            <a:tailEnd/>
          </a:ln>
        </p:spPr>
        <p:txBody>
          <a:bodyPr wrap="none">
            <a:spAutoFit/>
          </a:bodyPr>
          <a:lstStyle/>
          <a:p>
            <a:pPr algn="l" eaLnBrk="0" hangingPunct="0"/>
            <a:r>
              <a:rPr lang="en-US" sz="1400" dirty="0" smtClean="0">
                <a:solidFill>
                  <a:srgbClr val="FFFF00"/>
                </a:solidFill>
                <a:latin typeface="Calibri" panose="020F0502020204030204" pitchFamily="34" charset="0"/>
              </a:rPr>
              <a:t>SOURCE: SAMHSA, National </a:t>
            </a:r>
            <a:r>
              <a:rPr lang="en-US" sz="1400" dirty="0">
                <a:solidFill>
                  <a:srgbClr val="FFFF00"/>
                </a:solidFill>
                <a:latin typeface="Calibri" panose="020F0502020204030204" pitchFamily="34" charset="0"/>
              </a:rPr>
              <a:t>Survey on Drug Use and </a:t>
            </a:r>
            <a:r>
              <a:rPr lang="en-US" sz="1400" dirty="0" smtClean="0">
                <a:solidFill>
                  <a:srgbClr val="FFFF00"/>
                </a:solidFill>
                <a:latin typeface="Calibri" panose="020F0502020204030204" pitchFamily="34" charset="0"/>
              </a:rPr>
              <a:t>Health, 2013 findings.</a:t>
            </a:r>
            <a:endParaRPr lang="en-US" sz="1400" dirty="0">
              <a:solidFill>
                <a:srgbClr val="FFFF00"/>
              </a:solidFill>
              <a:latin typeface="Calibri" panose="020F0502020204030204" pitchFamily="34" charset="0"/>
            </a:endParaRPr>
          </a:p>
        </p:txBody>
      </p:sp>
      <p:pic>
        <p:nvPicPr>
          <p:cNvPr id="7065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2057400"/>
            <a:ext cx="6324600" cy="4267200"/>
          </a:xfrm>
          <a:prstGeom prst="rect">
            <a:avLst/>
          </a:prstGeom>
          <a:noFill/>
          <a:ln w="9525">
            <a:noFill/>
            <a:miter lim="800000"/>
            <a:headEnd/>
            <a:tailEnd/>
          </a:ln>
        </p:spPr>
      </p:pic>
      <p:pic>
        <p:nvPicPr>
          <p:cNvPr id="7065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1752600"/>
            <a:ext cx="6324600" cy="304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EC94FE43-ECF7-4811-AFCB-0690B7462E36}" type="slidenum">
              <a:rPr lang="en-US" smtClean="0"/>
              <a:pPr/>
              <a:t>47</a:t>
            </a:fld>
            <a:endParaRPr lang="en-US"/>
          </a:p>
        </p:txBody>
      </p:sp>
    </p:spTree>
    <p:extLst>
      <p:ext uri="{BB962C8B-B14F-4D97-AF65-F5344CB8AC3E}">
        <p14:creationId xmlns:p14="http://schemas.microsoft.com/office/powerpoint/2010/main" val="2232722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Living Situations</a:t>
            </a:r>
            <a:endParaRPr lang="en-US" dirty="0"/>
          </a:p>
        </p:txBody>
      </p:sp>
      <p:graphicFrame>
        <p:nvGraphicFramePr>
          <p:cNvPr id="4" name="Content Placeholder 3"/>
          <p:cNvGraphicFramePr>
            <a:graphicFrameLocks noGrp="1"/>
          </p:cNvGraphicFramePr>
          <p:nvPr>
            <p:ph idx="1"/>
          </p:nvPr>
        </p:nvGraphicFramePr>
        <p:xfrm>
          <a:off x="762000" y="1600200"/>
          <a:ext cx="7467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50223"/>
            <a:ext cx="9144000" cy="307777"/>
          </a:xfrm>
          <a:prstGeom prst="rect">
            <a:avLst/>
          </a:prstGeom>
          <a:noFill/>
        </p:spPr>
        <p:txBody>
          <a:bodyPr wrap="square" rtlCol="0">
            <a:spAutoFit/>
          </a:bodyPr>
          <a:lstStyle/>
          <a:p>
            <a:r>
              <a:rPr lang="en-US" sz="1400" dirty="0" smtClean="0">
                <a:solidFill>
                  <a:srgbClr val="FFFF00"/>
                </a:solidFill>
              </a:rPr>
              <a:t>SOURCE: California Department of Public Health, California HIV/AIDS Surveillance Statistical Reports, 2014</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and Alcohol</a:t>
            </a:r>
            <a:endParaRPr lang="en-US" dirty="0"/>
          </a:p>
        </p:txBody>
      </p:sp>
      <p:sp>
        <p:nvSpPr>
          <p:cNvPr id="3" name="Content Placeholder 2"/>
          <p:cNvSpPr>
            <a:spLocks noGrp="1"/>
          </p:cNvSpPr>
          <p:nvPr>
            <p:ph idx="1"/>
          </p:nvPr>
        </p:nvSpPr>
        <p:spPr/>
        <p:txBody>
          <a:bodyPr/>
          <a:lstStyle/>
          <a:p>
            <a:r>
              <a:rPr lang="en-US" b="1" dirty="0" smtClean="0"/>
              <a:t>More frequent </a:t>
            </a:r>
            <a:r>
              <a:rPr lang="en-US" dirty="0" smtClean="0"/>
              <a:t>drinking associated with:</a:t>
            </a:r>
          </a:p>
          <a:p>
            <a:pPr lvl="1"/>
            <a:r>
              <a:rPr lang="en-US" dirty="0" smtClean="0"/>
              <a:t>Being married</a:t>
            </a:r>
          </a:p>
          <a:p>
            <a:pPr lvl="1"/>
            <a:r>
              <a:rPr lang="en-US" dirty="0" smtClean="0"/>
              <a:t>Not living alone</a:t>
            </a:r>
          </a:p>
          <a:p>
            <a:pPr lvl="1"/>
            <a:r>
              <a:rPr lang="en-US" dirty="0" smtClean="0"/>
              <a:t>Having a larger social network</a:t>
            </a:r>
          </a:p>
          <a:p>
            <a:pPr lvl="1"/>
            <a:r>
              <a:rPr lang="en-US" dirty="0" smtClean="0"/>
              <a:t>Frequent participation</a:t>
            </a:r>
          </a:p>
          <a:p>
            <a:pPr marL="457200" lvl="1" indent="0">
              <a:buNone/>
            </a:pPr>
            <a:r>
              <a:rPr lang="en-US" dirty="0" smtClean="0"/>
              <a:t>	in activities in and </a:t>
            </a:r>
          </a:p>
          <a:p>
            <a:pPr lvl="1">
              <a:buNone/>
            </a:pPr>
            <a:r>
              <a:rPr lang="en-US" dirty="0" smtClean="0"/>
              <a:t>		out of the home</a:t>
            </a:r>
          </a:p>
        </p:txBody>
      </p:sp>
      <p:sp>
        <p:nvSpPr>
          <p:cNvPr id="6" name="Slide Number Placeholder 5"/>
          <p:cNvSpPr>
            <a:spLocks noGrp="1"/>
          </p:cNvSpPr>
          <p:nvPr>
            <p:ph type="sldNum" sz="quarter" idx="12"/>
          </p:nvPr>
        </p:nvSpPr>
        <p:spPr/>
        <p:txBody>
          <a:bodyPr/>
          <a:lstStyle/>
          <a:p>
            <a:fld id="{EC94FE43-ECF7-4811-AFCB-0690B7462E36}" type="slidenum">
              <a:rPr lang="en-US" smtClean="0"/>
              <a:pPr/>
              <a:t>49</a:t>
            </a:fld>
            <a:endParaRPr lang="en-US"/>
          </a:p>
        </p:txBody>
      </p:sp>
      <p:pic>
        <p:nvPicPr>
          <p:cNvPr id="276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86200"/>
            <a:ext cx="4054908" cy="25431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Documents and Settings\bfinnerty\Local Settings\Temporary Internet Files\Content.IE5\ZZ30R8A4\MP900439390[1].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0983" y="3048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170" name="Rectangle 2"/>
          <p:cNvSpPr>
            <a:spLocks noGrp="1"/>
          </p:cNvSpPr>
          <p:nvPr>
            <p:ph type="ctrTitle" idx="4294967295"/>
          </p:nvPr>
        </p:nvSpPr>
        <p:spPr>
          <a:xfrm>
            <a:off x="139791" y="228600"/>
            <a:ext cx="6718209" cy="1905000"/>
          </a:xfrm>
        </p:spPr>
        <p:txBody>
          <a:bodyPr/>
          <a:lstStyle/>
          <a:p>
            <a:r>
              <a:rPr lang="en-US" sz="5000" dirty="0" smtClean="0">
                <a:solidFill>
                  <a:schemeClr val="bg1"/>
                </a:solidFill>
                <a:effectLst>
                  <a:outerShdw blurRad="38100" dist="38100" dir="2700000" algn="tl">
                    <a:srgbClr val="000000">
                      <a:alpha val="43137"/>
                    </a:srgbClr>
                  </a:outerShdw>
                </a:effectLst>
              </a:rPr>
              <a:t>Test Your Knowledge</a:t>
            </a:r>
          </a:p>
        </p:txBody>
      </p:sp>
      <p:sp>
        <p:nvSpPr>
          <p:cNvPr id="4" name="Slide Number Placeholder 3"/>
          <p:cNvSpPr>
            <a:spLocks noGrp="1"/>
          </p:cNvSpPr>
          <p:nvPr>
            <p:ph type="sldNum" sz="quarter" idx="12"/>
          </p:nvPr>
        </p:nvSpPr>
        <p:spPr>
          <a:xfrm>
            <a:off x="6553200" y="6356350"/>
            <a:ext cx="2133600" cy="365125"/>
          </a:xfrm>
        </p:spPr>
        <p:txBody>
          <a:bodyPr/>
          <a:lstStyle/>
          <a:p>
            <a:fld id="{EC94FE43-ECF7-4811-AFCB-0690B7462E36}" type="slidenum">
              <a:rPr lang="en-US" smtClean="0"/>
              <a:pPr/>
              <a:t>5</a:t>
            </a:fld>
            <a:endParaRPr lang="en-US"/>
          </a:p>
        </p:txBody>
      </p:sp>
    </p:spTree>
    <p:custDataLst>
      <p:tags r:id="rId1"/>
    </p:custDataLst>
    <p:extLst>
      <p:ext uri="{BB962C8B-B14F-4D97-AF65-F5344CB8AC3E}">
        <p14:creationId xmlns:p14="http://schemas.microsoft.com/office/powerpoint/2010/main" val="6250977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and Alcohol</a:t>
            </a:r>
            <a:endParaRPr lang="en-US" dirty="0"/>
          </a:p>
        </p:txBody>
      </p:sp>
      <p:sp>
        <p:nvSpPr>
          <p:cNvPr id="3" name="Content Placeholder 2"/>
          <p:cNvSpPr>
            <a:spLocks noGrp="1"/>
          </p:cNvSpPr>
          <p:nvPr>
            <p:ph idx="1"/>
          </p:nvPr>
        </p:nvSpPr>
        <p:spPr/>
        <p:txBody>
          <a:bodyPr/>
          <a:lstStyle/>
          <a:p>
            <a:r>
              <a:rPr lang="en-US" b="1" dirty="0" smtClean="0"/>
              <a:t>Higher volume </a:t>
            </a:r>
            <a:r>
              <a:rPr lang="en-US" dirty="0" smtClean="0"/>
              <a:t>drinking associated with:</a:t>
            </a:r>
          </a:p>
          <a:p>
            <a:pPr lvl="1"/>
            <a:r>
              <a:rPr lang="en-US" dirty="0" smtClean="0"/>
              <a:t>Lower family satisfaction</a:t>
            </a:r>
          </a:p>
          <a:p>
            <a:pPr lvl="1"/>
            <a:r>
              <a:rPr lang="en-US" dirty="0" smtClean="0"/>
              <a:t>Depression</a:t>
            </a:r>
          </a:p>
          <a:p>
            <a:pPr lvl="1"/>
            <a:r>
              <a:rPr lang="en-US" dirty="0" smtClean="0"/>
              <a:t>Higher perceived stressfulness in life</a:t>
            </a:r>
          </a:p>
          <a:p>
            <a:pPr lvl="1"/>
            <a:r>
              <a:rPr lang="en-US" dirty="0" smtClean="0"/>
              <a:t>Lower sense of coherence</a:t>
            </a:r>
          </a:p>
          <a:p>
            <a:pPr lvl="1"/>
            <a:r>
              <a:rPr lang="en-US" dirty="0" smtClean="0"/>
              <a:t>Not being married</a:t>
            </a:r>
          </a:p>
          <a:p>
            <a:pPr lvl="1"/>
            <a:r>
              <a:rPr lang="en-US" dirty="0" smtClean="0"/>
              <a:t>Living alone </a:t>
            </a:r>
          </a:p>
          <a:p>
            <a:pPr lvl="1"/>
            <a:endParaRPr lang="en-US" dirty="0" smtClean="0"/>
          </a:p>
        </p:txBody>
      </p:sp>
      <p:pic>
        <p:nvPicPr>
          <p:cNvPr id="281603" name="Picture 3"/>
          <p:cNvPicPr>
            <a:picLocks noChangeAspect="1" noChangeArrowheads="1"/>
          </p:cNvPicPr>
          <p:nvPr/>
        </p:nvPicPr>
        <p:blipFill>
          <a:blip r:embed="rId3" cstate="print">
            <a:lum bright="7000" contrast="5000"/>
          </a:blip>
          <a:srcRect/>
          <a:stretch>
            <a:fillRect/>
          </a:stretch>
        </p:blipFill>
        <p:spPr bwMode="auto">
          <a:xfrm>
            <a:off x="6858000" y="2286000"/>
            <a:ext cx="2209800" cy="4571999"/>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Older Adults and Alcohol</a:t>
            </a:r>
            <a:endParaRPr lang="en-US" dirty="0"/>
          </a:p>
        </p:txBody>
      </p:sp>
      <p:sp>
        <p:nvSpPr>
          <p:cNvPr id="3" name="Content Placeholder 2"/>
          <p:cNvSpPr>
            <a:spLocks noGrp="1"/>
          </p:cNvSpPr>
          <p:nvPr>
            <p:ph idx="1"/>
          </p:nvPr>
        </p:nvSpPr>
        <p:spPr/>
        <p:txBody>
          <a:bodyPr>
            <a:normAutofit lnSpcReduction="10000"/>
          </a:bodyPr>
          <a:lstStyle/>
          <a:p>
            <a:r>
              <a:rPr lang="en-US" altLang="en-US" dirty="0" smtClean="0"/>
              <a:t>Older women more likely to have alcohol problem:</a:t>
            </a:r>
          </a:p>
          <a:p>
            <a:pPr lvl="1"/>
            <a:r>
              <a:rPr lang="en-US" altLang="en-US" dirty="0" smtClean="0"/>
              <a:t>Have had a problem-drinking spouse</a:t>
            </a:r>
          </a:p>
          <a:p>
            <a:pPr lvl="1"/>
            <a:r>
              <a:rPr lang="en-US" altLang="en-US" dirty="0" smtClean="0"/>
              <a:t>Widowed</a:t>
            </a:r>
          </a:p>
          <a:p>
            <a:pPr lvl="1"/>
            <a:r>
              <a:rPr lang="en-US" altLang="en-US" dirty="0" smtClean="0"/>
              <a:t>Experience depression</a:t>
            </a:r>
          </a:p>
          <a:p>
            <a:pPr lvl="1"/>
            <a:r>
              <a:rPr lang="en-US" altLang="en-US" dirty="0" smtClean="0"/>
              <a:t>Injured due to falls</a:t>
            </a:r>
          </a:p>
          <a:p>
            <a:r>
              <a:rPr lang="en-US" altLang="en-US" dirty="0" smtClean="0"/>
              <a:t>Those who self-medicate are more likely to identify as lonely or report lower life satisfaction </a:t>
            </a:r>
          </a:p>
        </p:txBody>
      </p:sp>
      <p:sp>
        <p:nvSpPr>
          <p:cNvPr id="4" name="Slide Number Placeholder 3"/>
          <p:cNvSpPr>
            <a:spLocks noGrp="1"/>
          </p:cNvSpPr>
          <p:nvPr>
            <p:ph type="sldNum" sz="quarter" idx="12"/>
          </p:nvPr>
        </p:nvSpPr>
        <p:spPr/>
        <p:txBody>
          <a:bodyPr/>
          <a:lstStyle/>
          <a:p>
            <a:fld id="{EC94FE43-ECF7-4811-AFCB-0690B7462E36}"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Lasting damage due </a:t>
            </a:r>
            <a:br>
              <a:rPr lang="en-US" dirty="0" smtClean="0"/>
            </a:br>
            <a:r>
              <a:rPr lang="en-US" dirty="0" smtClean="0"/>
              <a:t>to chronic alcoholism after 50 </a:t>
            </a:r>
            <a:endParaRPr lang="en-US" dirty="0"/>
          </a:p>
        </p:txBody>
      </p:sp>
      <p:pic>
        <p:nvPicPr>
          <p:cNvPr id="162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342" t="7143"/>
          <a:stretch>
            <a:fillRect/>
          </a:stretch>
        </p:blipFill>
        <p:spPr bwMode="auto">
          <a:xfrm>
            <a:off x="304800" y="2133600"/>
            <a:ext cx="8620370" cy="3048000"/>
          </a:xfrm>
          <a:prstGeom prst="rect">
            <a:avLst/>
          </a:prstGeom>
          <a:noFill/>
          <a:ln w="9525">
            <a:noFill/>
            <a:miter lim="800000"/>
            <a:headEnd/>
            <a:tailEnd/>
          </a:ln>
        </p:spPr>
      </p:pic>
      <p:sp>
        <p:nvSpPr>
          <p:cNvPr id="4" name="TextBox 3"/>
          <p:cNvSpPr txBox="1"/>
          <p:nvPr/>
        </p:nvSpPr>
        <p:spPr>
          <a:xfrm>
            <a:off x="0" y="6400800"/>
            <a:ext cx="7010400" cy="369332"/>
          </a:xfrm>
          <a:prstGeom prst="rect">
            <a:avLst/>
          </a:prstGeom>
          <a:noFill/>
        </p:spPr>
        <p:txBody>
          <a:bodyPr wrap="square" rtlCol="0">
            <a:spAutoFit/>
          </a:bodyPr>
          <a:lstStyle/>
          <a:p>
            <a:r>
              <a:rPr lang="en-US" dirty="0" smtClean="0"/>
              <a:t>SOURCE: Fortier, et al. 2014</a:t>
            </a:r>
            <a:endParaRPr lang="en-US"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Older Adults and Alcohol</a:t>
            </a:r>
            <a:r>
              <a:rPr lang="en-US" dirty="0" smtClean="0"/>
              <a:t/>
            </a:r>
            <a:br>
              <a:rPr lang="en-US" dirty="0" smtClean="0"/>
            </a:br>
            <a:r>
              <a:rPr lang="en-US" sz="3600" dirty="0" smtClean="0"/>
              <a:t>Medical Concerns</a:t>
            </a:r>
            <a:endParaRPr lang="en-US" sz="3600" dirty="0"/>
          </a:p>
        </p:txBody>
      </p:sp>
      <p:sp>
        <p:nvSpPr>
          <p:cNvPr id="3" name="Content Placeholder 2"/>
          <p:cNvSpPr>
            <a:spLocks noGrp="1"/>
          </p:cNvSpPr>
          <p:nvPr>
            <p:ph idx="1"/>
          </p:nvPr>
        </p:nvSpPr>
        <p:spPr>
          <a:xfrm>
            <a:off x="609600" y="1524000"/>
            <a:ext cx="8001000" cy="4525963"/>
          </a:xfrm>
        </p:spPr>
        <p:txBody>
          <a:bodyPr>
            <a:normAutofit/>
          </a:bodyPr>
          <a:lstStyle/>
          <a:p>
            <a:r>
              <a:rPr lang="en-US" dirty="0" smtClean="0"/>
              <a:t>Heavy drinking associated with increased injuries due to falls</a:t>
            </a:r>
            <a:endParaRPr lang="en-US" dirty="0" smtClean="0">
              <a:solidFill>
                <a:srgbClr val="FFFF00"/>
              </a:solidFill>
            </a:endParaRPr>
          </a:p>
          <a:p>
            <a:r>
              <a:rPr lang="en-US" dirty="0" smtClean="0"/>
              <a:t>Leading risk factor in the development of </a:t>
            </a:r>
            <a:r>
              <a:rPr lang="en-US" dirty="0" smtClean="0">
                <a:solidFill>
                  <a:srgbClr val="FFFF00"/>
                </a:solidFill>
              </a:rPr>
              <a:t>cancers of the mouth, neck, and head</a:t>
            </a:r>
            <a:r>
              <a:rPr lang="en-US" dirty="0" smtClean="0"/>
              <a:t>; as well as </a:t>
            </a:r>
            <a:r>
              <a:rPr lang="en-US" dirty="0" smtClean="0">
                <a:solidFill>
                  <a:srgbClr val="FFFF00"/>
                </a:solidFill>
              </a:rPr>
              <a:t>coronary artery disease </a:t>
            </a:r>
            <a:r>
              <a:rPr lang="en-US" dirty="0" smtClean="0"/>
              <a:t>and </a:t>
            </a:r>
            <a:r>
              <a:rPr lang="en-US" dirty="0" smtClean="0">
                <a:solidFill>
                  <a:srgbClr val="FFFF00"/>
                </a:solidFill>
              </a:rPr>
              <a:t>stroke</a:t>
            </a:r>
          </a:p>
          <a:p>
            <a:r>
              <a:rPr lang="en-US" dirty="0" smtClean="0"/>
              <a:t>Heart disease, cancer, and stroke are the three leading causes of death among individuals 65 &amp; older </a:t>
            </a:r>
            <a:r>
              <a:rPr lang="en-US" sz="1600" dirty="0" smtClean="0"/>
              <a:t>(Cummings, Cooper &amp; Cassie, 2008)</a:t>
            </a:r>
            <a:endParaRPr lang="en-US" sz="1000" dirty="0" smtClean="0"/>
          </a:p>
          <a:p>
            <a:endParaRPr lang="en-US" dirty="0">
              <a:solidFill>
                <a:srgbClr val="FFFF00"/>
              </a:solidFill>
            </a:endParaRPr>
          </a:p>
        </p:txBody>
      </p:sp>
      <p:sp>
        <p:nvSpPr>
          <p:cNvPr id="4" name="TextBox 3"/>
          <p:cNvSpPr txBox="1"/>
          <p:nvPr/>
        </p:nvSpPr>
        <p:spPr>
          <a:xfrm>
            <a:off x="0" y="5638800"/>
            <a:ext cx="9144000" cy="954107"/>
          </a:xfrm>
          <a:prstGeom prst="rect">
            <a:avLst/>
          </a:prstGeom>
          <a:noFill/>
        </p:spPr>
        <p:txBody>
          <a:bodyPr wrap="square" rtlCol="0">
            <a:spAutoFit/>
          </a:bodyPr>
          <a:lstStyle/>
          <a:p>
            <a:pPr algn="ctr"/>
            <a:r>
              <a:rPr lang="en-US" sz="2800" dirty="0" smtClean="0">
                <a:solidFill>
                  <a:srgbClr val="FFFF00"/>
                </a:solidFill>
              </a:rPr>
              <a:t>Later life acute and chronic illnesses can be prevented or managed through lifestyle alterations</a:t>
            </a:r>
            <a:endParaRPr lang="en-US"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53</a:t>
            </a:fld>
            <a:endParaRPr lang="en-US"/>
          </a:p>
        </p:txBody>
      </p:sp>
    </p:spTree>
    <p:extLst>
      <p:ext uri="{BB962C8B-B14F-4D97-AF65-F5344CB8AC3E}">
        <p14:creationId xmlns:p14="http://schemas.microsoft.com/office/powerpoint/2010/main" val="78803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Conditions that may be caused or worsened by alcohol use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Lip and </a:t>
            </a:r>
            <a:r>
              <a:rPr lang="en-US" dirty="0" err="1" smtClean="0"/>
              <a:t>oropharyngeal</a:t>
            </a:r>
            <a:r>
              <a:rPr lang="en-US" dirty="0" smtClean="0"/>
              <a:t> cancer</a:t>
            </a:r>
          </a:p>
          <a:p>
            <a:r>
              <a:rPr lang="en-US" dirty="0" err="1" smtClean="0"/>
              <a:t>Esophogeal</a:t>
            </a:r>
            <a:r>
              <a:rPr lang="en-US" dirty="0" smtClean="0"/>
              <a:t> </a:t>
            </a:r>
            <a:r>
              <a:rPr lang="en-US" dirty="0" err="1" smtClean="0"/>
              <a:t>varices</a:t>
            </a:r>
            <a:r>
              <a:rPr lang="en-US" dirty="0" smtClean="0"/>
              <a:t> and cancer</a:t>
            </a:r>
          </a:p>
          <a:p>
            <a:r>
              <a:rPr lang="en-US" dirty="0" smtClean="0"/>
              <a:t>Laryngeal cancer</a:t>
            </a:r>
          </a:p>
          <a:p>
            <a:r>
              <a:rPr lang="en-US" dirty="0" smtClean="0"/>
              <a:t>Liver cirrhosis &amp; cancer</a:t>
            </a:r>
          </a:p>
          <a:p>
            <a:r>
              <a:rPr lang="en-US" dirty="0" smtClean="0"/>
              <a:t>Gastro-esophageal hemorrhage</a:t>
            </a:r>
          </a:p>
          <a:p>
            <a:r>
              <a:rPr lang="en-US" dirty="0" smtClean="0"/>
              <a:t>Acute and chronic pancreatitis</a:t>
            </a:r>
          </a:p>
        </p:txBody>
      </p:sp>
      <p:sp>
        <p:nvSpPr>
          <p:cNvPr id="4" name="Content Placeholder 3"/>
          <p:cNvSpPr>
            <a:spLocks noGrp="1"/>
          </p:cNvSpPr>
          <p:nvPr>
            <p:ph sz="half" idx="2"/>
          </p:nvPr>
        </p:nvSpPr>
        <p:spPr/>
        <p:txBody>
          <a:bodyPr>
            <a:normAutofit lnSpcReduction="10000"/>
          </a:bodyPr>
          <a:lstStyle/>
          <a:p>
            <a:r>
              <a:rPr lang="en-US" dirty="0" smtClean="0"/>
              <a:t>Female breast cancer</a:t>
            </a:r>
          </a:p>
          <a:p>
            <a:r>
              <a:rPr lang="en-US" dirty="0" smtClean="0"/>
              <a:t>Epilepsy</a:t>
            </a:r>
          </a:p>
          <a:p>
            <a:r>
              <a:rPr lang="en-US" dirty="0" smtClean="0"/>
              <a:t>Hypertension</a:t>
            </a:r>
          </a:p>
          <a:p>
            <a:r>
              <a:rPr lang="en-US" dirty="0" smtClean="0"/>
              <a:t>Cardiac arrhythmias</a:t>
            </a:r>
          </a:p>
          <a:p>
            <a:r>
              <a:rPr lang="en-US" dirty="0" smtClean="0"/>
              <a:t>Hemorrhagic stroke</a:t>
            </a:r>
          </a:p>
          <a:p>
            <a:r>
              <a:rPr lang="en-US" dirty="0" smtClean="0"/>
              <a:t>Psoriasis</a:t>
            </a:r>
          </a:p>
          <a:p>
            <a:r>
              <a:rPr lang="en-US" dirty="0" smtClean="0"/>
              <a:t>Depression/suicide</a:t>
            </a:r>
          </a:p>
          <a:p>
            <a:r>
              <a:rPr lang="en-US" dirty="0" smtClean="0"/>
              <a:t>Cognitive impairment</a:t>
            </a:r>
          </a:p>
          <a:p>
            <a:r>
              <a:rPr lang="en-US" dirty="0" smtClean="0"/>
              <a:t>Alcohol use disorders</a:t>
            </a:r>
            <a:endParaRPr lang="en-US"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800" dirty="0" smtClean="0"/>
              <a:t>General Alcohol-Medication Interactions</a:t>
            </a:r>
            <a:endParaRPr lang="en-US" sz="3800" dirty="0"/>
          </a:p>
        </p:txBody>
      </p:sp>
      <p:sp>
        <p:nvSpPr>
          <p:cNvPr id="6" name="Content Placeholder 5"/>
          <p:cNvSpPr>
            <a:spLocks noGrp="1"/>
          </p:cNvSpPr>
          <p:nvPr>
            <p:ph idx="1"/>
          </p:nvPr>
        </p:nvSpPr>
        <p:spPr/>
        <p:txBody>
          <a:bodyPr/>
          <a:lstStyle/>
          <a:p>
            <a:r>
              <a:rPr lang="en-US" dirty="0" smtClean="0"/>
              <a:t>Increased or decreased drug metabolism</a:t>
            </a:r>
          </a:p>
          <a:p>
            <a:pPr lvl="1"/>
            <a:r>
              <a:rPr lang="en-US" dirty="0" smtClean="0"/>
              <a:t>Sedatives, </a:t>
            </a:r>
            <a:r>
              <a:rPr lang="en-US" dirty="0" err="1" smtClean="0"/>
              <a:t>warfarin</a:t>
            </a:r>
            <a:r>
              <a:rPr lang="en-US" dirty="0" smtClean="0"/>
              <a:t>, </a:t>
            </a:r>
            <a:r>
              <a:rPr lang="en-US" dirty="0" err="1" smtClean="0"/>
              <a:t>phenytoin</a:t>
            </a:r>
            <a:r>
              <a:rPr lang="en-US" dirty="0" smtClean="0"/>
              <a:t>, narcotics</a:t>
            </a:r>
          </a:p>
          <a:p>
            <a:r>
              <a:rPr lang="en-US" dirty="0" smtClean="0"/>
              <a:t>Interference with effectiveness of drugs</a:t>
            </a:r>
          </a:p>
          <a:p>
            <a:pPr lvl="1"/>
            <a:r>
              <a:rPr lang="en-US" dirty="0" smtClean="0"/>
              <a:t>Drugs for HTN, gout, ulcer disease, GERD, depression, insomnia</a:t>
            </a:r>
          </a:p>
          <a:p>
            <a:r>
              <a:rPr lang="en-US" dirty="0" smtClean="0"/>
              <a:t>Exacerbation of side effects</a:t>
            </a:r>
          </a:p>
          <a:p>
            <a:pPr lvl="1"/>
            <a:r>
              <a:rPr lang="en-US" dirty="0" smtClean="0"/>
              <a:t>Hypotension (nitrates), sedation (narcotics, sedatives), GI bleeding (NSAIDs, ASA)</a:t>
            </a:r>
            <a:endParaRPr lang="en-US" dirty="0"/>
          </a:p>
        </p:txBody>
      </p:sp>
      <p:sp>
        <p:nvSpPr>
          <p:cNvPr id="8" name="Slide Number Placeholder 7"/>
          <p:cNvSpPr>
            <a:spLocks noGrp="1"/>
          </p:cNvSpPr>
          <p:nvPr>
            <p:ph type="sldNum" sz="quarter" idx="12"/>
          </p:nvPr>
        </p:nvSpPr>
        <p:spPr/>
        <p:txBody>
          <a:bodyPr/>
          <a:lstStyle/>
          <a:p>
            <a:fld id="{EC94FE43-ECF7-4811-AFCB-0690B7462E36}" type="slidenum">
              <a:rPr lang="en-US" smtClean="0"/>
              <a:pPr/>
              <a:t>55</a:t>
            </a:fld>
            <a:endParaRPr lang="en-US"/>
          </a:p>
        </p:txBody>
      </p:sp>
      <p:sp>
        <p:nvSpPr>
          <p:cNvPr id="7" name="TextBox 6"/>
          <p:cNvSpPr txBox="1"/>
          <p:nvPr/>
        </p:nvSpPr>
        <p:spPr>
          <a:xfrm>
            <a:off x="0" y="6519446"/>
            <a:ext cx="57150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Weathermon</a:t>
            </a:r>
            <a:r>
              <a:rPr lang="en-US" sz="1400" dirty="0" smtClean="0">
                <a:solidFill>
                  <a:srgbClr val="FFFF00"/>
                </a:solidFill>
              </a:rPr>
              <a:t> et al, 1999</a:t>
            </a:r>
            <a:endParaRPr lang="en-US" sz="1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left)">
                                      <p:cBhvr>
                                        <p:cTn id="15" dur="500"/>
                                        <p:tgtEl>
                                          <p:spTgt spid="6">
                                            <p:txEl>
                                              <p:pRg st="4" end="4"/>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wipe(left)">
                                      <p:cBhvr>
                                        <p:cTn id="1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PLWHA and Alcohol</a:t>
            </a:r>
            <a:endParaRPr lang="en-US" dirty="0"/>
          </a:p>
        </p:txBody>
      </p:sp>
      <p:sp>
        <p:nvSpPr>
          <p:cNvPr id="3" name="Content Placeholder 2"/>
          <p:cNvSpPr>
            <a:spLocks noGrp="1"/>
          </p:cNvSpPr>
          <p:nvPr>
            <p:ph idx="1"/>
          </p:nvPr>
        </p:nvSpPr>
        <p:spPr/>
        <p:txBody>
          <a:bodyPr>
            <a:normAutofit lnSpcReduction="10000"/>
          </a:bodyPr>
          <a:lstStyle/>
          <a:p>
            <a:r>
              <a:rPr lang="en-US" dirty="0" smtClean="0"/>
              <a:t>Nearly </a:t>
            </a:r>
            <a:r>
              <a:rPr lang="en-US" dirty="0" smtClean="0">
                <a:solidFill>
                  <a:srgbClr val="FFFF00"/>
                </a:solidFill>
              </a:rPr>
              <a:t>50% of PLWHA </a:t>
            </a:r>
            <a:r>
              <a:rPr lang="en-US" dirty="0" smtClean="0"/>
              <a:t>have lifetime alcohol use disorder</a:t>
            </a:r>
          </a:p>
          <a:p>
            <a:r>
              <a:rPr lang="en-US" dirty="0" smtClean="0"/>
              <a:t>Approx </a:t>
            </a:r>
            <a:r>
              <a:rPr lang="en-US" dirty="0" smtClean="0">
                <a:solidFill>
                  <a:srgbClr val="FFFF00"/>
                </a:solidFill>
              </a:rPr>
              <a:t>8%</a:t>
            </a:r>
            <a:r>
              <a:rPr lang="en-US" dirty="0" smtClean="0"/>
              <a:t> report current heavy drinking (approx double general population rate) </a:t>
            </a:r>
          </a:p>
          <a:p>
            <a:r>
              <a:rPr lang="en-US" dirty="0" smtClean="0"/>
              <a:t>Associated with:* </a:t>
            </a:r>
          </a:p>
          <a:p>
            <a:pPr lvl="1"/>
            <a:r>
              <a:rPr lang="en-US" dirty="0" smtClean="0"/>
              <a:t>Poor </a:t>
            </a:r>
            <a:r>
              <a:rPr lang="en-US" dirty="0" smtClean="0">
                <a:solidFill>
                  <a:srgbClr val="FFFF00"/>
                </a:solidFill>
              </a:rPr>
              <a:t>mental health </a:t>
            </a:r>
            <a:r>
              <a:rPr lang="en-US" dirty="0" smtClean="0"/>
              <a:t>functioning</a:t>
            </a:r>
          </a:p>
          <a:p>
            <a:pPr lvl="1"/>
            <a:r>
              <a:rPr lang="en-US" dirty="0" smtClean="0"/>
              <a:t>Increased odds of </a:t>
            </a:r>
            <a:r>
              <a:rPr lang="en-US" dirty="0" smtClean="0">
                <a:solidFill>
                  <a:srgbClr val="FFFF00"/>
                </a:solidFill>
              </a:rPr>
              <a:t>suicide</a:t>
            </a:r>
          </a:p>
          <a:p>
            <a:pPr lvl="1"/>
            <a:r>
              <a:rPr lang="en-US" dirty="0" smtClean="0"/>
              <a:t>Increased risk of accidental or recurrent </a:t>
            </a:r>
            <a:r>
              <a:rPr lang="en-US" dirty="0" smtClean="0">
                <a:solidFill>
                  <a:srgbClr val="FFFF00"/>
                </a:solidFill>
              </a:rPr>
              <a:t>falls</a:t>
            </a:r>
          </a:p>
          <a:p>
            <a:pPr lvl="1"/>
            <a:r>
              <a:rPr lang="en-US" dirty="0" smtClean="0"/>
              <a:t>Increased </a:t>
            </a:r>
            <a:r>
              <a:rPr lang="en-US" dirty="0" smtClean="0">
                <a:solidFill>
                  <a:srgbClr val="FFFF00"/>
                </a:solidFill>
              </a:rPr>
              <a:t>mortality </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EC94FE43-ECF7-4811-AFCB-0690B7462E36}"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wipe(left)">
                                      <p:cBhvr>
                                        <p:cTn id="11" dur="500"/>
                                        <p:tgtEl>
                                          <p:spTgt spid="3">
                                            <p:txEl>
                                              <p:pRg st="4" end="4"/>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Antiretroviral Medication and Alcohol/Drug Interactions</a:t>
            </a:r>
            <a:endParaRPr lang="en-US" dirty="0"/>
          </a:p>
        </p:txBody>
      </p:sp>
      <p:sp>
        <p:nvSpPr>
          <p:cNvPr id="3" name="Content Placeholder 2"/>
          <p:cNvSpPr>
            <a:spLocks noGrp="1"/>
          </p:cNvSpPr>
          <p:nvPr>
            <p:ph idx="1"/>
          </p:nvPr>
        </p:nvSpPr>
        <p:spPr>
          <a:xfrm>
            <a:off x="381000" y="1722437"/>
            <a:ext cx="8229600" cy="4830763"/>
          </a:xfrm>
        </p:spPr>
        <p:txBody>
          <a:bodyPr>
            <a:normAutofit/>
          </a:bodyPr>
          <a:lstStyle/>
          <a:p>
            <a:r>
              <a:rPr lang="en-US" sz="2800" dirty="0" smtClean="0"/>
              <a:t>Alcohol and most illicit drugs are metabolized by the same liver enzymes (CYP450) as many HIV medications </a:t>
            </a:r>
            <a:r>
              <a:rPr lang="en-US" sz="2200" dirty="0" smtClean="0"/>
              <a:t>i.e. </a:t>
            </a:r>
            <a:r>
              <a:rPr lang="en-US" sz="2200" dirty="0" err="1" smtClean="0"/>
              <a:t>Norvir</a:t>
            </a:r>
            <a:r>
              <a:rPr lang="en-US" sz="2200" dirty="0" smtClean="0"/>
              <a:t>, </a:t>
            </a:r>
            <a:r>
              <a:rPr lang="en-US" sz="2200" dirty="0" err="1" smtClean="0"/>
              <a:t>Viracept</a:t>
            </a:r>
            <a:r>
              <a:rPr lang="en-US" sz="2200" dirty="0" smtClean="0"/>
              <a:t>, </a:t>
            </a:r>
            <a:r>
              <a:rPr lang="en-US" sz="2200" dirty="0" err="1" smtClean="0"/>
              <a:t>Kaletra</a:t>
            </a:r>
            <a:r>
              <a:rPr lang="en-US" sz="2800" dirty="0" smtClean="0"/>
              <a:t>,</a:t>
            </a:r>
            <a:r>
              <a:rPr lang="en-US" sz="2200" dirty="0" smtClean="0"/>
              <a:t> </a:t>
            </a:r>
            <a:r>
              <a:rPr lang="en-US" sz="2200" dirty="0" err="1" smtClean="0"/>
              <a:t>Sustiva</a:t>
            </a:r>
            <a:r>
              <a:rPr lang="en-US" sz="2200" dirty="0" smtClean="0"/>
              <a:t>, </a:t>
            </a:r>
            <a:r>
              <a:rPr lang="en-US" sz="2200" dirty="0" err="1" smtClean="0"/>
              <a:t>Atripla</a:t>
            </a:r>
            <a:r>
              <a:rPr lang="en-US" sz="2200" dirty="0" smtClean="0"/>
              <a:t>, </a:t>
            </a:r>
            <a:r>
              <a:rPr lang="en-US" sz="2200" dirty="0" err="1" smtClean="0"/>
              <a:t>Complera</a:t>
            </a:r>
            <a:r>
              <a:rPr lang="en-US" sz="2200" dirty="0" smtClean="0"/>
              <a:t>, &amp; </a:t>
            </a:r>
            <a:r>
              <a:rPr lang="en-US" sz="2200" dirty="0" err="1" smtClean="0"/>
              <a:t>Stribild</a:t>
            </a:r>
            <a:r>
              <a:rPr lang="en-US" sz="2200" dirty="0" smtClean="0"/>
              <a:t>, </a:t>
            </a:r>
            <a:r>
              <a:rPr lang="en-US" sz="2800" dirty="0" smtClean="0">
                <a:solidFill>
                  <a:srgbClr val="FFFF00"/>
                </a:solidFill>
              </a:rPr>
              <a:t>which can lead to significant adverse interactions between them </a:t>
            </a:r>
          </a:p>
          <a:p>
            <a:r>
              <a:rPr lang="en-US" sz="2800" dirty="0" smtClean="0"/>
              <a:t>Other medications, </a:t>
            </a:r>
            <a:r>
              <a:rPr lang="en-US" sz="2200" dirty="0" smtClean="0"/>
              <a:t>i.e. Combivir, Truvada</a:t>
            </a:r>
            <a:r>
              <a:rPr lang="en-US" sz="2800" dirty="0" smtClean="0"/>
              <a:t> are metabolized</a:t>
            </a:r>
            <a:r>
              <a:rPr lang="en-US" sz="2800" dirty="0" smtClean="0">
                <a:solidFill>
                  <a:srgbClr val="FFFF00"/>
                </a:solidFill>
              </a:rPr>
              <a:t> </a:t>
            </a:r>
            <a:r>
              <a:rPr lang="en-US" sz="2800" dirty="0" smtClean="0"/>
              <a:t>by different liver enzymes, and </a:t>
            </a:r>
            <a:r>
              <a:rPr lang="en-US" sz="2800" dirty="0" smtClean="0">
                <a:solidFill>
                  <a:srgbClr val="FFFF00"/>
                </a:solidFill>
              </a:rPr>
              <a:t>are less vulnerable to interactions with psychotropic medications or alcohol/drugs</a:t>
            </a:r>
          </a:p>
          <a:p>
            <a:r>
              <a:rPr lang="en-US" sz="2800" dirty="0" smtClean="0"/>
              <a:t>Significant for </a:t>
            </a:r>
            <a:r>
              <a:rPr lang="en-US" sz="2800" dirty="0" smtClean="0">
                <a:solidFill>
                  <a:srgbClr val="FFFF00"/>
                </a:solidFill>
              </a:rPr>
              <a:t>ongoing treatment, PEP, and </a:t>
            </a:r>
            <a:r>
              <a:rPr lang="en-US" sz="2800" dirty="0" err="1" smtClean="0">
                <a:solidFill>
                  <a:srgbClr val="FFFF00"/>
                </a:solidFill>
              </a:rPr>
              <a:t>PrEP</a:t>
            </a:r>
            <a:r>
              <a:rPr lang="en-US" sz="2800" dirty="0" smtClean="0">
                <a:solidFill>
                  <a:srgbClr val="FFFF00"/>
                </a:solidFill>
              </a:rPr>
              <a:t>  </a:t>
            </a:r>
          </a:p>
        </p:txBody>
      </p:sp>
      <p:sp>
        <p:nvSpPr>
          <p:cNvPr id="4" name="TextBox 3"/>
          <p:cNvSpPr txBox="1"/>
          <p:nvPr/>
        </p:nvSpPr>
        <p:spPr>
          <a:xfrm>
            <a:off x="0" y="6550223"/>
            <a:ext cx="4876800" cy="307777"/>
          </a:xfrm>
          <a:prstGeom prst="rect">
            <a:avLst/>
          </a:prstGeom>
          <a:noFill/>
        </p:spPr>
        <p:txBody>
          <a:bodyPr wrap="square" rtlCol="0">
            <a:spAutoFit/>
          </a:bodyPr>
          <a:lstStyle/>
          <a:p>
            <a:r>
              <a:rPr lang="en-US" sz="1400" dirty="0" smtClean="0">
                <a:solidFill>
                  <a:srgbClr val="FFFF00"/>
                </a:solidFill>
              </a:rPr>
              <a:t>SOURCE: Thompson, 2006</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969696"/>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96969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Antiretroviral Medication and Alcohol/Drug Interactions</a:t>
            </a:r>
            <a:endParaRPr lang="en-US" dirty="0"/>
          </a:p>
        </p:txBody>
      </p:sp>
      <p:sp>
        <p:nvSpPr>
          <p:cNvPr id="3" name="Content Placeholder 2"/>
          <p:cNvSpPr>
            <a:spLocks noGrp="1"/>
          </p:cNvSpPr>
          <p:nvPr>
            <p:ph idx="1"/>
          </p:nvPr>
        </p:nvSpPr>
        <p:spPr>
          <a:xfrm>
            <a:off x="381000" y="1600200"/>
            <a:ext cx="8458200" cy="4800600"/>
          </a:xfrm>
        </p:spPr>
        <p:txBody>
          <a:bodyPr>
            <a:normAutofit fontScale="92500" lnSpcReduction="10000"/>
          </a:bodyPr>
          <a:lstStyle/>
          <a:p>
            <a:r>
              <a:rPr lang="en-US" dirty="0" smtClean="0"/>
              <a:t>Studies of Simian Immunodeficiency Disease (SIV) -infected rhesus monkeys has shown that chronic use of alcohol:</a:t>
            </a:r>
          </a:p>
          <a:p>
            <a:pPr lvl="1"/>
            <a:r>
              <a:rPr lang="en-US" dirty="0" smtClean="0">
                <a:solidFill>
                  <a:srgbClr val="FFFF00"/>
                </a:solidFill>
              </a:rPr>
              <a:t>Accelerates disease progression to end-stage </a:t>
            </a:r>
          </a:p>
          <a:p>
            <a:pPr lvl="1"/>
            <a:r>
              <a:rPr lang="en-US" dirty="0" smtClean="0">
                <a:solidFill>
                  <a:srgbClr val="FFFF00"/>
                </a:solidFill>
              </a:rPr>
              <a:t>Increases elevations of viral load in lungs during bacterial infections</a:t>
            </a:r>
          </a:p>
          <a:p>
            <a:pPr lvl="1"/>
            <a:r>
              <a:rPr lang="en-US" dirty="0" smtClean="0">
                <a:solidFill>
                  <a:srgbClr val="FFFF00"/>
                </a:solidFill>
              </a:rPr>
              <a:t>Decreases skeletal muscle functional capacity</a:t>
            </a:r>
          </a:p>
          <a:p>
            <a:pPr lvl="1"/>
            <a:r>
              <a:rPr lang="en-US" dirty="0" smtClean="0">
                <a:solidFill>
                  <a:srgbClr val="FFFF00"/>
                </a:solidFill>
              </a:rPr>
              <a:t>Increases viral load in cerebrospinal fluid</a:t>
            </a:r>
          </a:p>
          <a:p>
            <a:pPr lvl="1"/>
            <a:r>
              <a:rPr lang="en-US" dirty="0" smtClean="0">
                <a:solidFill>
                  <a:srgbClr val="FFFF00"/>
                </a:solidFill>
              </a:rPr>
              <a:t>Accelerates cognitive impairment and neurobehavioral deficits </a:t>
            </a:r>
          </a:p>
          <a:p>
            <a:pPr lvl="1"/>
            <a:r>
              <a:rPr lang="en-US" dirty="0" smtClean="0">
                <a:solidFill>
                  <a:srgbClr val="FFFF00"/>
                </a:solidFill>
              </a:rPr>
              <a:t>Accentuates wasting at end-stage disease </a:t>
            </a:r>
          </a:p>
          <a:p>
            <a:pPr lvl="1"/>
            <a:endParaRPr lang="en-US" dirty="0"/>
          </a:p>
        </p:txBody>
      </p:sp>
      <p:sp>
        <p:nvSpPr>
          <p:cNvPr id="4" name="TextBox 3"/>
          <p:cNvSpPr txBox="1"/>
          <p:nvPr/>
        </p:nvSpPr>
        <p:spPr>
          <a:xfrm>
            <a:off x="0" y="6550223"/>
            <a:ext cx="3200400" cy="307777"/>
          </a:xfrm>
          <a:prstGeom prst="rect">
            <a:avLst/>
          </a:prstGeom>
          <a:noFill/>
        </p:spPr>
        <p:txBody>
          <a:bodyPr wrap="square" rtlCol="0">
            <a:spAutoFit/>
          </a:bodyPr>
          <a:lstStyle/>
          <a:p>
            <a:r>
              <a:rPr lang="en-US" sz="1400" dirty="0" smtClean="0">
                <a:solidFill>
                  <a:srgbClr val="FFFF00"/>
                </a:solidFill>
              </a:rPr>
              <a:t>SOURCE: Molina, 2015</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dirty="0" smtClean="0"/>
              <a:t>Prescription Drugs</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59</a:t>
            </a:fld>
            <a:endParaRPr lang="en-US"/>
          </a:p>
        </p:txBody>
      </p:sp>
      <p:pic>
        <p:nvPicPr>
          <p:cNvPr id="6" name="Picture 8" descr="naltrexone"/>
          <p:cNvPicPr>
            <a:picLocks noChangeAspect="1" noChangeArrowheads="1"/>
          </p:cNvPicPr>
          <p:nvPr/>
        </p:nvPicPr>
        <p:blipFill>
          <a:blip r:embed="rId3">
            <a:extLst>
              <a:ext uri="{28A0092B-C50C-407E-A947-70E740481C1C}">
                <a14:useLocalDpi xmlns:a14="http://schemas.microsoft.com/office/drawing/2010/main" val="0"/>
              </a:ext>
            </a:extLst>
          </a:blip>
          <a:srcRect l="6400" r="8533" b="6421"/>
          <a:stretch>
            <a:fillRect/>
          </a:stretch>
        </p:blipFill>
        <p:spPr bwMode="auto">
          <a:xfrm>
            <a:off x="2362200" y="3231608"/>
            <a:ext cx="4419600" cy="32316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631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lstStyle/>
          <a:p>
            <a:pPr marL="514350" indent="-514350" algn="ctr">
              <a:buClr>
                <a:srgbClr val="FFFF00"/>
              </a:buClr>
              <a:buAutoNum type="arabicPeriod"/>
            </a:pPr>
            <a:r>
              <a:rPr lang="en-US" dirty="0" smtClean="0"/>
              <a:t>Over 20% of older adults in the US in 2012 were living </a:t>
            </a:r>
            <a:r>
              <a:rPr lang="en-US" dirty="0" smtClean="0">
                <a:solidFill>
                  <a:srgbClr val="FFFF00"/>
                </a:solidFill>
              </a:rPr>
              <a:t>below poverty level</a:t>
            </a:r>
            <a:r>
              <a:rPr lang="en-US" dirty="0" smtClean="0"/>
              <a:t>. </a:t>
            </a:r>
          </a:p>
          <a:p>
            <a:pPr marL="514350" indent="-514350" algn="ctr">
              <a:buAutoNum type="arabicPeriod"/>
            </a:pPr>
            <a:endParaRPr lang="en-US" dirty="0" smtClean="0"/>
          </a:p>
          <a:p>
            <a:pPr marL="514350" indent="-514350">
              <a:buNone/>
            </a:pPr>
            <a:r>
              <a:rPr lang="en-US" dirty="0" smtClean="0"/>
              <a:t>		</a:t>
            </a:r>
            <a:r>
              <a:rPr lang="en-US" dirty="0" smtClean="0">
                <a:solidFill>
                  <a:srgbClr val="FFFF00"/>
                </a:solidFill>
              </a:rPr>
              <a:t>A. </a:t>
            </a:r>
            <a:r>
              <a:rPr lang="en-US" dirty="0" smtClean="0"/>
              <a:t>True  </a:t>
            </a:r>
          </a:p>
          <a:p>
            <a:pPr marL="514350" indent="-514350">
              <a:buNone/>
            </a:pPr>
            <a:r>
              <a:rPr lang="en-US" dirty="0" smtClean="0"/>
              <a:t>		</a:t>
            </a:r>
            <a:r>
              <a:rPr lang="en-US" dirty="0" smtClean="0">
                <a:solidFill>
                  <a:srgbClr val="FFFF00"/>
                </a:solidFill>
              </a:rPr>
              <a:t>B. </a:t>
            </a:r>
            <a:r>
              <a:rPr lang="en-US" dirty="0" smtClean="0"/>
              <a:t>False</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Prescription Drug Use by Gender </a:t>
            </a:r>
            <a:br>
              <a:rPr lang="en-US" dirty="0" smtClean="0"/>
            </a:br>
            <a:r>
              <a:rPr lang="en-US" dirty="0" smtClean="0"/>
              <a:t>and Ethnicity, 50+</a:t>
            </a:r>
            <a:endParaRPr lang="en-US" dirty="0"/>
          </a:p>
        </p:txBody>
      </p:sp>
      <p:graphicFrame>
        <p:nvGraphicFramePr>
          <p:cNvPr id="7" name="Table 6"/>
          <p:cNvGraphicFramePr>
            <a:graphicFrameLocks noGrp="1"/>
          </p:cNvGraphicFramePr>
          <p:nvPr/>
        </p:nvGraphicFramePr>
        <p:xfrm>
          <a:off x="152400" y="2209800"/>
          <a:ext cx="8852598" cy="2651760"/>
        </p:xfrm>
        <a:graphic>
          <a:graphicData uri="http://schemas.openxmlformats.org/drawingml/2006/table">
            <a:tbl>
              <a:tblPr firstRow="1" bandRow="1">
                <a:tableStyleId>{5C22544A-7EE6-4342-B048-85BDC9FD1C3A}</a:tableStyleId>
              </a:tblPr>
              <a:tblGrid>
                <a:gridCol w="2651894"/>
                <a:gridCol w="1252283"/>
                <a:gridCol w="1252283"/>
                <a:gridCol w="1252283"/>
                <a:gridCol w="1252283"/>
                <a:gridCol w="1191572"/>
              </a:tblGrid>
              <a:tr h="370840">
                <a:tc>
                  <a:txBody>
                    <a:bodyPr/>
                    <a:lstStyle/>
                    <a:p>
                      <a:pPr algn="ctr"/>
                      <a:endParaRPr lang="en-US" sz="2400" dirty="0"/>
                    </a:p>
                  </a:txBody>
                  <a:tcPr/>
                </a:tc>
                <a:tc>
                  <a:txBody>
                    <a:bodyPr/>
                    <a:lstStyle/>
                    <a:p>
                      <a:pPr algn="ctr"/>
                      <a:r>
                        <a:rPr lang="en-US" sz="2400" dirty="0" smtClean="0"/>
                        <a:t>White </a:t>
                      </a:r>
                    </a:p>
                    <a:p>
                      <a:pPr algn="ctr"/>
                      <a:r>
                        <a:rPr lang="en-US" sz="2400" dirty="0" smtClean="0"/>
                        <a:t>(%)</a:t>
                      </a:r>
                      <a:endParaRPr lang="en-US" sz="2400" dirty="0"/>
                    </a:p>
                  </a:txBody>
                  <a:tcPr/>
                </a:tc>
                <a:tc>
                  <a:txBody>
                    <a:bodyPr/>
                    <a:lstStyle/>
                    <a:p>
                      <a:pPr algn="ctr"/>
                      <a:r>
                        <a:rPr lang="en-US" sz="2400" dirty="0" smtClean="0"/>
                        <a:t>Black </a:t>
                      </a:r>
                    </a:p>
                    <a:p>
                      <a:pPr algn="ctr"/>
                      <a:r>
                        <a:rPr lang="en-US" sz="2400" dirty="0" smtClean="0"/>
                        <a:t>(%)</a:t>
                      </a:r>
                      <a:endParaRPr lang="en-US" sz="2400" dirty="0"/>
                    </a:p>
                  </a:txBody>
                  <a:tcPr/>
                </a:tc>
                <a:tc>
                  <a:txBody>
                    <a:bodyPr/>
                    <a:lstStyle/>
                    <a:p>
                      <a:pPr algn="ctr"/>
                      <a:r>
                        <a:rPr lang="en-US" sz="2400" dirty="0" smtClean="0"/>
                        <a:t>Hispanic (%)</a:t>
                      </a:r>
                      <a:endParaRPr lang="en-US" sz="2400" dirty="0"/>
                    </a:p>
                  </a:txBody>
                  <a:tcPr/>
                </a:tc>
                <a:tc>
                  <a:txBody>
                    <a:bodyPr/>
                    <a:lstStyle/>
                    <a:p>
                      <a:pPr algn="ctr"/>
                      <a:r>
                        <a:rPr lang="en-US" sz="2400" dirty="0" smtClean="0"/>
                        <a:t>Male (%)</a:t>
                      </a:r>
                      <a:endParaRPr lang="en-US" sz="2400" dirty="0"/>
                    </a:p>
                  </a:txBody>
                  <a:tcPr/>
                </a:tc>
                <a:tc>
                  <a:txBody>
                    <a:bodyPr/>
                    <a:lstStyle/>
                    <a:p>
                      <a:pPr algn="ctr"/>
                      <a:r>
                        <a:rPr lang="en-US" sz="2400" dirty="0" smtClean="0"/>
                        <a:t>Female (%)</a:t>
                      </a:r>
                      <a:endParaRPr lang="en-US" sz="2400" dirty="0"/>
                    </a:p>
                  </a:txBody>
                  <a:tcPr/>
                </a:tc>
              </a:tr>
              <a:tr h="370840">
                <a:tc>
                  <a:txBody>
                    <a:bodyPr/>
                    <a:lstStyle/>
                    <a:p>
                      <a:pPr algn="ctr"/>
                      <a:r>
                        <a:rPr lang="en-US" sz="2400" dirty="0" smtClean="0"/>
                        <a:t>Used pain</a:t>
                      </a:r>
                      <a:r>
                        <a:rPr lang="en-US" sz="2400" baseline="0" dirty="0" smtClean="0"/>
                        <a:t> relievers</a:t>
                      </a:r>
                      <a:endParaRPr lang="en-US" sz="2400" dirty="0"/>
                    </a:p>
                  </a:txBody>
                  <a:tcPr/>
                </a:tc>
                <a:tc>
                  <a:txBody>
                    <a:bodyPr/>
                    <a:lstStyle/>
                    <a:p>
                      <a:pPr algn="ctr"/>
                      <a:r>
                        <a:rPr lang="en-US" sz="2400" dirty="0" smtClean="0"/>
                        <a:t>77.9</a:t>
                      </a:r>
                      <a:endParaRPr lang="en-US" sz="2400" dirty="0"/>
                    </a:p>
                  </a:txBody>
                  <a:tcPr/>
                </a:tc>
                <a:tc>
                  <a:txBody>
                    <a:bodyPr/>
                    <a:lstStyle/>
                    <a:p>
                      <a:pPr algn="ctr"/>
                      <a:r>
                        <a:rPr lang="en-US" sz="2400" dirty="0" smtClean="0"/>
                        <a:t>10.1</a:t>
                      </a:r>
                      <a:endParaRPr lang="en-US" sz="2400" dirty="0"/>
                    </a:p>
                  </a:txBody>
                  <a:tcPr/>
                </a:tc>
                <a:tc>
                  <a:txBody>
                    <a:bodyPr/>
                    <a:lstStyle/>
                    <a:p>
                      <a:pPr algn="ctr"/>
                      <a:r>
                        <a:rPr lang="en-US" sz="2400" dirty="0" smtClean="0"/>
                        <a:t>9.4</a:t>
                      </a:r>
                      <a:endParaRPr lang="en-US" sz="2400" dirty="0"/>
                    </a:p>
                  </a:txBody>
                  <a:tcPr/>
                </a:tc>
                <a:tc>
                  <a:txBody>
                    <a:bodyPr/>
                    <a:lstStyle/>
                    <a:p>
                      <a:pPr algn="ctr"/>
                      <a:r>
                        <a:rPr lang="en-US" sz="2400" dirty="0" smtClean="0"/>
                        <a:t>50.6</a:t>
                      </a:r>
                      <a:endParaRPr lang="en-US" sz="2400" dirty="0"/>
                    </a:p>
                  </a:txBody>
                  <a:tcPr/>
                </a:tc>
                <a:tc>
                  <a:txBody>
                    <a:bodyPr/>
                    <a:lstStyle/>
                    <a:p>
                      <a:pPr algn="ctr"/>
                      <a:r>
                        <a:rPr lang="en-US" sz="2400" dirty="0" smtClean="0"/>
                        <a:t>49.4</a:t>
                      </a:r>
                      <a:endParaRPr lang="en-US" sz="2400" dirty="0"/>
                    </a:p>
                  </a:txBody>
                  <a:tcPr/>
                </a:tc>
              </a:tr>
              <a:tr h="370840">
                <a:tc>
                  <a:txBody>
                    <a:bodyPr/>
                    <a:lstStyle/>
                    <a:p>
                      <a:pPr algn="ctr"/>
                      <a:r>
                        <a:rPr lang="en-US" sz="2400" dirty="0" smtClean="0"/>
                        <a:t>Used  tranquilizers</a:t>
                      </a:r>
                      <a:endParaRPr lang="en-US" sz="2400" dirty="0"/>
                    </a:p>
                  </a:txBody>
                  <a:tcPr/>
                </a:tc>
                <a:tc>
                  <a:txBody>
                    <a:bodyPr/>
                    <a:lstStyle/>
                    <a:p>
                      <a:pPr algn="ctr"/>
                      <a:r>
                        <a:rPr lang="en-US" sz="2400" dirty="0" smtClean="0"/>
                        <a:t>86.1</a:t>
                      </a:r>
                      <a:endParaRPr lang="en-US" sz="2400" dirty="0"/>
                    </a:p>
                  </a:txBody>
                  <a:tcPr/>
                </a:tc>
                <a:tc>
                  <a:txBody>
                    <a:bodyPr/>
                    <a:lstStyle/>
                    <a:p>
                      <a:pPr algn="ctr"/>
                      <a:r>
                        <a:rPr lang="en-US" sz="2400" dirty="0" smtClean="0"/>
                        <a:t>3.9</a:t>
                      </a:r>
                      <a:endParaRPr lang="en-US" sz="2400" dirty="0"/>
                    </a:p>
                  </a:txBody>
                  <a:tcPr/>
                </a:tc>
                <a:tc>
                  <a:txBody>
                    <a:bodyPr/>
                    <a:lstStyle/>
                    <a:p>
                      <a:pPr algn="ctr"/>
                      <a:r>
                        <a:rPr lang="en-US" sz="2400" dirty="0" smtClean="0"/>
                        <a:t>9.8</a:t>
                      </a:r>
                      <a:endParaRPr lang="en-US" sz="2400" dirty="0"/>
                    </a:p>
                  </a:txBody>
                  <a:tcPr/>
                </a:tc>
                <a:tc>
                  <a:txBody>
                    <a:bodyPr/>
                    <a:lstStyle/>
                    <a:p>
                      <a:pPr algn="ctr"/>
                      <a:r>
                        <a:rPr lang="en-US" sz="2400" dirty="0" smtClean="0"/>
                        <a:t>39.0</a:t>
                      </a:r>
                      <a:endParaRPr lang="en-US" sz="2400" dirty="0"/>
                    </a:p>
                  </a:txBody>
                  <a:tcPr/>
                </a:tc>
                <a:tc>
                  <a:txBody>
                    <a:bodyPr/>
                    <a:lstStyle/>
                    <a:p>
                      <a:pPr algn="ctr"/>
                      <a:r>
                        <a:rPr lang="en-US" sz="2400" dirty="0" smtClean="0"/>
                        <a:t>61.0</a:t>
                      </a:r>
                      <a:endParaRPr lang="en-US" sz="2400" dirty="0"/>
                    </a:p>
                  </a:txBody>
                  <a:tcPr/>
                </a:tc>
              </a:tr>
              <a:tr h="370840">
                <a:tc>
                  <a:txBody>
                    <a:bodyPr/>
                    <a:lstStyle/>
                    <a:p>
                      <a:pPr algn="ctr"/>
                      <a:r>
                        <a:rPr lang="en-US" sz="2400" dirty="0" smtClean="0"/>
                        <a:t>Used sedatives</a:t>
                      </a:r>
                      <a:endParaRPr lang="en-US" sz="2400" dirty="0"/>
                    </a:p>
                  </a:txBody>
                  <a:tcPr/>
                </a:tc>
                <a:tc>
                  <a:txBody>
                    <a:bodyPr/>
                    <a:lstStyle/>
                    <a:p>
                      <a:pPr algn="ctr"/>
                      <a:r>
                        <a:rPr lang="en-US" sz="2400" dirty="0" smtClean="0"/>
                        <a:t>71.2</a:t>
                      </a:r>
                      <a:endParaRPr lang="en-US" sz="2400" dirty="0"/>
                    </a:p>
                  </a:txBody>
                  <a:tcPr/>
                </a:tc>
                <a:tc>
                  <a:txBody>
                    <a:bodyPr/>
                    <a:lstStyle/>
                    <a:p>
                      <a:pPr algn="ctr"/>
                      <a:r>
                        <a:rPr lang="en-US" sz="2400" dirty="0" smtClean="0"/>
                        <a:t>*</a:t>
                      </a:r>
                      <a:endParaRPr lang="en-US" sz="2400" dirty="0"/>
                    </a:p>
                  </a:txBody>
                  <a:tcPr/>
                </a:tc>
                <a:tc>
                  <a:txBody>
                    <a:bodyPr/>
                    <a:lstStyle/>
                    <a:p>
                      <a:pPr algn="ctr"/>
                      <a:r>
                        <a:rPr lang="en-US" sz="2400" dirty="0" smtClean="0"/>
                        <a:t>28.8</a:t>
                      </a:r>
                      <a:endParaRPr lang="en-US" sz="2400" dirty="0"/>
                    </a:p>
                  </a:txBody>
                  <a:tcPr/>
                </a:tc>
                <a:tc>
                  <a:txBody>
                    <a:bodyPr/>
                    <a:lstStyle/>
                    <a:p>
                      <a:pPr algn="ctr"/>
                      <a:r>
                        <a:rPr lang="en-US" sz="2400" dirty="0" smtClean="0"/>
                        <a:t>25.5</a:t>
                      </a:r>
                      <a:endParaRPr lang="en-US" sz="2400" dirty="0"/>
                    </a:p>
                  </a:txBody>
                  <a:tcPr/>
                </a:tc>
                <a:tc>
                  <a:txBody>
                    <a:bodyPr/>
                    <a:lstStyle/>
                    <a:p>
                      <a:pPr algn="ctr"/>
                      <a:r>
                        <a:rPr lang="en-US" sz="2400" dirty="0" smtClean="0"/>
                        <a:t>74.5</a:t>
                      </a:r>
                      <a:endParaRPr lang="en-US" sz="2400" dirty="0"/>
                    </a:p>
                  </a:txBody>
                  <a:tcPr/>
                </a:tc>
              </a:tr>
              <a:tr h="370840">
                <a:tc>
                  <a:txBody>
                    <a:bodyPr/>
                    <a:lstStyle/>
                    <a:p>
                      <a:pPr algn="ctr"/>
                      <a:r>
                        <a:rPr lang="en-US" sz="2400" dirty="0" smtClean="0"/>
                        <a:t>Used any illicit</a:t>
                      </a:r>
                      <a:r>
                        <a:rPr lang="en-US" sz="2400" baseline="0" dirty="0" smtClean="0"/>
                        <a:t> drug</a:t>
                      </a:r>
                      <a:endParaRPr lang="en-US" sz="2400" dirty="0"/>
                    </a:p>
                  </a:txBody>
                  <a:tcPr/>
                </a:tc>
                <a:tc>
                  <a:txBody>
                    <a:bodyPr/>
                    <a:lstStyle/>
                    <a:p>
                      <a:pPr algn="ctr"/>
                      <a:r>
                        <a:rPr lang="en-US" sz="2400" dirty="0" smtClean="0"/>
                        <a:t>79.0</a:t>
                      </a:r>
                      <a:endParaRPr lang="en-US" sz="2400" dirty="0"/>
                    </a:p>
                  </a:txBody>
                  <a:tcPr/>
                </a:tc>
                <a:tc>
                  <a:txBody>
                    <a:bodyPr/>
                    <a:lstStyle/>
                    <a:p>
                      <a:pPr algn="ctr"/>
                      <a:r>
                        <a:rPr lang="en-US" sz="2400" dirty="0" smtClean="0"/>
                        <a:t>9.7</a:t>
                      </a:r>
                      <a:endParaRPr lang="en-US" sz="2400" dirty="0"/>
                    </a:p>
                  </a:txBody>
                  <a:tcPr/>
                </a:tc>
                <a:tc>
                  <a:txBody>
                    <a:bodyPr/>
                    <a:lstStyle/>
                    <a:p>
                      <a:pPr algn="ctr"/>
                      <a:r>
                        <a:rPr lang="en-US" sz="2400" dirty="0" smtClean="0"/>
                        <a:t>7.5</a:t>
                      </a:r>
                      <a:endParaRPr lang="en-US" sz="2400" dirty="0"/>
                    </a:p>
                  </a:txBody>
                  <a:tcPr/>
                </a:tc>
                <a:tc>
                  <a:txBody>
                    <a:bodyPr/>
                    <a:lstStyle/>
                    <a:p>
                      <a:pPr algn="ctr"/>
                      <a:r>
                        <a:rPr lang="en-US" sz="2400" dirty="0" smtClean="0"/>
                        <a:t>46.6</a:t>
                      </a:r>
                      <a:endParaRPr lang="en-US" sz="2400" dirty="0"/>
                    </a:p>
                  </a:txBody>
                  <a:tcPr/>
                </a:tc>
                <a:tc>
                  <a:txBody>
                    <a:bodyPr/>
                    <a:lstStyle/>
                    <a:p>
                      <a:pPr algn="ctr"/>
                      <a:r>
                        <a:rPr lang="en-US" sz="2400" dirty="0" smtClean="0"/>
                        <a:t>53.4</a:t>
                      </a:r>
                      <a:endParaRPr lang="en-US" sz="2400" dirty="0"/>
                    </a:p>
                  </a:txBody>
                  <a:tcPr/>
                </a:tc>
              </a:tr>
            </a:tbl>
          </a:graphicData>
        </a:graphic>
      </p:graphicFrame>
      <p:sp>
        <p:nvSpPr>
          <p:cNvPr id="8" name="TextBox 7"/>
          <p:cNvSpPr txBox="1"/>
          <p:nvPr/>
        </p:nvSpPr>
        <p:spPr>
          <a:xfrm>
            <a:off x="0" y="6550223"/>
            <a:ext cx="5562600" cy="307777"/>
          </a:xfrm>
          <a:prstGeom prst="rect">
            <a:avLst/>
          </a:prstGeom>
          <a:noFill/>
        </p:spPr>
        <p:txBody>
          <a:bodyPr wrap="square" rtlCol="0">
            <a:spAutoFit/>
          </a:bodyPr>
          <a:lstStyle/>
          <a:p>
            <a:r>
              <a:rPr lang="en-US" sz="1400" dirty="0" smtClean="0">
                <a:solidFill>
                  <a:srgbClr val="FFFF00"/>
                </a:solidFill>
              </a:rPr>
              <a:t>SOURCE: NSUDH, 2011</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228600"/>
            <a:ext cx="9144000" cy="609600"/>
          </a:xfrm>
        </p:spPr>
        <p:txBody>
          <a:bodyPr>
            <a:normAutofit fontScale="90000"/>
          </a:bodyPr>
          <a:lstStyle/>
          <a:p>
            <a:pPr eaLnBrk="1" hangingPunct="1">
              <a:defRPr/>
            </a:pPr>
            <a:r>
              <a:rPr lang="en-US" altLang="ko-KR" dirty="0" smtClean="0">
                <a:ea typeface="Gulim" pitchFamily="34" charset="-127"/>
              </a:rPr>
              <a:t>RX Drug Abuse in Older Adults</a:t>
            </a:r>
          </a:p>
        </p:txBody>
      </p:sp>
      <p:sp>
        <p:nvSpPr>
          <p:cNvPr id="38915" name="Rectangle 3"/>
          <p:cNvSpPr>
            <a:spLocks noGrp="1" noChangeArrowheads="1"/>
          </p:cNvSpPr>
          <p:nvPr>
            <p:ph idx="1"/>
          </p:nvPr>
        </p:nvSpPr>
        <p:spPr>
          <a:xfrm>
            <a:off x="304800" y="990600"/>
            <a:ext cx="8534400" cy="5334000"/>
          </a:xfrm>
        </p:spPr>
        <p:txBody>
          <a:bodyPr>
            <a:noAutofit/>
          </a:bodyPr>
          <a:lstStyle/>
          <a:p>
            <a:pPr eaLnBrk="1" hangingPunct="1">
              <a:lnSpc>
                <a:spcPct val="95000"/>
              </a:lnSpc>
              <a:defRPr/>
            </a:pPr>
            <a:r>
              <a:rPr lang="en-US" altLang="ko-KR" sz="3000" dirty="0" smtClean="0">
                <a:solidFill>
                  <a:srgbClr val="FFFF00"/>
                </a:solidFill>
                <a:ea typeface="Gulim" pitchFamily="34" charset="-127"/>
              </a:rPr>
              <a:t>2 out of 5</a:t>
            </a:r>
            <a:r>
              <a:rPr lang="en-US" altLang="ko-KR" sz="3000" dirty="0" smtClean="0">
                <a:ea typeface="Gulim" pitchFamily="34" charset="-127"/>
              </a:rPr>
              <a:t> patients report taking </a:t>
            </a:r>
            <a:r>
              <a:rPr lang="en-US" altLang="ko-KR" sz="3000" dirty="0" smtClean="0">
                <a:solidFill>
                  <a:srgbClr val="FFFF00"/>
                </a:solidFill>
                <a:ea typeface="Gulim" pitchFamily="34" charset="-127"/>
              </a:rPr>
              <a:t>5 or more </a:t>
            </a:r>
            <a:r>
              <a:rPr lang="en-US" altLang="ko-KR" sz="3000" dirty="0" smtClean="0">
                <a:ea typeface="Gulim" pitchFamily="34" charset="-127"/>
              </a:rPr>
              <a:t>prescription medications</a:t>
            </a:r>
          </a:p>
          <a:p>
            <a:pPr eaLnBrk="1" hangingPunct="1">
              <a:lnSpc>
                <a:spcPct val="95000"/>
              </a:lnSpc>
              <a:defRPr/>
            </a:pPr>
            <a:endParaRPr lang="en-US" sz="3000" dirty="0" smtClean="0"/>
          </a:p>
          <a:p>
            <a:pPr eaLnBrk="1" hangingPunct="1">
              <a:lnSpc>
                <a:spcPct val="95000"/>
              </a:lnSpc>
              <a:defRPr/>
            </a:pPr>
            <a:r>
              <a:rPr lang="en-US" sz="3000" dirty="0" smtClean="0"/>
              <a:t>Older adults use Rx drugs </a:t>
            </a:r>
            <a:r>
              <a:rPr lang="en-US" sz="3000" dirty="0" smtClean="0">
                <a:solidFill>
                  <a:srgbClr val="F2EC00"/>
                </a:solidFill>
              </a:rPr>
              <a:t>3 times more</a:t>
            </a:r>
            <a:r>
              <a:rPr lang="en-US" sz="3000" dirty="0" smtClean="0"/>
              <a:t> than the general population.</a:t>
            </a:r>
          </a:p>
          <a:p>
            <a:pPr eaLnBrk="1" hangingPunct="1">
              <a:lnSpc>
                <a:spcPct val="80000"/>
              </a:lnSpc>
              <a:defRPr/>
            </a:pPr>
            <a:endParaRPr lang="en-US" sz="3000" dirty="0" smtClean="0"/>
          </a:p>
          <a:p>
            <a:pPr eaLnBrk="1" hangingPunct="1">
              <a:lnSpc>
                <a:spcPct val="80000"/>
              </a:lnSpc>
              <a:defRPr/>
            </a:pPr>
            <a:r>
              <a:rPr lang="en-US" sz="3000" dirty="0" smtClean="0"/>
              <a:t>On average, older persons take </a:t>
            </a:r>
            <a:r>
              <a:rPr lang="en-US" sz="3000" dirty="0" smtClean="0">
                <a:solidFill>
                  <a:srgbClr val="F2EC00"/>
                </a:solidFill>
              </a:rPr>
              <a:t>4.5 medications </a:t>
            </a:r>
            <a:br>
              <a:rPr lang="en-US" sz="3000" dirty="0" smtClean="0">
                <a:solidFill>
                  <a:srgbClr val="F2EC00"/>
                </a:solidFill>
              </a:rPr>
            </a:br>
            <a:r>
              <a:rPr lang="en-US" sz="3000" dirty="0" smtClean="0"/>
              <a:t>per</a:t>
            </a:r>
            <a:r>
              <a:rPr lang="en-US" sz="3000" dirty="0" smtClean="0">
                <a:solidFill>
                  <a:srgbClr val="F2EC00"/>
                </a:solidFill>
              </a:rPr>
              <a:t> day</a:t>
            </a:r>
            <a:r>
              <a:rPr lang="en-US" sz="3000" dirty="0" smtClean="0"/>
              <a:t>.</a:t>
            </a:r>
          </a:p>
          <a:p>
            <a:pPr eaLnBrk="1" hangingPunct="1">
              <a:lnSpc>
                <a:spcPct val="80000"/>
              </a:lnSpc>
              <a:defRPr/>
            </a:pPr>
            <a:endParaRPr lang="en-US" sz="3000" dirty="0" smtClean="0"/>
          </a:p>
          <a:p>
            <a:pPr eaLnBrk="1" hangingPunct="1">
              <a:lnSpc>
                <a:spcPct val="80000"/>
              </a:lnSpc>
              <a:defRPr/>
            </a:pPr>
            <a:r>
              <a:rPr lang="en-US" sz="3000" dirty="0" smtClean="0"/>
              <a:t>Nationally, </a:t>
            </a:r>
            <a:r>
              <a:rPr lang="en-US" sz="3000" dirty="0" smtClean="0">
                <a:solidFill>
                  <a:srgbClr val="F2EC00"/>
                </a:solidFill>
              </a:rPr>
              <a:t>2.8 million (8.4%) </a:t>
            </a:r>
            <a:r>
              <a:rPr lang="en-US" sz="3000" dirty="0" smtClean="0"/>
              <a:t>of older adults </a:t>
            </a:r>
            <a:r>
              <a:rPr lang="en-US" sz="3000" dirty="0" smtClean="0">
                <a:solidFill>
                  <a:srgbClr val="F2EC00"/>
                </a:solidFill>
              </a:rPr>
              <a:t>abused</a:t>
            </a:r>
            <a:r>
              <a:rPr lang="en-US" sz="3000" dirty="0" smtClean="0"/>
              <a:t> </a:t>
            </a:r>
            <a:br>
              <a:rPr lang="en-US" sz="3000" dirty="0" smtClean="0"/>
            </a:br>
            <a:r>
              <a:rPr lang="en-US" sz="3000" dirty="0" smtClean="0"/>
              <a:t>Rx drugs in the last year, while in </a:t>
            </a:r>
            <a:r>
              <a:rPr lang="en-US" sz="3000" dirty="0" smtClean="0">
                <a:solidFill>
                  <a:srgbClr val="F2EC00"/>
                </a:solidFill>
              </a:rPr>
              <a:t>California, 812,000 (3.7%).</a:t>
            </a:r>
          </a:p>
        </p:txBody>
      </p:sp>
      <p:sp>
        <p:nvSpPr>
          <p:cNvPr id="123908" name="Text Box 4"/>
          <p:cNvSpPr txBox="1">
            <a:spLocks noChangeArrowheads="1"/>
          </p:cNvSpPr>
          <p:nvPr/>
        </p:nvSpPr>
        <p:spPr bwMode="auto">
          <a:xfrm>
            <a:off x="0" y="6519446"/>
            <a:ext cx="3352800" cy="677108"/>
          </a:xfrm>
          <a:prstGeom prst="rect">
            <a:avLst/>
          </a:prstGeom>
          <a:noFill/>
          <a:ln w="9525">
            <a:noFill/>
            <a:miter lim="800000"/>
            <a:headEnd/>
            <a:tailEnd/>
          </a:ln>
        </p:spPr>
        <p:txBody>
          <a:bodyPr wrap="square">
            <a:spAutoFit/>
          </a:bodyPr>
          <a:lstStyle/>
          <a:p>
            <a:pPr eaLnBrk="0" hangingPunct="0">
              <a:spcBef>
                <a:spcPct val="50000"/>
              </a:spcBef>
            </a:pPr>
            <a:r>
              <a:rPr lang="en-US" sz="1400" dirty="0" smtClean="0">
                <a:solidFill>
                  <a:srgbClr val="FFFF00"/>
                </a:solidFill>
                <a:latin typeface="+mj-lt"/>
              </a:rPr>
              <a:t>SOURCE: SAMHSA</a:t>
            </a:r>
            <a:r>
              <a:rPr lang="en-US" sz="1400" dirty="0">
                <a:solidFill>
                  <a:srgbClr val="FFFF00"/>
                </a:solidFill>
                <a:latin typeface="+mj-lt"/>
              </a:rPr>
              <a:t>, </a:t>
            </a:r>
            <a:r>
              <a:rPr lang="en-US" sz="1400" dirty="0" smtClean="0">
                <a:solidFill>
                  <a:srgbClr val="FFFF00"/>
                </a:solidFill>
                <a:latin typeface="+mj-lt"/>
              </a:rPr>
              <a:t>2012</a:t>
            </a:r>
          </a:p>
          <a:p>
            <a:pPr algn="ctr" eaLnBrk="0" hangingPunct="0">
              <a:spcBef>
                <a:spcPct val="50000"/>
              </a:spcBef>
            </a:pPr>
            <a:endParaRPr lang="en-US" sz="1600" b="1" dirty="0">
              <a:latin typeface="Arial" pitchFamily="34" charset="0"/>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Impact of Prescription Drug Abuse</a:t>
            </a:r>
            <a:endParaRPr lang="en-US" dirty="0"/>
          </a:p>
        </p:txBody>
      </p:sp>
      <p:sp>
        <p:nvSpPr>
          <p:cNvPr id="7" name="Content Placeholder 6"/>
          <p:cNvSpPr>
            <a:spLocks noGrp="1"/>
          </p:cNvSpPr>
          <p:nvPr>
            <p:ph idx="1"/>
          </p:nvPr>
        </p:nvSpPr>
        <p:spPr/>
        <p:txBody>
          <a:bodyPr/>
          <a:lstStyle/>
          <a:p>
            <a:r>
              <a:rPr lang="en-US" dirty="0" smtClean="0"/>
              <a:t>Increase in ED visits among 50+ from 115,798 in 2004 to 300,084 in 2009. </a:t>
            </a:r>
          </a:p>
          <a:p>
            <a:r>
              <a:rPr lang="en-US" dirty="0" smtClean="0"/>
              <a:t>44% of these admissions were for adults 60+</a:t>
            </a:r>
          </a:p>
          <a:p>
            <a:r>
              <a:rPr lang="en-US" dirty="0" smtClean="0"/>
              <a:t>The Baby Boomer effect: lifetime use of pain relievers was 5x higher for 50-54 than 65+</a:t>
            </a:r>
            <a:endParaRPr lang="en-US" dirty="0"/>
          </a:p>
        </p:txBody>
      </p:sp>
      <p:sp>
        <p:nvSpPr>
          <p:cNvPr id="8" name="TextBox 7"/>
          <p:cNvSpPr txBox="1"/>
          <p:nvPr/>
        </p:nvSpPr>
        <p:spPr>
          <a:xfrm>
            <a:off x="0" y="6477000"/>
            <a:ext cx="5029200" cy="307777"/>
          </a:xfrm>
          <a:prstGeom prst="rect">
            <a:avLst/>
          </a:prstGeom>
          <a:noFill/>
        </p:spPr>
        <p:txBody>
          <a:bodyPr wrap="square" rtlCol="0">
            <a:spAutoFit/>
          </a:bodyPr>
          <a:lstStyle/>
          <a:p>
            <a:r>
              <a:rPr lang="en-US" sz="1400" dirty="0" smtClean="0">
                <a:solidFill>
                  <a:srgbClr val="FFFF00"/>
                </a:solidFill>
              </a:rPr>
              <a:t>SOURCE: NSUDH, 2011; West, et al, 2015.</a:t>
            </a:r>
            <a:endParaRPr lang="en-US"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81000" y="0"/>
            <a:ext cx="8229600" cy="1143000"/>
          </a:xfrm>
        </p:spPr>
        <p:txBody>
          <a:bodyPr/>
          <a:lstStyle/>
          <a:p>
            <a:pPr algn="l" eaLnBrk="1" hangingPunct="1">
              <a:defRPr/>
            </a:pPr>
            <a:r>
              <a:rPr lang="en-US" sz="3600" dirty="0" smtClean="0"/>
              <a:t>Side </a:t>
            </a:r>
            <a:r>
              <a:rPr lang="en-US" sz="3600" dirty="0"/>
              <a:t>e</a:t>
            </a:r>
            <a:r>
              <a:rPr lang="en-US" sz="3600" dirty="0" smtClean="0"/>
              <a:t>ffects can be lethal if…</a:t>
            </a:r>
            <a:r>
              <a:rPr lang="en-US" sz="2800" dirty="0" smtClean="0"/>
              <a:t> </a:t>
            </a:r>
          </a:p>
        </p:txBody>
      </p:sp>
      <p:sp>
        <p:nvSpPr>
          <p:cNvPr id="39939" name="Rectangle 3"/>
          <p:cNvSpPr>
            <a:spLocks noGrp="1" noChangeArrowheads="1"/>
          </p:cNvSpPr>
          <p:nvPr>
            <p:ph idx="1"/>
          </p:nvPr>
        </p:nvSpPr>
        <p:spPr>
          <a:xfrm>
            <a:off x="228600" y="990600"/>
            <a:ext cx="8534400" cy="3352800"/>
          </a:xfrm>
        </p:spPr>
        <p:txBody>
          <a:bodyPr/>
          <a:lstStyle/>
          <a:p>
            <a:pPr eaLnBrk="1" hangingPunct="1">
              <a:defRPr/>
            </a:pPr>
            <a:r>
              <a:rPr lang="en-US" smtClean="0"/>
              <a:t>Combining </a:t>
            </a:r>
            <a:r>
              <a:rPr lang="en-US" smtClean="0">
                <a:solidFill>
                  <a:srgbClr val="F2EC00"/>
                </a:solidFill>
              </a:rPr>
              <a:t>Rx &amp; OTC</a:t>
            </a:r>
            <a:r>
              <a:rPr lang="en-US" smtClean="0"/>
              <a:t> medications.</a:t>
            </a:r>
          </a:p>
          <a:p>
            <a:pPr eaLnBrk="1" hangingPunct="1">
              <a:defRPr/>
            </a:pPr>
            <a:r>
              <a:rPr lang="en-US" smtClean="0"/>
              <a:t>Taking Rx and OTC meds with </a:t>
            </a:r>
            <a:r>
              <a:rPr lang="en-US" smtClean="0">
                <a:solidFill>
                  <a:srgbClr val="F2EC00"/>
                </a:solidFill>
              </a:rPr>
              <a:t>alcohol</a:t>
            </a:r>
            <a:r>
              <a:rPr lang="en-US" smtClean="0"/>
              <a:t>.</a:t>
            </a:r>
          </a:p>
          <a:p>
            <a:pPr eaLnBrk="1" hangingPunct="1">
              <a:defRPr/>
            </a:pPr>
            <a:r>
              <a:rPr lang="en-US" smtClean="0"/>
              <a:t>Using Rx and OTC with </a:t>
            </a:r>
            <a:r>
              <a:rPr lang="en-US" smtClean="0">
                <a:solidFill>
                  <a:srgbClr val="F2EC00"/>
                </a:solidFill>
              </a:rPr>
              <a:t>other illicit drugs</a:t>
            </a:r>
            <a:r>
              <a:rPr lang="en-US" smtClean="0"/>
              <a:t>.</a:t>
            </a:r>
            <a:r>
              <a:rPr lang="en-US" b="1" smtClean="0">
                <a:solidFill>
                  <a:srgbClr val="990033"/>
                </a:solidFill>
              </a:rPr>
              <a:t> </a:t>
            </a:r>
          </a:p>
          <a:p>
            <a:pPr eaLnBrk="1" hangingPunct="1">
              <a:defRPr/>
            </a:pPr>
            <a:r>
              <a:rPr lang="en-US" smtClean="0"/>
              <a:t>Interactions: </a:t>
            </a:r>
            <a:r>
              <a:rPr lang="en-US" smtClean="0">
                <a:solidFill>
                  <a:srgbClr val="F2EC00"/>
                </a:solidFill>
              </a:rPr>
              <a:t>Rx &amp; OTC</a:t>
            </a:r>
            <a:r>
              <a:rPr lang="en-US" smtClean="0"/>
              <a:t> meds with other physical medications (i.e., </a:t>
            </a:r>
            <a:r>
              <a:rPr lang="en-US" smtClean="0">
                <a:solidFill>
                  <a:srgbClr val="F2EC00"/>
                </a:solidFill>
              </a:rPr>
              <a:t>HIV or Hepatitis)</a:t>
            </a:r>
            <a:r>
              <a:rPr lang="en-US" b="1" smtClean="0">
                <a:solidFill>
                  <a:srgbClr val="990033"/>
                </a:solidFill>
              </a:rPr>
              <a:t> </a:t>
            </a:r>
          </a:p>
        </p:txBody>
      </p:sp>
      <p:pic>
        <p:nvPicPr>
          <p:cNvPr id="194564" name="Picture 6" descr="bodyb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4038600"/>
            <a:ext cx="4724400" cy="25114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C94FE43-ECF7-4811-AFCB-0690B7462E36}"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94564"/>
                                        </p:tgtEl>
                                        <p:attrNameLst>
                                          <p:attrName>style.visibility</p:attrName>
                                        </p:attrNameLst>
                                      </p:cBhvr>
                                      <p:to>
                                        <p:strVal val="visible"/>
                                      </p:to>
                                    </p:set>
                                    <p:anim calcmode="lin" valueType="num">
                                      <p:cBhvr additive="base">
                                        <p:cTn id="7" dur="2000" fill="hold"/>
                                        <p:tgtEl>
                                          <p:spTgt spid="194564"/>
                                        </p:tgtEl>
                                        <p:attrNameLst>
                                          <p:attrName>ppt_x</p:attrName>
                                        </p:attrNameLst>
                                      </p:cBhvr>
                                      <p:tavLst>
                                        <p:tav tm="0">
                                          <p:val>
                                            <p:strVal val="0-#ppt_w/2"/>
                                          </p:val>
                                        </p:tav>
                                        <p:tav tm="100000">
                                          <p:val>
                                            <p:strVal val="#ppt_x"/>
                                          </p:val>
                                        </p:tav>
                                      </p:tavLst>
                                    </p:anim>
                                    <p:anim calcmode="lin" valueType="num">
                                      <p:cBhvr additive="base">
                                        <p:cTn id="8" dur="2000" fill="hold"/>
                                        <p:tgtEl>
                                          <p:spTgt spid="1945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Antiretroviral Medication and Alcohol/Drug Interactions</a:t>
            </a:r>
            <a:endParaRPr lang="en-US" dirty="0"/>
          </a:p>
        </p:txBody>
      </p:sp>
      <p:sp>
        <p:nvSpPr>
          <p:cNvPr id="3" name="Content Placeholder 2"/>
          <p:cNvSpPr>
            <a:spLocks noGrp="1"/>
          </p:cNvSpPr>
          <p:nvPr>
            <p:ph idx="1"/>
          </p:nvPr>
        </p:nvSpPr>
        <p:spPr>
          <a:xfrm>
            <a:off x="457200" y="1600200"/>
            <a:ext cx="8229600" cy="4876800"/>
          </a:xfrm>
        </p:spPr>
        <p:txBody>
          <a:bodyPr>
            <a:normAutofit lnSpcReduction="10000"/>
          </a:bodyPr>
          <a:lstStyle/>
          <a:p>
            <a:r>
              <a:rPr lang="en-US" dirty="0" smtClean="0"/>
              <a:t>Metabolism of </a:t>
            </a:r>
            <a:r>
              <a:rPr lang="en-US" dirty="0" smtClean="0">
                <a:solidFill>
                  <a:srgbClr val="FFFF00"/>
                </a:solidFill>
              </a:rPr>
              <a:t>amphetamine, Ecstasy, ketamine, &amp; methadone may be inhibited </a:t>
            </a:r>
            <a:r>
              <a:rPr lang="en-US" dirty="0" smtClean="0"/>
              <a:t>by protease inhibitors, leading to </a:t>
            </a:r>
            <a:r>
              <a:rPr lang="en-US" dirty="0" smtClean="0">
                <a:solidFill>
                  <a:srgbClr val="FFFF00"/>
                </a:solidFill>
              </a:rPr>
              <a:t>overdose</a:t>
            </a:r>
            <a:r>
              <a:rPr lang="en-US" dirty="0" smtClean="0"/>
              <a:t> </a:t>
            </a:r>
          </a:p>
          <a:p>
            <a:r>
              <a:rPr lang="en-US" dirty="0" smtClean="0"/>
              <a:t>Opioid metabolism may be either </a:t>
            </a:r>
            <a:r>
              <a:rPr lang="en-US" dirty="0" smtClean="0">
                <a:solidFill>
                  <a:srgbClr val="FFFF00"/>
                </a:solidFill>
              </a:rPr>
              <a:t>increased or inhibited by protease inhibitors</a:t>
            </a:r>
            <a:r>
              <a:rPr lang="en-US" dirty="0" smtClean="0"/>
              <a:t>, leading to symptoms of opioid </a:t>
            </a:r>
            <a:r>
              <a:rPr lang="en-US" dirty="0" smtClean="0">
                <a:solidFill>
                  <a:srgbClr val="FFFF00"/>
                </a:solidFill>
              </a:rPr>
              <a:t>withdrawal or toxicity/overdose</a:t>
            </a:r>
          </a:p>
          <a:p>
            <a:r>
              <a:rPr lang="en-US" dirty="0" smtClean="0"/>
              <a:t>Patients taking PI’s and </a:t>
            </a:r>
            <a:r>
              <a:rPr lang="en-US" dirty="0" err="1" smtClean="0"/>
              <a:t>rx</a:t>
            </a:r>
            <a:r>
              <a:rPr lang="en-US" dirty="0" smtClean="0"/>
              <a:t> opioid painkillers may experience either </a:t>
            </a:r>
            <a:r>
              <a:rPr lang="en-US" dirty="0" smtClean="0">
                <a:solidFill>
                  <a:srgbClr val="FFFF00"/>
                </a:solidFill>
              </a:rPr>
              <a:t>loss of analgesic effects or prolonged sedation</a:t>
            </a:r>
          </a:p>
          <a:p>
            <a:pPr lvl="7"/>
            <a:endParaRPr lang="en-US" dirty="0"/>
          </a:p>
        </p:txBody>
      </p:sp>
      <p:sp>
        <p:nvSpPr>
          <p:cNvPr id="5" name="TextBox 4"/>
          <p:cNvSpPr txBox="1"/>
          <p:nvPr/>
        </p:nvSpPr>
        <p:spPr>
          <a:xfrm>
            <a:off x="0" y="6553200"/>
            <a:ext cx="3352800" cy="307777"/>
          </a:xfrm>
          <a:prstGeom prst="rect">
            <a:avLst/>
          </a:prstGeom>
          <a:noFill/>
        </p:spPr>
        <p:txBody>
          <a:bodyPr wrap="square" rtlCol="0">
            <a:spAutoFit/>
          </a:bodyPr>
          <a:lstStyle/>
          <a:p>
            <a:r>
              <a:rPr lang="en-US" sz="1400" dirty="0" smtClean="0">
                <a:solidFill>
                  <a:srgbClr val="FFFF00"/>
                </a:solidFill>
              </a:rPr>
              <a:t>SOURCE: Thompson, 2006</a:t>
            </a:r>
            <a:endParaRPr lang="en-US" sz="1400" dirty="0">
              <a:solidFill>
                <a:srgbClr val="FFFF00"/>
              </a:solidFill>
            </a:endParaRPr>
          </a:p>
        </p:txBody>
      </p:sp>
      <p:sp>
        <p:nvSpPr>
          <p:cNvPr id="6" name="Slide Number Placeholder 5"/>
          <p:cNvSpPr>
            <a:spLocks noGrp="1"/>
          </p:cNvSpPr>
          <p:nvPr>
            <p:ph type="sldNum" sz="quarter" idx="12"/>
          </p:nvPr>
        </p:nvSpPr>
        <p:spPr/>
        <p:txBody>
          <a:bodyPr/>
          <a:lstStyle/>
          <a:p>
            <a:fld id="{EC94FE43-ECF7-4811-AFCB-0690B7462E36}"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3">
                                            <p:txEl>
                                              <p:pRg st="0" end="0"/>
                                            </p:txEl>
                                          </p:spTgt>
                                        </p:tgtEl>
                                        <p:attrNameLst>
                                          <p:attrName>style.color</p:attrName>
                                        </p:attrNameLst>
                                      </p:cBhvr>
                                      <p:to>
                                        <a:srgbClr val="969696"/>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3">
                                            <p:txEl>
                                              <p:pRg st="1" end="1"/>
                                            </p:txEl>
                                          </p:spTgt>
                                        </p:tgtEl>
                                        <p:attrNameLst>
                                          <p:attrName>style.color</p:attrName>
                                        </p:attrNameLst>
                                      </p:cBhvr>
                                      <p:to>
                                        <a:srgbClr val="96969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Marijuana</a:t>
            </a:r>
            <a:endParaRPr lang="en-US" dirty="0"/>
          </a:p>
        </p:txBody>
      </p:sp>
      <p:sp>
        <p:nvSpPr>
          <p:cNvPr id="3" name="Slide Number Placeholder 2"/>
          <p:cNvSpPr>
            <a:spLocks noGrp="1"/>
          </p:cNvSpPr>
          <p:nvPr>
            <p:ph type="sldNum" sz="quarter" idx="12"/>
          </p:nvPr>
        </p:nvSpPr>
        <p:spPr/>
        <p:txBody>
          <a:bodyPr/>
          <a:lstStyle/>
          <a:p>
            <a:fld id="{EC94FE43-ECF7-4811-AFCB-0690B7462E36}"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cs typeface="Microsoft Sans Serif" pitchFamily="34" charset="0"/>
              </a:rPr>
              <a:t>Medical Marijuana and HIV/AIDS: Reasons for Caution</a:t>
            </a:r>
            <a:endParaRPr lang="en-US" dirty="0">
              <a:effectLst>
                <a:outerShdw blurRad="38100" dist="38100" dir="2700000" algn="tl">
                  <a:srgbClr val="000000">
                    <a:alpha val="43137"/>
                  </a:srgbClr>
                </a:outerShdw>
              </a:effectLst>
              <a:cs typeface="Microsoft Sans Serif" pitchFamily="34" charset="0"/>
            </a:endParaRPr>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cs typeface="Microsoft Sans Serif" pitchFamily="34" charset="0"/>
              </a:rPr>
              <a:t>People with HIV are living longer now because of early identification and effective therapies</a:t>
            </a:r>
          </a:p>
          <a:p>
            <a:pPr lvl="1"/>
            <a:r>
              <a:rPr lang="en-US" dirty="0" smtClean="0">
                <a:cs typeface="Microsoft Sans Serif" pitchFamily="34" charset="0"/>
              </a:rPr>
              <a:t>A </a:t>
            </a:r>
            <a:r>
              <a:rPr lang="en-US" dirty="0" smtClean="0">
                <a:solidFill>
                  <a:srgbClr val="FFFF00"/>
                </a:solidFill>
                <a:cs typeface="Microsoft Sans Serif" pitchFamily="34" charset="0"/>
              </a:rPr>
              <a:t>chronic disease that can be managed</a:t>
            </a:r>
            <a:r>
              <a:rPr lang="en-US" dirty="0" smtClean="0">
                <a:cs typeface="Microsoft Sans Serif" pitchFamily="34" charset="0"/>
              </a:rPr>
              <a:t>, not necessarily a terminal illness</a:t>
            </a:r>
          </a:p>
          <a:p>
            <a:pPr marL="0" indent="0">
              <a:buNone/>
            </a:pPr>
            <a:endParaRPr lang="en-US" sz="1900" dirty="0" smtClean="0">
              <a:cs typeface="Microsoft Sans Serif" pitchFamily="34" charset="0"/>
            </a:endParaRPr>
          </a:p>
          <a:p>
            <a:r>
              <a:rPr lang="en-US" dirty="0" smtClean="0">
                <a:cs typeface="Microsoft Sans Serif" pitchFamily="34" charset="0"/>
              </a:rPr>
              <a:t>People with HIV should be concerned about their </a:t>
            </a:r>
            <a:r>
              <a:rPr lang="en-US" dirty="0" smtClean="0">
                <a:solidFill>
                  <a:srgbClr val="FFFF00"/>
                </a:solidFill>
                <a:cs typeface="Microsoft Sans Serif" pitchFamily="34" charset="0"/>
              </a:rPr>
              <a:t>long-term health </a:t>
            </a:r>
            <a:r>
              <a:rPr lang="en-US" dirty="0" smtClean="0">
                <a:cs typeface="Microsoft Sans Serif" pitchFamily="34" charset="0"/>
              </a:rPr>
              <a:t>just like everyone else</a:t>
            </a:r>
          </a:p>
          <a:p>
            <a:pPr marL="0" indent="0">
              <a:buNone/>
            </a:pPr>
            <a:endParaRPr lang="en-US" sz="1900" dirty="0" smtClean="0">
              <a:cs typeface="Microsoft Sans Serif" pitchFamily="34" charset="0"/>
            </a:endParaRPr>
          </a:p>
          <a:p>
            <a:r>
              <a:rPr lang="en-US" dirty="0" smtClean="0">
                <a:cs typeface="Microsoft Sans Serif" pitchFamily="34" charset="0"/>
              </a:rPr>
              <a:t>Dependence on marijuana poses a risk to physical and mental health for everyone, </a:t>
            </a:r>
            <a:r>
              <a:rPr lang="en-US" dirty="0" smtClean="0">
                <a:solidFill>
                  <a:srgbClr val="FFFF00"/>
                </a:solidFill>
                <a:cs typeface="Microsoft Sans Serif" pitchFamily="34" charset="0"/>
              </a:rPr>
              <a:t>whether or not they are HIV+</a:t>
            </a:r>
            <a:endParaRPr lang="en-US" dirty="0">
              <a:solidFill>
                <a:srgbClr val="FFFF00"/>
              </a:solidFill>
              <a:cs typeface="Microsoft Sans Serif" pitchFamily="34" charset="0"/>
            </a:endParaRPr>
          </a:p>
        </p:txBody>
      </p:sp>
      <p:sp>
        <p:nvSpPr>
          <p:cNvPr id="5" name="Slide Number Placeholder 4"/>
          <p:cNvSpPr>
            <a:spLocks noGrp="1"/>
          </p:cNvSpPr>
          <p:nvPr>
            <p:ph type="sldNum" sz="quarter" idx="12"/>
          </p:nvPr>
        </p:nvSpPr>
        <p:spPr/>
        <p:txBody>
          <a:bodyPr>
            <a:normAutofit/>
          </a:bodyPr>
          <a:lstStyle/>
          <a:p>
            <a:fld id="{C1B28A6F-06A0-4359-A774-E9C76C0D0D08}" type="slidenum">
              <a:rPr lang="en-US" smtClean="0"/>
              <a:pPr/>
              <a:t>66</a:t>
            </a:fld>
            <a:endParaRPr lang="en-US"/>
          </a:p>
        </p:txBody>
      </p:sp>
    </p:spTree>
    <p:extLst>
      <p:ext uri="{BB962C8B-B14F-4D97-AF65-F5344CB8AC3E}">
        <p14:creationId xmlns:p14="http://schemas.microsoft.com/office/powerpoint/2010/main" val="42756183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effectLst>
                  <a:outerShdw blurRad="38100" dist="38100" dir="2700000" algn="tl">
                    <a:srgbClr val="000000">
                      <a:alpha val="43137"/>
                    </a:srgbClr>
                  </a:outerShdw>
                </a:effectLst>
                <a:cs typeface="Microsoft Sans Serif"/>
              </a:rPr>
              <a:t>Medical Marijuana and HIV/AIDS: </a:t>
            </a:r>
            <a:br>
              <a:rPr lang="en-US" sz="3600" dirty="0" smtClean="0">
                <a:effectLst>
                  <a:outerShdw blurRad="38100" dist="38100" dir="2700000" algn="tl">
                    <a:srgbClr val="000000">
                      <a:alpha val="43137"/>
                    </a:srgbClr>
                  </a:outerShdw>
                </a:effectLst>
                <a:cs typeface="Microsoft Sans Serif"/>
              </a:rPr>
            </a:br>
            <a:r>
              <a:rPr lang="en-US" sz="3600" dirty="0" smtClean="0">
                <a:effectLst>
                  <a:outerShdw blurRad="38100" dist="38100" dir="2700000" algn="tl">
                    <a:srgbClr val="000000">
                      <a:alpha val="43137"/>
                    </a:srgbClr>
                  </a:outerShdw>
                </a:effectLst>
                <a:cs typeface="Microsoft Sans Serif"/>
              </a:rPr>
              <a:t>Reasons for Caution</a:t>
            </a:r>
            <a:endParaRPr lang="en-US" sz="3600" dirty="0">
              <a:effectLst>
                <a:outerShdw blurRad="38100" dist="38100" dir="2700000" algn="tl">
                  <a:srgbClr val="000000">
                    <a:alpha val="43137"/>
                  </a:srgbClr>
                </a:outerShdw>
              </a:effectLst>
              <a:cs typeface="Microsoft Sans Serif"/>
            </a:endParaRPr>
          </a:p>
        </p:txBody>
      </p:sp>
      <p:sp>
        <p:nvSpPr>
          <p:cNvPr id="3" name="Content Placeholder 2"/>
          <p:cNvSpPr>
            <a:spLocks noGrp="1"/>
          </p:cNvSpPr>
          <p:nvPr>
            <p:ph idx="1"/>
          </p:nvPr>
        </p:nvSpPr>
        <p:spPr>
          <a:xfrm>
            <a:off x="3886200" y="1524000"/>
            <a:ext cx="5105400" cy="5105400"/>
          </a:xfrm>
        </p:spPr>
        <p:txBody>
          <a:bodyPr>
            <a:noAutofit/>
          </a:bodyPr>
          <a:lstStyle/>
          <a:p>
            <a:r>
              <a:rPr lang="en-US" sz="2000" dirty="0" smtClean="0">
                <a:cs typeface="Microsoft Sans Serif"/>
              </a:rPr>
              <a:t>In advanced disease stage, HIV enters nervous system, leading to HIV-Associated Neurocognitive Disorders (HAND)</a:t>
            </a:r>
          </a:p>
          <a:p>
            <a:pPr lvl="1"/>
            <a:r>
              <a:rPr lang="en-US" sz="2000" dirty="0" smtClean="0">
                <a:cs typeface="Microsoft Sans Serif"/>
              </a:rPr>
              <a:t>Symptoms: Confusion, forgetfulness, headaches</a:t>
            </a:r>
          </a:p>
          <a:p>
            <a:r>
              <a:rPr lang="en-US" sz="2000" dirty="0" smtClean="0">
                <a:cs typeface="Microsoft Sans Serif"/>
              </a:rPr>
              <a:t>Three main types of HAND</a:t>
            </a:r>
          </a:p>
          <a:p>
            <a:pPr lvl="1"/>
            <a:r>
              <a:rPr lang="en-US" sz="2000" dirty="0" smtClean="0">
                <a:cs typeface="Microsoft Sans Serif"/>
              </a:rPr>
              <a:t>Asymptomatic </a:t>
            </a:r>
            <a:r>
              <a:rPr lang="en-US" sz="2000" dirty="0" err="1" smtClean="0">
                <a:cs typeface="Microsoft Sans Serif"/>
              </a:rPr>
              <a:t>Neurocognitive</a:t>
            </a:r>
            <a:r>
              <a:rPr lang="en-US" sz="2000" dirty="0" smtClean="0">
                <a:cs typeface="Microsoft Sans Serif"/>
              </a:rPr>
              <a:t> </a:t>
            </a:r>
            <a:r>
              <a:rPr lang="en-US" sz="2000" dirty="0" smtClean="0">
                <a:solidFill>
                  <a:schemeClr val="tx1"/>
                </a:solidFill>
                <a:cs typeface="Microsoft Sans Serif"/>
              </a:rPr>
              <a:t>Impairment: impaired cognitive ability, but able to function</a:t>
            </a:r>
          </a:p>
          <a:p>
            <a:pPr lvl="1"/>
            <a:r>
              <a:rPr lang="en-US" sz="2000" dirty="0" smtClean="0">
                <a:cs typeface="Microsoft Sans Serif"/>
              </a:rPr>
              <a:t>Mild Neurocognitive Disorder: </a:t>
            </a:r>
            <a:r>
              <a:rPr lang="en-US" sz="2000" dirty="0" smtClean="0">
                <a:solidFill>
                  <a:schemeClr val="tx1"/>
                </a:solidFill>
                <a:cs typeface="Microsoft Sans Serif"/>
              </a:rPr>
              <a:t>Impaired cognitive ability, mild interference in daily activity</a:t>
            </a:r>
          </a:p>
          <a:p>
            <a:pPr lvl="1"/>
            <a:r>
              <a:rPr lang="en-US" sz="2000" dirty="0" smtClean="0">
                <a:cs typeface="Microsoft Sans Serif"/>
              </a:rPr>
              <a:t>HIV-</a:t>
            </a:r>
            <a:r>
              <a:rPr lang="en-US" sz="2000" dirty="0">
                <a:cs typeface="Microsoft Sans Serif"/>
              </a:rPr>
              <a:t>A</a:t>
            </a:r>
            <a:r>
              <a:rPr lang="en-US" sz="2000" dirty="0" smtClean="0">
                <a:cs typeface="Microsoft Sans Serif"/>
              </a:rPr>
              <a:t>ssociated </a:t>
            </a:r>
            <a:r>
              <a:rPr lang="en-US" sz="2000" dirty="0">
                <a:cs typeface="Microsoft Sans Serif"/>
              </a:rPr>
              <a:t>D</a:t>
            </a:r>
            <a:r>
              <a:rPr lang="en-US" sz="2000" dirty="0" smtClean="0">
                <a:cs typeface="Microsoft Sans Serif"/>
              </a:rPr>
              <a:t>ementia: </a:t>
            </a:r>
            <a:br>
              <a:rPr lang="en-US" sz="2000" dirty="0" smtClean="0">
                <a:cs typeface="Microsoft Sans Serif"/>
              </a:rPr>
            </a:br>
            <a:r>
              <a:rPr lang="en-US" sz="2000" dirty="0" smtClean="0">
                <a:solidFill>
                  <a:schemeClr val="tx1"/>
                </a:solidFill>
                <a:cs typeface="Microsoft Sans Serif"/>
              </a:rPr>
              <a:t>Major impairments in cognition, </a:t>
            </a:r>
            <a:br>
              <a:rPr lang="en-US" sz="2000" dirty="0" smtClean="0">
                <a:solidFill>
                  <a:schemeClr val="tx1"/>
                </a:solidFill>
                <a:cs typeface="Microsoft Sans Serif"/>
              </a:rPr>
            </a:br>
            <a:r>
              <a:rPr lang="en-US" sz="2000" dirty="0" smtClean="0">
                <a:solidFill>
                  <a:schemeClr val="tx1"/>
                </a:solidFill>
                <a:cs typeface="Microsoft Sans Serif"/>
              </a:rPr>
              <a:t>daily functioning</a:t>
            </a:r>
            <a:endParaRPr lang="en-US" sz="2000" dirty="0">
              <a:solidFill>
                <a:schemeClr val="tx1"/>
              </a:solidFill>
              <a:cs typeface="Microsoft Sans Serif"/>
            </a:endParaRPr>
          </a:p>
        </p:txBody>
      </p:sp>
      <p:sp>
        <p:nvSpPr>
          <p:cNvPr id="5" name="Slide Number Placeholder 4"/>
          <p:cNvSpPr>
            <a:spLocks noGrp="1"/>
          </p:cNvSpPr>
          <p:nvPr>
            <p:ph type="sldNum" sz="quarter" idx="12"/>
          </p:nvPr>
        </p:nvSpPr>
        <p:spPr/>
        <p:txBody>
          <a:bodyPr/>
          <a:lstStyle/>
          <a:p>
            <a:fld id="{C1B28A6F-06A0-4359-A774-E9C76C0D0D08}" type="slidenum">
              <a:rPr lang="en-US" smtClean="0"/>
              <a:pPr/>
              <a:t>67</a:t>
            </a:fld>
            <a:endParaRPr lang="en-US"/>
          </a:p>
        </p:txBody>
      </p:sp>
      <p:pic>
        <p:nvPicPr>
          <p:cNvPr id="8195" name="Picture 3" descr="C:\Documents and Settings\hpadwa\Local Settings\Temporary Internet Files\Content.IE5\J796I1FT\MP9003858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2133600"/>
            <a:ext cx="3733800" cy="2667000"/>
          </a:xfrm>
          <a:prstGeom prst="rect">
            <a:avLst/>
          </a:prstGeom>
          <a:noFill/>
          <a:ln w="38100">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3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effectLst>
                  <a:outerShdw blurRad="38100" dist="38100" dir="2700000" algn="tl">
                    <a:srgbClr val="000000">
                      <a:alpha val="43137"/>
                    </a:srgbClr>
                  </a:outerShdw>
                </a:effectLst>
                <a:cs typeface="Microsoft Sans Serif"/>
              </a:rPr>
              <a:t>Medical Marijuana and HIV/AIDS:    Reasons for Caution</a:t>
            </a:r>
            <a:endParaRPr lang="en-US" sz="3600" dirty="0">
              <a:effectLst>
                <a:outerShdw blurRad="38100" dist="38100" dir="2700000" algn="tl">
                  <a:srgbClr val="000000">
                    <a:alpha val="43137"/>
                  </a:srgbClr>
                </a:outerShdw>
              </a:effectLst>
              <a:cs typeface="Microsoft Sans Serif"/>
            </a:endParaRPr>
          </a:p>
        </p:txBody>
      </p:sp>
      <p:sp>
        <p:nvSpPr>
          <p:cNvPr id="3" name="Content Placeholder 2"/>
          <p:cNvSpPr>
            <a:spLocks noGrp="1"/>
          </p:cNvSpPr>
          <p:nvPr>
            <p:ph idx="1"/>
          </p:nvPr>
        </p:nvSpPr>
        <p:spPr>
          <a:xfrm>
            <a:off x="381000" y="1600200"/>
            <a:ext cx="8458200" cy="4953000"/>
          </a:xfrm>
        </p:spPr>
        <p:txBody>
          <a:bodyPr>
            <a:normAutofit fontScale="85000" lnSpcReduction="20000"/>
          </a:bodyPr>
          <a:lstStyle/>
          <a:p>
            <a:r>
              <a:rPr lang="en-US" sz="3100" dirty="0" smtClean="0">
                <a:cs typeface="Microsoft Sans Serif"/>
              </a:rPr>
              <a:t>Long-term marijuana use </a:t>
            </a:r>
            <a:r>
              <a:rPr lang="en-US" sz="3100" dirty="0" smtClean="0">
                <a:solidFill>
                  <a:srgbClr val="FFFF00"/>
                </a:solidFill>
                <a:cs typeface="Microsoft Sans Serif"/>
              </a:rPr>
              <a:t>impairs learning and memory</a:t>
            </a:r>
          </a:p>
          <a:p>
            <a:pPr marL="0" indent="0">
              <a:buNone/>
            </a:pPr>
            <a:endParaRPr lang="en-US" sz="2300" dirty="0" smtClean="0">
              <a:cs typeface="Microsoft Sans Serif"/>
            </a:endParaRPr>
          </a:p>
          <a:p>
            <a:r>
              <a:rPr lang="en-US" sz="3100" dirty="0" smtClean="0">
                <a:cs typeface="Microsoft Sans Serif"/>
              </a:rPr>
              <a:t>47% of HIV+ marijuana users report </a:t>
            </a:r>
            <a:r>
              <a:rPr lang="en-US" sz="3100" dirty="0" smtClean="0">
                <a:solidFill>
                  <a:srgbClr val="FFFF00"/>
                </a:solidFill>
                <a:cs typeface="Microsoft Sans Serif"/>
              </a:rPr>
              <a:t>memory problems </a:t>
            </a:r>
            <a:endParaRPr lang="en-US" sz="3100" dirty="0">
              <a:solidFill>
                <a:srgbClr val="FFFF00"/>
              </a:solidFill>
              <a:cs typeface="Microsoft Sans Serif"/>
            </a:endParaRPr>
          </a:p>
          <a:p>
            <a:pPr marL="0" indent="0">
              <a:buNone/>
            </a:pPr>
            <a:endParaRPr lang="en-US" sz="2300" dirty="0" smtClean="0">
              <a:cs typeface="Microsoft Sans Serif"/>
            </a:endParaRPr>
          </a:p>
          <a:p>
            <a:r>
              <a:rPr lang="en-US" sz="3100" dirty="0" smtClean="0">
                <a:cs typeface="Microsoft Sans Serif"/>
              </a:rPr>
              <a:t>Marijuana’s cognitive effects </a:t>
            </a:r>
            <a:r>
              <a:rPr lang="en-US" sz="3100" dirty="0" smtClean="0">
                <a:solidFill>
                  <a:srgbClr val="FFFF00"/>
                </a:solidFill>
                <a:cs typeface="Microsoft Sans Serif"/>
              </a:rPr>
              <a:t>particularly strong for people experiencing HAND</a:t>
            </a:r>
            <a:r>
              <a:rPr lang="en-US" sz="3100" dirty="0" smtClean="0">
                <a:cs typeface="Microsoft Sans Serif"/>
              </a:rPr>
              <a:t> </a:t>
            </a:r>
            <a:endParaRPr lang="en-US" sz="3100" dirty="0">
              <a:cs typeface="Microsoft Sans Serif"/>
            </a:endParaRPr>
          </a:p>
          <a:p>
            <a:pPr marL="0" indent="0">
              <a:buNone/>
            </a:pPr>
            <a:endParaRPr lang="en-US" sz="2300" dirty="0" smtClean="0">
              <a:cs typeface="Microsoft Sans Serif"/>
            </a:endParaRPr>
          </a:p>
          <a:p>
            <a:r>
              <a:rPr lang="en-US" sz="3100" dirty="0" smtClean="0">
                <a:cs typeface="Microsoft Sans Serif"/>
              </a:rPr>
              <a:t>Concern that cognitive impairment may compromise ART adherence</a:t>
            </a:r>
          </a:p>
          <a:p>
            <a:pPr lvl="1"/>
            <a:r>
              <a:rPr lang="en-US" sz="3100" dirty="0" smtClean="0">
                <a:solidFill>
                  <a:srgbClr val="FFFF00"/>
                </a:solidFill>
                <a:cs typeface="Microsoft Sans Serif"/>
              </a:rPr>
              <a:t>Forgetting to take medication </a:t>
            </a:r>
            <a:r>
              <a:rPr lang="en-US" sz="3100" dirty="0" smtClean="0">
                <a:cs typeface="Microsoft Sans Serif"/>
              </a:rPr>
              <a:t>is the leading cause of ART non-adherence </a:t>
            </a:r>
            <a:endParaRPr lang="en-US" sz="3100" dirty="0">
              <a:cs typeface="Microsoft Sans Serif"/>
            </a:endParaRPr>
          </a:p>
          <a:p>
            <a:pPr lvl="1"/>
            <a:r>
              <a:rPr lang="en-US" sz="3100" dirty="0" smtClean="0">
                <a:cs typeface="Microsoft Sans Serif"/>
              </a:rPr>
              <a:t>Use </a:t>
            </a:r>
            <a:r>
              <a:rPr lang="en-US" sz="3100" dirty="0">
                <a:cs typeface="Microsoft Sans Serif"/>
              </a:rPr>
              <a:t>of most recreational drugs and alcohol is associated with </a:t>
            </a:r>
            <a:r>
              <a:rPr lang="en-US" sz="3100" dirty="0">
                <a:solidFill>
                  <a:srgbClr val="FFFF00"/>
                </a:solidFill>
                <a:cs typeface="Microsoft Sans Serif"/>
              </a:rPr>
              <a:t>lower ART adherence</a:t>
            </a:r>
            <a:r>
              <a:rPr lang="en-US" sz="3100" dirty="0">
                <a:cs typeface="Microsoft Sans Serif"/>
              </a:rPr>
              <a:t>, less </a:t>
            </a:r>
            <a:r>
              <a:rPr lang="en-US" sz="3100" dirty="0" err="1">
                <a:cs typeface="Microsoft Sans Serif"/>
              </a:rPr>
              <a:t>virological</a:t>
            </a:r>
            <a:r>
              <a:rPr lang="en-US" sz="3100" dirty="0">
                <a:cs typeface="Microsoft Sans Serif"/>
              </a:rPr>
              <a:t> suppression, slower CD4 cell response </a:t>
            </a:r>
            <a:r>
              <a:rPr lang="en-US" sz="3100" dirty="0" smtClean="0">
                <a:cs typeface="Microsoft Sans Serif"/>
              </a:rPr>
              <a:t>rate</a:t>
            </a:r>
          </a:p>
          <a:p>
            <a:pPr marL="457200" lvl="1" indent="0">
              <a:buNone/>
            </a:pPr>
            <a:endParaRPr lang="en-US" dirty="0">
              <a:cs typeface="Microsoft Sans Serif"/>
            </a:endParaRPr>
          </a:p>
        </p:txBody>
      </p:sp>
      <p:sp>
        <p:nvSpPr>
          <p:cNvPr id="6" name="Slide Number Placeholder 5"/>
          <p:cNvSpPr>
            <a:spLocks noGrp="1"/>
          </p:cNvSpPr>
          <p:nvPr>
            <p:ph type="sldNum" sz="quarter" idx="12"/>
          </p:nvPr>
        </p:nvSpPr>
        <p:spPr/>
        <p:txBody>
          <a:bodyPr/>
          <a:lstStyle/>
          <a:p>
            <a:fld id="{C1B28A6F-06A0-4359-A774-E9C76C0D0D08}" type="slidenum">
              <a:rPr lang="en-US" smtClean="0"/>
              <a:pPr/>
              <a:t>68</a:t>
            </a:fld>
            <a:endParaRPr lang="en-US"/>
          </a:p>
        </p:txBody>
      </p:sp>
      <p:sp>
        <p:nvSpPr>
          <p:cNvPr id="5" name="TextBox 4"/>
          <p:cNvSpPr txBox="1"/>
          <p:nvPr/>
        </p:nvSpPr>
        <p:spPr>
          <a:xfrm>
            <a:off x="0" y="6553200"/>
            <a:ext cx="5415457" cy="307777"/>
          </a:xfrm>
          <a:prstGeom prst="rect">
            <a:avLst/>
          </a:prstGeom>
          <a:noFill/>
        </p:spPr>
        <p:txBody>
          <a:bodyPr wrap="none" rtlCol="0">
            <a:spAutoFit/>
          </a:bodyPr>
          <a:lstStyle/>
          <a:p>
            <a:r>
              <a:rPr lang="en-US" sz="1400" dirty="0" smtClean="0">
                <a:solidFill>
                  <a:srgbClr val="FFFF00"/>
                </a:solidFill>
                <a:latin typeface="+mj-lt"/>
                <a:cs typeface="Microsoft Sans Serif" pitchFamily="34" charset="0"/>
              </a:rPr>
              <a:t>SOURCES: </a:t>
            </a:r>
            <a:r>
              <a:rPr lang="en-US" sz="1400" dirty="0">
                <a:solidFill>
                  <a:srgbClr val="FFFF00"/>
                </a:solidFill>
                <a:latin typeface="+mj-lt"/>
                <a:cs typeface="Microsoft Sans Serif" pitchFamily="34" charset="0"/>
              </a:rPr>
              <a:t>Chesney, </a:t>
            </a:r>
            <a:r>
              <a:rPr lang="en-US" sz="1400" dirty="0" smtClean="0">
                <a:solidFill>
                  <a:srgbClr val="FFFF00"/>
                </a:solidFill>
                <a:latin typeface="+mj-lt"/>
                <a:cs typeface="Microsoft Sans Serif" pitchFamily="34" charset="0"/>
              </a:rPr>
              <a:t>2003; </a:t>
            </a:r>
            <a:r>
              <a:rPr lang="en-US" sz="1400" dirty="0" err="1" smtClean="0">
                <a:solidFill>
                  <a:srgbClr val="FFFF00"/>
                </a:solidFill>
                <a:latin typeface="+mj-lt"/>
                <a:cs typeface="Microsoft Sans Serif" pitchFamily="34" charset="0"/>
              </a:rPr>
              <a:t>Cristiani</a:t>
            </a:r>
            <a:r>
              <a:rPr lang="en-US" sz="1400" dirty="0" smtClean="0">
                <a:solidFill>
                  <a:srgbClr val="FFFF00"/>
                </a:solidFill>
                <a:latin typeface="+mj-lt"/>
                <a:cs typeface="Microsoft Sans Serif" pitchFamily="34" charset="0"/>
              </a:rPr>
              <a:t> et al., 2004; Wooldridge et al., 2005.</a:t>
            </a:r>
            <a:endParaRPr lang="en-US" sz="1400" dirty="0">
              <a:solidFill>
                <a:srgbClr val="FFFF00"/>
              </a:solidFill>
              <a:latin typeface="+mj-lt"/>
              <a:cs typeface="Microsoft Sans Serif" pitchFamily="34" charset="0"/>
            </a:endParaRPr>
          </a:p>
        </p:txBody>
      </p:sp>
    </p:spTree>
    <p:extLst>
      <p:ext uri="{BB962C8B-B14F-4D97-AF65-F5344CB8AC3E}">
        <p14:creationId xmlns:p14="http://schemas.microsoft.com/office/powerpoint/2010/main" val="164428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left)">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cs typeface="Microsoft Sans Serif"/>
              </a:rPr>
              <a:t>Medical Marijuana and HIV/AIDS</a:t>
            </a:r>
            <a:br>
              <a:rPr lang="en-US" dirty="0" smtClean="0">
                <a:effectLst>
                  <a:outerShdw blurRad="38100" dist="38100" dir="2700000" algn="tl">
                    <a:srgbClr val="000000">
                      <a:alpha val="43137"/>
                    </a:srgbClr>
                  </a:outerShdw>
                </a:effectLst>
                <a:cs typeface="Microsoft Sans Serif"/>
              </a:rPr>
            </a:br>
            <a:r>
              <a:rPr lang="en-US" sz="3600" dirty="0" smtClean="0">
                <a:effectLst>
                  <a:outerShdw blurRad="38100" dist="38100" dir="2700000" algn="tl">
                    <a:srgbClr val="000000">
                      <a:alpha val="43137"/>
                    </a:srgbClr>
                  </a:outerShdw>
                </a:effectLst>
                <a:cs typeface="Microsoft Sans Serif"/>
              </a:rPr>
              <a:t>Food for Thought </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Studies have thus far not identified long-term negative effects of regular cannabis use on the progression of HIV </a:t>
            </a:r>
          </a:p>
          <a:p>
            <a:r>
              <a:rPr lang="en-US" dirty="0" smtClean="0"/>
              <a:t>Two interesting recent studies:</a:t>
            </a:r>
          </a:p>
          <a:p>
            <a:pPr marL="971550" lvl="1" indent="-514350">
              <a:buFont typeface="+mj-lt"/>
              <a:buAutoNum type="arabicPeriod"/>
            </a:pPr>
            <a:r>
              <a:rPr lang="en-US" dirty="0" smtClean="0"/>
              <a:t>Recently diagnosed individuals reporting daily cannabis use had </a:t>
            </a:r>
            <a:r>
              <a:rPr lang="en-US" dirty="0" smtClean="0">
                <a:solidFill>
                  <a:srgbClr val="FFFF00"/>
                </a:solidFill>
              </a:rPr>
              <a:t>significantly lower HIV plasma viral load levels</a:t>
            </a:r>
            <a:r>
              <a:rPr lang="en-US" dirty="0" smtClean="0"/>
              <a:t> one year after diagnosis than individuals  reporting little or no cannabis use, even after controlling for age, gender, ethnicity, homelessness, alcohol use, injection drug use, and non-injection drug use </a:t>
            </a:r>
            <a:endParaRPr lang="en-US" dirty="0"/>
          </a:p>
        </p:txBody>
      </p:sp>
      <p:sp>
        <p:nvSpPr>
          <p:cNvPr id="4" name="TextBox 3"/>
          <p:cNvSpPr txBox="1"/>
          <p:nvPr/>
        </p:nvSpPr>
        <p:spPr>
          <a:xfrm>
            <a:off x="0" y="6550223"/>
            <a:ext cx="40386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Milloy</a:t>
            </a:r>
            <a:r>
              <a:rPr lang="en-US" sz="1400" dirty="0" smtClean="0">
                <a:solidFill>
                  <a:srgbClr val="FFFF00"/>
                </a:solidFill>
              </a:rPr>
              <a:t>, 2015</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lstStyle/>
          <a:p>
            <a:pPr marL="514350" indent="-514350" algn="ctr">
              <a:buClr>
                <a:srgbClr val="FFFF00"/>
              </a:buClr>
              <a:buFont typeface="+mj-lt"/>
              <a:buAutoNum type="arabicPeriod" startAt="2"/>
            </a:pPr>
            <a:r>
              <a:rPr lang="en-US" dirty="0" smtClean="0"/>
              <a:t>By the year 2040, older adults will make up ______% of the total US population. </a:t>
            </a:r>
          </a:p>
          <a:p>
            <a:pPr marL="514350" indent="-514350" algn="ctr">
              <a:buAutoNum type="arabicPeriod" startAt="2"/>
            </a:pPr>
            <a:endParaRPr lang="en-US" dirty="0" smtClean="0"/>
          </a:p>
          <a:p>
            <a:pPr marL="514350" indent="-514350">
              <a:buNone/>
            </a:pPr>
            <a:r>
              <a:rPr lang="en-US" dirty="0" smtClean="0"/>
              <a:t>		</a:t>
            </a:r>
            <a:r>
              <a:rPr lang="en-US" dirty="0" smtClean="0">
                <a:solidFill>
                  <a:srgbClr val="FFFF00"/>
                </a:solidFill>
              </a:rPr>
              <a:t>A. </a:t>
            </a:r>
            <a:r>
              <a:rPr lang="en-US" dirty="0" smtClean="0"/>
              <a:t>10  </a:t>
            </a:r>
          </a:p>
          <a:p>
            <a:pPr marL="514350" indent="-514350">
              <a:buNone/>
            </a:pPr>
            <a:r>
              <a:rPr lang="en-US" dirty="0" smtClean="0"/>
              <a:t>		</a:t>
            </a:r>
            <a:r>
              <a:rPr lang="en-US" dirty="0" smtClean="0">
                <a:solidFill>
                  <a:srgbClr val="FFFF00"/>
                </a:solidFill>
              </a:rPr>
              <a:t>B. </a:t>
            </a:r>
            <a:r>
              <a:rPr lang="en-US" dirty="0" smtClean="0"/>
              <a:t>20</a:t>
            </a:r>
          </a:p>
          <a:p>
            <a:pPr marL="514350" indent="-514350">
              <a:buNone/>
            </a:pPr>
            <a:r>
              <a:rPr lang="en-US" dirty="0" smtClean="0">
                <a:solidFill>
                  <a:srgbClr val="FFFF00"/>
                </a:solidFill>
              </a:rPr>
              <a:t>		C. </a:t>
            </a:r>
            <a:r>
              <a:rPr lang="en-US" dirty="0" smtClean="0"/>
              <a:t>30</a:t>
            </a:r>
          </a:p>
          <a:p>
            <a:pPr marL="514350" indent="-514350">
              <a:buNone/>
            </a:pPr>
            <a:r>
              <a:rPr lang="en-US" dirty="0" smtClean="0">
                <a:solidFill>
                  <a:srgbClr val="FFFF00"/>
                </a:solidFill>
              </a:rPr>
              <a:t>		D. </a:t>
            </a:r>
            <a:r>
              <a:rPr lang="en-US" dirty="0" smtClean="0"/>
              <a:t>40</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cs typeface="Microsoft Sans Serif"/>
              </a:rPr>
              <a:t>Medical Marijuana and HIV/AIDS</a:t>
            </a:r>
            <a:br>
              <a:rPr lang="en-US" dirty="0" smtClean="0">
                <a:effectLst>
                  <a:outerShdw blurRad="38100" dist="38100" dir="2700000" algn="tl">
                    <a:srgbClr val="000000">
                      <a:alpha val="43137"/>
                    </a:srgbClr>
                  </a:outerShdw>
                </a:effectLst>
                <a:cs typeface="Microsoft Sans Serif"/>
              </a:rPr>
            </a:br>
            <a:r>
              <a:rPr lang="en-US" sz="3600" dirty="0" smtClean="0">
                <a:effectLst>
                  <a:outerShdw blurRad="38100" dist="38100" dir="2700000" algn="tl">
                    <a:srgbClr val="000000">
                      <a:alpha val="43137"/>
                    </a:srgbClr>
                  </a:outerShdw>
                </a:effectLst>
                <a:cs typeface="Microsoft Sans Serif"/>
              </a:rPr>
              <a:t>Food for Thought </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2"/>
            </a:pPr>
            <a:r>
              <a:rPr lang="en-US" dirty="0" smtClean="0"/>
              <a:t>Longitudinal study of 523 HIV+ illicit drug users (median age = 45), </a:t>
            </a:r>
          </a:p>
          <a:p>
            <a:pPr marL="914400" lvl="1" indent="-514350"/>
            <a:r>
              <a:rPr lang="en-US" dirty="0" smtClean="0">
                <a:solidFill>
                  <a:srgbClr val="FFFF00"/>
                </a:solidFill>
              </a:rPr>
              <a:t>No difference </a:t>
            </a:r>
            <a:r>
              <a:rPr lang="en-US" dirty="0" smtClean="0"/>
              <a:t>in antiretroviral adherence rates between individuals </a:t>
            </a:r>
            <a:r>
              <a:rPr lang="en-US" dirty="0" smtClean="0">
                <a:solidFill>
                  <a:srgbClr val="FFFF00"/>
                </a:solidFill>
              </a:rPr>
              <a:t>reporting daily cannabis </a:t>
            </a:r>
            <a:r>
              <a:rPr lang="en-US" dirty="0" smtClean="0"/>
              <a:t>use </a:t>
            </a:r>
            <a:r>
              <a:rPr lang="en-US" dirty="0" err="1" smtClean="0"/>
              <a:t>vs</a:t>
            </a:r>
            <a:r>
              <a:rPr lang="en-US" dirty="0" smtClean="0"/>
              <a:t> those reporting </a:t>
            </a:r>
            <a:r>
              <a:rPr lang="en-US" dirty="0" smtClean="0">
                <a:solidFill>
                  <a:srgbClr val="FFFF00"/>
                </a:solidFill>
              </a:rPr>
              <a:t>occasional or no cannabis</a:t>
            </a:r>
            <a:r>
              <a:rPr lang="en-US" dirty="0" smtClean="0"/>
              <a:t> use, again after controlling for possible confounding variables </a:t>
            </a:r>
          </a:p>
          <a:p>
            <a:pPr marL="914400" lvl="1" indent="-514350"/>
            <a:r>
              <a:rPr lang="en-US" dirty="0" smtClean="0"/>
              <a:t>Daily alcohol, heroin, cocaine, &amp; crack use were </a:t>
            </a:r>
            <a:r>
              <a:rPr lang="en-US" dirty="0" smtClean="0">
                <a:solidFill>
                  <a:srgbClr val="FFFF00"/>
                </a:solidFill>
              </a:rPr>
              <a:t>all</a:t>
            </a:r>
            <a:r>
              <a:rPr lang="en-US" dirty="0" smtClean="0"/>
              <a:t> associated with lower ART adherence</a:t>
            </a:r>
          </a:p>
          <a:p>
            <a:pPr marL="914400" lvl="1" indent="-514350"/>
            <a:endParaRPr lang="en-US" dirty="0"/>
          </a:p>
        </p:txBody>
      </p:sp>
      <p:sp>
        <p:nvSpPr>
          <p:cNvPr id="4" name="TextBox 3"/>
          <p:cNvSpPr txBox="1"/>
          <p:nvPr/>
        </p:nvSpPr>
        <p:spPr>
          <a:xfrm>
            <a:off x="0" y="6553200"/>
            <a:ext cx="54102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Slawson</a:t>
            </a:r>
            <a:r>
              <a:rPr lang="en-US" sz="1400" dirty="0" smtClean="0">
                <a:solidFill>
                  <a:srgbClr val="FFFF00"/>
                </a:solidFill>
              </a:rPr>
              <a:t>, 2015</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dirty="0" smtClean="0"/>
              <a:t>Aging and the Brain</a:t>
            </a:r>
            <a:endParaRPr lang="en-US" dirty="0"/>
          </a:p>
        </p:txBody>
      </p:sp>
      <p:pic>
        <p:nvPicPr>
          <p:cNvPr id="4" name="Picture 2" descr="LA_SVW_13130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944" y="2590800"/>
            <a:ext cx="4708456" cy="312420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71</a:t>
            </a:fld>
            <a:endParaRPr lang="en-US"/>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Age-Related Changes in the Brain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Shrinking of the </a:t>
            </a:r>
            <a:r>
              <a:rPr lang="en-US" dirty="0" smtClean="0">
                <a:solidFill>
                  <a:srgbClr val="FFFF00"/>
                </a:solidFill>
              </a:rPr>
              <a:t>prefrontal cortex </a:t>
            </a:r>
            <a:r>
              <a:rPr lang="en-US" dirty="0" smtClean="0"/>
              <a:t>and </a:t>
            </a:r>
            <a:r>
              <a:rPr lang="en-US" dirty="0" smtClean="0">
                <a:solidFill>
                  <a:srgbClr val="FFFF00"/>
                </a:solidFill>
              </a:rPr>
              <a:t>hippocampus</a:t>
            </a:r>
          </a:p>
          <a:p>
            <a:r>
              <a:rPr lang="en-US" dirty="0" smtClean="0"/>
              <a:t>White matter begins to degrade which impacts </a:t>
            </a:r>
            <a:r>
              <a:rPr lang="en-US" dirty="0" smtClean="0">
                <a:solidFill>
                  <a:srgbClr val="FFFF00"/>
                </a:solidFill>
              </a:rPr>
              <a:t>brain communication</a:t>
            </a:r>
          </a:p>
          <a:p>
            <a:r>
              <a:rPr lang="en-US" dirty="0" smtClean="0"/>
              <a:t>Arteries and capillaries can harden or shrink which </a:t>
            </a:r>
            <a:r>
              <a:rPr lang="en-US" dirty="0" smtClean="0">
                <a:solidFill>
                  <a:srgbClr val="FFFF00"/>
                </a:solidFill>
              </a:rPr>
              <a:t>impacts blood flow</a:t>
            </a:r>
          </a:p>
          <a:p>
            <a:pPr>
              <a:buClr>
                <a:schemeClr val="tx1"/>
              </a:buClr>
            </a:pPr>
            <a:r>
              <a:rPr lang="en-US" dirty="0" smtClean="0">
                <a:solidFill>
                  <a:srgbClr val="FFFF00"/>
                </a:solidFill>
              </a:rPr>
              <a:t>Plaques and tangles </a:t>
            </a:r>
            <a:r>
              <a:rPr lang="en-US" dirty="0" smtClean="0"/>
              <a:t>can develop in and around neurons </a:t>
            </a:r>
          </a:p>
          <a:p>
            <a:pPr>
              <a:buClr>
                <a:schemeClr val="tx1"/>
              </a:buClr>
            </a:pPr>
            <a:r>
              <a:rPr lang="en-US" dirty="0" smtClean="0">
                <a:solidFill>
                  <a:srgbClr val="FFFF00"/>
                </a:solidFill>
              </a:rPr>
              <a:t>Inflammation</a:t>
            </a:r>
            <a:r>
              <a:rPr lang="en-US" dirty="0" smtClean="0"/>
              <a:t> increases</a:t>
            </a:r>
          </a:p>
        </p:txBody>
      </p:sp>
      <p:sp>
        <p:nvSpPr>
          <p:cNvPr id="4" name="Slide Number Placeholder 3"/>
          <p:cNvSpPr>
            <a:spLocks noGrp="1"/>
          </p:cNvSpPr>
          <p:nvPr>
            <p:ph type="sldNum" sz="quarter" idx="12"/>
          </p:nvPr>
        </p:nvSpPr>
        <p:spPr/>
        <p:txBody>
          <a:bodyPr/>
          <a:lstStyle/>
          <a:p>
            <a:fld id="{EC94FE43-ECF7-4811-AFCB-0690B7462E36}"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Age-Related Changes in the Brain</a:t>
            </a:r>
          </a:p>
        </p:txBody>
      </p:sp>
      <p:sp>
        <p:nvSpPr>
          <p:cNvPr id="3" name="Content Placeholder 2"/>
          <p:cNvSpPr>
            <a:spLocks noGrp="1"/>
          </p:cNvSpPr>
          <p:nvPr>
            <p:ph idx="1"/>
          </p:nvPr>
        </p:nvSpPr>
        <p:spPr/>
        <p:txBody>
          <a:bodyPr>
            <a:normAutofit/>
          </a:bodyPr>
          <a:lstStyle/>
          <a:p>
            <a:r>
              <a:rPr lang="en-US" dirty="0" smtClean="0"/>
              <a:t>Difficulty </a:t>
            </a:r>
            <a:r>
              <a:rPr lang="en-US" dirty="0" smtClean="0">
                <a:solidFill>
                  <a:srgbClr val="FFFF00"/>
                </a:solidFill>
              </a:rPr>
              <a:t>remembering information </a:t>
            </a:r>
          </a:p>
          <a:p>
            <a:r>
              <a:rPr lang="en-US" dirty="0" smtClean="0"/>
              <a:t>Initial </a:t>
            </a:r>
            <a:r>
              <a:rPr lang="en-US" dirty="0" smtClean="0">
                <a:solidFill>
                  <a:srgbClr val="FFFF00"/>
                </a:solidFill>
              </a:rPr>
              <a:t>completion of tasks is slower </a:t>
            </a:r>
            <a:r>
              <a:rPr lang="en-US" dirty="0" smtClean="0"/>
              <a:t>than compared to a younger person</a:t>
            </a:r>
          </a:p>
          <a:p>
            <a:r>
              <a:rPr lang="en-US" dirty="0" smtClean="0"/>
              <a:t>Factors that may help to </a:t>
            </a:r>
            <a:r>
              <a:rPr lang="en-US" dirty="0" smtClean="0">
                <a:solidFill>
                  <a:srgbClr val="FFFF00"/>
                </a:solidFill>
              </a:rPr>
              <a:t>compensate for deficits</a:t>
            </a:r>
            <a:r>
              <a:rPr lang="en-US" dirty="0" smtClean="0"/>
              <a:t> are</a:t>
            </a:r>
          </a:p>
          <a:p>
            <a:pPr lvl="1"/>
            <a:r>
              <a:rPr lang="en-US" dirty="0" smtClean="0"/>
              <a:t>Increases in or more </a:t>
            </a:r>
            <a:r>
              <a:rPr lang="en-US" dirty="0" smtClean="0">
                <a:solidFill>
                  <a:srgbClr val="FFFF00"/>
                </a:solidFill>
              </a:rPr>
              <a:t>extensive vocabulary</a:t>
            </a:r>
          </a:p>
          <a:p>
            <a:pPr lvl="1"/>
            <a:r>
              <a:rPr lang="en-US" dirty="0" smtClean="0"/>
              <a:t>Score similar to younger adults on cognitive tests </a:t>
            </a:r>
            <a:r>
              <a:rPr lang="en-US" dirty="0" smtClean="0">
                <a:solidFill>
                  <a:srgbClr val="FFFF00"/>
                </a:solidFill>
              </a:rPr>
              <a:t>when given additional time</a:t>
            </a:r>
          </a:p>
        </p:txBody>
      </p:sp>
      <p:sp>
        <p:nvSpPr>
          <p:cNvPr id="4" name="Slide Number Placeholder 3"/>
          <p:cNvSpPr>
            <a:spLocks noGrp="1"/>
          </p:cNvSpPr>
          <p:nvPr>
            <p:ph type="sldNum" sz="quarter" idx="12"/>
          </p:nvPr>
        </p:nvSpPr>
        <p:spPr/>
        <p:txBody>
          <a:bodyPr/>
          <a:lstStyle/>
          <a:p>
            <a:fld id="{EC94FE43-ECF7-4811-AFCB-0690B7462E36}"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HIV-Related Cognitive Impairment</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Approximately </a:t>
            </a:r>
            <a:r>
              <a:rPr lang="en-US" dirty="0" smtClean="0">
                <a:solidFill>
                  <a:srgbClr val="FFFF00"/>
                </a:solidFill>
              </a:rPr>
              <a:t>50% of PLWHA </a:t>
            </a:r>
            <a:r>
              <a:rPr lang="en-US" dirty="0" smtClean="0"/>
              <a:t>experience HIV-Associated Neurocognitive Disorders (HAND)</a:t>
            </a:r>
          </a:p>
          <a:p>
            <a:r>
              <a:rPr lang="en-US" dirty="0" smtClean="0"/>
              <a:t>More </a:t>
            </a:r>
            <a:r>
              <a:rPr lang="en-US" dirty="0" smtClean="0">
                <a:solidFill>
                  <a:srgbClr val="FFFF00"/>
                </a:solidFill>
              </a:rPr>
              <a:t>common in women </a:t>
            </a:r>
            <a:r>
              <a:rPr lang="en-US" dirty="0" smtClean="0"/>
              <a:t>and those with </a:t>
            </a:r>
            <a:r>
              <a:rPr lang="en-US" dirty="0" smtClean="0">
                <a:solidFill>
                  <a:srgbClr val="FFFF00"/>
                </a:solidFill>
              </a:rPr>
              <a:t>lower</a:t>
            </a:r>
            <a:r>
              <a:rPr lang="en-US" dirty="0" smtClean="0"/>
              <a:t> </a:t>
            </a:r>
            <a:r>
              <a:rPr lang="en-US" dirty="0" err="1" smtClean="0">
                <a:solidFill>
                  <a:srgbClr val="FFFF00"/>
                </a:solidFill>
              </a:rPr>
              <a:t>premorbid</a:t>
            </a:r>
            <a:r>
              <a:rPr lang="en-US" dirty="0" smtClean="0">
                <a:solidFill>
                  <a:srgbClr val="FFFF00"/>
                </a:solidFill>
              </a:rPr>
              <a:t> IQ </a:t>
            </a:r>
          </a:p>
          <a:p>
            <a:pPr>
              <a:buClr>
                <a:schemeClr val="tx1"/>
              </a:buClr>
            </a:pPr>
            <a:r>
              <a:rPr lang="en-US" dirty="0" smtClean="0">
                <a:solidFill>
                  <a:srgbClr val="FFFF00"/>
                </a:solidFill>
              </a:rPr>
              <a:t>Severe depression </a:t>
            </a:r>
            <a:r>
              <a:rPr lang="en-US" dirty="0" smtClean="0"/>
              <a:t>frequently associated with cognitive impairment</a:t>
            </a:r>
          </a:p>
          <a:p>
            <a:r>
              <a:rPr lang="en-US" dirty="0" smtClean="0"/>
              <a:t>Appears to be a strong correlation between </a:t>
            </a:r>
            <a:r>
              <a:rPr lang="en-US" dirty="0" smtClean="0">
                <a:solidFill>
                  <a:srgbClr val="FFFF00"/>
                </a:solidFill>
              </a:rPr>
              <a:t>depression and HAND </a:t>
            </a:r>
            <a:r>
              <a:rPr lang="en-US" sz="2400" dirty="0" smtClean="0"/>
              <a:t>(</a:t>
            </a:r>
            <a:r>
              <a:rPr lang="en-US" sz="2400" dirty="0" err="1" smtClean="0"/>
              <a:t>Simioni</a:t>
            </a:r>
            <a:r>
              <a:rPr lang="en-US" sz="2400" dirty="0" smtClean="0"/>
              <a:t> et al)</a:t>
            </a:r>
          </a:p>
        </p:txBody>
      </p:sp>
      <p:sp>
        <p:nvSpPr>
          <p:cNvPr id="4" name="Slide Number Placeholder 3"/>
          <p:cNvSpPr>
            <a:spLocks noGrp="1"/>
          </p:cNvSpPr>
          <p:nvPr>
            <p:ph type="sldNum" sz="quarter" idx="12"/>
          </p:nvPr>
        </p:nvSpPr>
        <p:spPr/>
        <p:txBody>
          <a:bodyPr/>
          <a:lstStyle/>
          <a:p>
            <a:fld id="{EC94FE43-ECF7-4811-AFCB-0690B7462E36}" type="slidenum">
              <a:rPr lang="en-US" smtClean="0"/>
              <a:pPr/>
              <a:t>74</a:t>
            </a:fld>
            <a:endParaRPr lang="en-US"/>
          </a:p>
        </p:txBody>
      </p:sp>
    </p:spTree>
    <p:extLst>
      <p:ext uri="{BB962C8B-B14F-4D97-AF65-F5344CB8AC3E}">
        <p14:creationId xmlns:p14="http://schemas.microsoft.com/office/powerpoint/2010/main" val="5437077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HIV-Related Cognitive Impairment</a:t>
            </a:r>
          </a:p>
        </p:txBody>
      </p:sp>
      <p:sp>
        <p:nvSpPr>
          <p:cNvPr id="3" name="Content Placeholder 2"/>
          <p:cNvSpPr>
            <a:spLocks noGrp="1"/>
          </p:cNvSpPr>
          <p:nvPr>
            <p:ph idx="1"/>
          </p:nvPr>
        </p:nvSpPr>
        <p:spPr/>
        <p:txBody>
          <a:bodyPr>
            <a:normAutofit fontScale="92500" lnSpcReduction="10000"/>
          </a:bodyPr>
          <a:lstStyle/>
          <a:p>
            <a:r>
              <a:rPr lang="en-US" dirty="0" smtClean="0"/>
              <a:t>10% of older HIV-seropositive patients in Australia had </a:t>
            </a:r>
            <a:r>
              <a:rPr lang="en-US" dirty="0" smtClean="0">
                <a:solidFill>
                  <a:srgbClr val="FFFF00"/>
                </a:solidFill>
              </a:rPr>
              <a:t>CSF markers consistent with Alzheimer’s</a:t>
            </a:r>
            <a:r>
              <a:rPr lang="en-US" dirty="0" smtClean="0"/>
              <a:t>: over </a:t>
            </a:r>
            <a:r>
              <a:rPr lang="en-US" dirty="0" smtClean="0">
                <a:solidFill>
                  <a:srgbClr val="FFFF00"/>
                </a:solidFill>
              </a:rPr>
              <a:t>10 times the prevalence </a:t>
            </a:r>
            <a:r>
              <a:rPr lang="en-US" dirty="0" smtClean="0"/>
              <a:t>in similar age general population  </a:t>
            </a:r>
            <a:r>
              <a:rPr lang="en-US" sz="2600" dirty="0" smtClean="0"/>
              <a:t>(</a:t>
            </a:r>
            <a:r>
              <a:rPr lang="en-US" sz="2600" dirty="0" err="1" smtClean="0"/>
              <a:t>Cysique</a:t>
            </a:r>
            <a:r>
              <a:rPr lang="en-US" sz="2600" dirty="0" smtClean="0"/>
              <a:t> et al, 2013) </a:t>
            </a:r>
          </a:p>
          <a:p>
            <a:r>
              <a:rPr lang="en-US" dirty="0" smtClean="0"/>
              <a:t>Problems with balance and lightheadedness, </a:t>
            </a:r>
            <a:r>
              <a:rPr lang="en-US" dirty="0" smtClean="0">
                <a:solidFill>
                  <a:srgbClr val="FFFF00"/>
                </a:solidFill>
              </a:rPr>
              <a:t>associated with risk of falls</a:t>
            </a:r>
            <a:r>
              <a:rPr lang="en-US" dirty="0" smtClean="0"/>
              <a:t>, are more common</a:t>
            </a:r>
          </a:p>
          <a:p>
            <a:pPr>
              <a:buClr>
                <a:schemeClr val="tx1"/>
              </a:buClr>
            </a:pPr>
            <a:r>
              <a:rPr lang="en-US" dirty="0" smtClean="0">
                <a:solidFill>
                  <a:srgbClr val="FFFF00"/>
                </a:solidFill>
              </a:rPr>
              <a:t>Polypharmacy</a:t>
            </a:r>
            <a:r>
              <a:rPr lang="en-US" dirty="0" smtClean="0"/>
              <a:t> associated with </a:t>
            </a:r>
            <a:r>
              <a:rPr lang="en-US" dirty="0" smtClean="0">
                <a:solidFill>
                  <a:srgbClr val="FFFF00"/>
                </a:solidFill>
              </a:rPr>
              <a:t>increased risk </a:t>
            </a:r>
            <a:r>
              <a:rPr lang="en-US" dirty="0" smtClean="0"/>
              <a:t>of falls</a:t>
            </a:r>
          </a:p>
          <a:p>
            <a:r>
              <a:rPr lang="en-US" dirty="0" smtClean="0"/>
              <a:t>High educational level may indicate a </a:t>
            </a:r>
            <a:r>
              <a:rPr lang="en-US" dirty="0" smtClean="0">
                <a:solidFill>
                  <a:srgbClr val="FFFF00"/>
                </a:solidFill>
              </a:rPr>
              <a:t>protective factor</a:t>
            </a:r>
            <a:r>
              <a:rPr lang="en-US" dirty="0" smtClean="0"/>
              <a:t> against HAND </a:t>
            </a:r>
          </a:p>
          <a:p>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75</a:t>
            </a:fld>
            <a:endParaRPr lang="en-US"/>
          </a:p>
        </p:txBody>
      </p:sp>
    </p:spTree>
    <p:extLst>
      <p:ext uri="{BB962C8B-B14F-4D97-AF65-F5344CB8AC3E}">
        <p14:creationId xmlns:p14="http://schemas.microsoft.com/office/powerpoint/2010/main" val="15873336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Successful Cognitive Aging in Older PLWHA</a:t>
            </a:r>
            <a:endParaRPr lang="en-US" sz="3600" dirty="0"/>
          </a:p>
        </p:txBody>
      </p:sp>
      <p:sp>
        <p:nvSpPr>
          <p:cNvPr id="3" name="Content Placeholder 2"/>
          <p:cNvSpPr>
            <a:spLocks noGrp="1"/>
          </p:cNvSpPr>
          <p:nvPr>
            <p:ph idx="1"/>
          </p:nvPr>
        </p:nvSpPr>
        <p:spPr/>
        <p:txBody>
          <a:bodyPr>
            <a:normAutofit fontScale="92500" lnSpcReduction="20000"/>
          </a:bodyPr>
          <a:lstStyle/>
          <a:p>
            <a:r>
              <a:rPr lang="en-US" dirty="0" smtClean="0"/>
              <a:t>Successful Cognitive Aging (SCA)</a:t>
            </a:r>
          </a:p>
          <a:p>
            <a:pPr lvl="1"/>
            <a:r>
              <a:rPr lang="en-US" dirty="0" smtClean="0"/>
              <a:t>Individual is free from actual cognitive impairment and subjective experience of cognitive impairment</a:t>
            </a:r>
          </a:p>
          <a:p>
            <a:r>
              <a:rPr lang="en-US" dirty="0" smtClean="0"/>
              <a:t>Is it possible with HIV+ older adults?</a:t>
            </a:r>
          </a:p>
          <a:p>
            <a:r>
              <a:rPr lang="en-US" dirty="0" smtClean="0"/>
              <a:t>32% of HIV+ adults with at least 5 yrs duration of infection met criteria for SCA</a:t>
            </a:r>
          </a:p>
          <a:p>
            <a:pPr lvl="1"/>
            <a:r>
              <a:rPr lang="en-US" dirty="0" smtClean="0"/>
              <a:t>Mean age: 51 </a:t>
            </a:r>
          </a:p>
          <a:p>
            <a:pPr lvl="1"/>
            <a:r>
              <a:rPr lang="en-US" dirty="0" smtClean="0"/>
              <a:t>Better mood function</a:t>
            </a:r>
          </a:p>
          <a:p>
            <a:pPr lvl="1"/>
            <a:r>
              <a:rPr lang="en-US" dirty="0" smtClean="0"/>
              <a:t>Fewer declines in activities of daily living (ADL)</a:t>
            </a:r>
          </a:p>
          <a:p>
            <a:pPr lvl="1"/>
            <a:r>
              <a:rPr lang="en-US" dirty="0" smtClean="0"/>
              <a:t>Higher medication adherence </a:t>
            </a:r>
          </a:p>
          <a:p>
            <a:pPr lvl="1"/>
            <a:r>
              <a:rPr lang="en-US" dirty="0" smtClean="0"/>
              <a:t>More confidence dealing with healthcare providers </a:t>
            </a:r>
            <a:endParaRPr lang="en-US" dirty="0"/>
          </a:p>
        </p:txBody>
      </p:sp>
      <p:sp>
        <p:nvSpPr>
          <p:cNvPr id="4" name="TextBox 3"/>
          <p:cNvSpPr txBox="1"/>
          <p:nvPr/>
        </p:nvSpPr>
        <p:spPr>
          <a:xfrm>
            <a:off x="0" y="6550223"/>
            <a:ext cx="48006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Malaspina</a:t>
            </a:r>
            <a:r>
              <a:rPr lang="en-US" sz="1400" dirty="0" smtClean="0">
                <a:solidFill>
                  <a:srgbClr val="FFFF00"/>
                </a:solidFill>
              </a:rPr>
              <a:t> et al, 2011 </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Successful Cognitive Aging in Older PLWHA</a:t>
            </a:r>
          </a:p>
        </p:txBody>
      </p:sp>
      <p:sp>
        <p:nvSpPr>
          <p:cNvPr id="3" name="Content Placeholder 2"/>
          <p:cNvSpPr>
            <a:spLocks noGrp="1"/>
          </p:cNvSpPr>
          <p:nvPr>
            <p:ph idx="1"/>
          </p:nvPr>
        </p:nvSpPr>
        <p:spPr/>
        <p:txBody>
          <a:bodyPr>
            <a:normAutofit lnSpcReduction="10000"/>
          </a:bodyPr>
          <a:lstStyle/>
          <a:p>
            <a:r>
              <a:rPr lang="en-US" dirty="0" smtClean="0"/>
              <a:t>Among 50 &amp; older HIV+ adults in San Diego, SCA associated with: </a:t>
            </a:r>
          </a:p>
          <a:p>
            <a:pPr lvl="1"/>
            <a:r>
              <a:rPr lang="en-US" dirty="0" smtClean="0"/>
              <a:t>Better </a:t>
            </a:r>
            <a:r>
              <a:rPr lang="en-US" dirty="0" smtClean="0">
                <a:solidFill>
                  <a:srgbClr val="FFFF00"/>
                </a:solidFill>
              </a:rPr>
              <a:t>emotional and social </a:t>
            </a:r>
            <a:r>
              <a:rPr lang="en-US" dirty="0" smtClean="0"/>
              <a:t>functioning </a:t>
            </a:r>
          </a:p>
          <a:p>
            <a:pPr lvl="1"/>
            <a:r>
              <a:rPr lang="en-US" dirty="0" smtClean="0"/>
              <a:t>Less </a:t>
            </a:r>
            <a:r>
              <a:rPr lang="en-US" dirty="0" smtClean="0">
                <a:solidFill>
                  <a:srgbClr val="FFFF00"/>
                </a:solidFill>
              </a:rPr>
              <a:t>fatigue</a:t>
            </a:r>
          </a:p>
          <a:p>
            <a:pPr lvl="1"/>
            <a:r>
              <a:rPr lang="en-US" dirty="0" smtClean="0"/>
              <a:t>Better general </a:t>
            </a:r>
            <a:r>
              <a:rPr lang="en-US" dirty="0" smtClean="0">
                <a:solidFill>
                  <a:srgbClr val="FFFF00"/>
                </a:solidFill>
              </a:rPr>
              <a:t>health</a:t>
            </a:r>
            <a:r>
              <a:rPr lang="en-US" dirty="0" smtClean="0"/>
              <a:t> </a:t>
            </a:r>
          </a:p>
          <a:p>
            <a:pPr lvl="1"/>
            <a:r>
              <a:rPr lang="en-US" dirty="0" smtClean="0"/>
              <a:t>Unfortunately, older HIV+ adults </a:t>
            </a:r>
            <a:r>
              <a:rPr lang="en-US" dirty="0" smtClean="0">
                <a:solidFill>
                  <a:srgbClr val="FFFF00"/>
                </a:solidFill>
              </a:rPr>
              <a:t>much less likely to have SCA</a:t>
            </a:r>
            <a:r>
              <a:rPr lang="en-US" dirty="0" smtClean="0"/>
              <a:t> (19%) than younger HIV+ adults (42%), older HIV- adults (45%), or younger HIV- adults (48%) </a:t>
            </a:r>
          </a:p>
          <a:p>
            <a:pPr lvl="1">
              <a:buClr>
                <a:schemeClr val="tx1"/>
              </a:buClr>
            </a:pPr>
            <a:r>
              <a:rPr lang="en-US" dirty="0" smtClean="0">
                <a:solidFill>
                  <a:srgbClr val="FFFF00"/>
                </a:solidFill>
              </a:rPr>
              <a:t>No difference </a:t>
            </a:r>
            <a:r>
              <a:rPr lang="en-US" dirty="0" smtClean="0"/>
              <a:t>between older &amp; younger on SUD </a:t>
            </a:r>
            <a:endParaRPr lang="en-US" dirty="0"/>
          </a:p>
        </p:txBody>
      </p:sp>
      <p:sp>
        <p:nvSpPr>
          <p:cNvPr id="4" name="TextBox 3"/>
          <p:cNvSpPr txBox="1"/>
          <p:nvPr/>
        </p:nvSpPr>
        <p:spPr>
          <a:xfrm>
            <a:off x="0" y="6550223"/>
            <a:ext cx="4953000" cy="307777"/>
          </a:xfrm>
          <a:prstGeom prst="rect">
            <a:avLst/>
          </a:prstGeom>
          <a:noFill/>
        </p:spPr>
        <p:txBody>
          <a:bodyPr wrap="square" rtlCol="0">
            <a:spAutoFit/>
          </a:bodyPr>
          <a:lstStyle/>
          <a:p>
            <a:r>
              <a:rPr lang="en-US" sz="1400" dirty="0" smtClean="0">
                <a:solidFill>
                  <a:srgbClr val="FFFF00"/>
                </a:solidFill>
              </a:rPr>
              <a:t>SOURCE: Moore et al., 2014</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Changes Occur?</a:t>
            </a:r>
            <a:endParaRPr lang="en-US" dirty="0"/>
          </a:p>
        </p:txBody>
      </p:sp>
      <p:sp>
        <p:nvSpPr>
          <p:cNvPr id="3" name="Content Placeholder 2"/>
          <p:cNvSpPr>
            <a:spLocks noGrp="1"/>
          </p:cNvSpPr>
          <p:nvPr>
            <p:ph idx="1"/>
          </p:nvPr>
        </p:nvSpPr>
        <p:spPr>
          <a:xfrm>
            <a:off x="381000" y="2667000"/>
            <a:ext cx="4876800" cy="1676400"/>
          </a:xfrm>
        </p:spPr>
        <p:txBody>
          <a:bodyPr>
            <a:noAutofit/>
          </a:bodyPr>
          <a:lstStyle/>
          <a:p>
            <a:pPr>
              <a:buNone/>
            </a:pPr>
            <a:r>
              <a:rPr lang="en-US" sz="3600" dirty="0" smtClean="0"/>
              <a:t>“the </a:t>
            </a:r>
            <a:r>
              <a:rPr lang="en-US" sz="3600" dirty="0" smtClean="0">
                <a:solidFill>
                  <a:srgbClr val="FFFF00"/>
                </a:solidFill>
              </a:rPr>
              <a:t>late seventies</a:t>
            </a:r>
            <a:r>
              <a:rPr lang="en-US" sz="3600" dirty="0" smtClean="0"/>
              <a:t>”</a:t>
            </a:r>
            <a:endParaRPr lang="en-US" sz="4000" dirty="0" smtClean="0"/>
          </a:p>
        </p:txBody>
      </p:sp>
      <p:sp>
        <p:nvSpPr>
          <p:cNvPr id="4" name="TextBox 3"/>
          <p:cNvSpPr txBox="1"/>
          <p:nvPr/>
        </p:nvSpPr>
        <p:spPr>
          <a:xfrm>
            <a:off x="0" y="6477000"/>
            <a:ext cx="87630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Aartsen</a:t>
            </a:r>
            <a:r>
              <a:rPr lang="en-US" sz="1400" dirty="0" smtClean="0">
                <a:solidFill>
                  <a:srgbClr val="FFFF00"/>
                </a:solidFill>
              </a:rPr>
              <a:t> et al, 2002; Albert &amp; Heaton, 1988; </a:t>
            </a:r>
            <a:r>
              <a:rPr lang="en-US" sz="1400" dirty="0" err="1" smtClean="0">
                <a:solidFill>
                  <a:srgbClr val="FFFF00"/>
                </a:solidFill>
              </a:rPr>
              <a:t>Plassman</a:t>
            </a:r>
            <a:r>
              <a:rPr lang="en-US" sz="1400" dirty="0" smtClean="0">
                <a:solidFill>
                  <a:srgbClr val="FFFF00"/>
                </a:solidFill>
              </a:rPr>
              <a:t> et al, 1995; </a:t>
            </a:r>
            <a:r>
              <a:rPr lang="en-US" sz="1400" dirty="0" err="1" smtClean="0">
                <a:solidFill>
                  <a:srgbClr val="FFFF00"/>
                </a:solidFill>
              </a:rPr>
              <a:t>Ronnlund</a:t>
            </a:r>
            <a:r>
              <a:rPr lang="en-US" sz="1400" dirty="0" smtClean="0">
                <a:solidFill>
                  <a:srgbClr val="FFFF00"/>
                </a:solidFill>
              </a:rPr>
              <a:t> et al, 2005; </a:t>
            </a:r>
            <a:r>
              <a:rPr lang="en-US" sz="1400" dirty="0" err="1" smtClean="0">
                <a:solidFill>
                  <a:srgbClr val="FFFF00"/>
                </a:solidFill>
              </a:rPr>
              <a:t>Schaie</a:t>
            </a:r>
            <a:r>
              <a:rPr lang="en-US" sz="1400" dirty="0" smtClean="0">
                <a:solidFill>
                  <a:srgbClr val="FFFF00"/>
                </a:solidFill>
              </a:rPr>
              <a:t>, 1989</a:t>
            </a:r>
            <a:endParaRPr lang="en-US" sz="1400" dirty="0">
              <a:solidFill>
                <a:srgbClr val="FFFF00"/>
              </a:solidFill>
            </a:endParaRPr>
          </a:p>
        </p:txBody>
      </p:sp>
      <p:sp>
        <p:nvSpPr>
          <p:cNvPr id="5" name="Content Placeholder 2"/>
          <p:cNvSpPr txBox="1">
            <a:spLocks/>
          </p:cNvSpPr>
          <p:nvPr/>
        </p:nvSpPr>
        <p:spPr>
          <a:xfrm>
            <a:off x="4648200" y="2819400"/>
            <a:ext cx="4267200" cy="1066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effectLst/>
                <a:uLnTx/>
                <a:uFillTx/>
                <a:latin typeface="+mn-lt"/>
                <a:ea typeface="+mn-ea"/>
                <a:cs typeface="+mn-cs"/>
              </a:rPr>
              <a:t>“about</a:t>
            </a:r>
            <a:r>
              <a:rPr kumimoji="0" lang="en-US" sz="3600" b="0" i="0" u="none" strike="noStrike" kern="1200" cap="none" spc="0" normalizeH="0" baseline="0" noProof="0" dirty="0" smtClean="0">
                <a:ln>
                  <a:noFill/>
                </a:ln>
                <a:solidFill>
                  <a:srgbClr val="FFFF00"/>
                </a:solidFill>
                <a:effectLst/>
                <a:uLnTx/>
                <a:uFillTx/>
                <a:latin typeface="+mn-lt"/>
                <a:ea typeface="+mn-ea"/>
                <a:cs typeface="+mn-cs"/>
              </a:rPr>
              <a:t> 50 years old</a:t>
            </a:r>
            <a:r>
              <a:rPr kumimoji="0" lang="en-US" sz="3600" b="0" i="0" u="none" strike="noStrike" kern="1200" cap="none" spc="0" normalizeH="0" baseline="0" noProof="0" dirty="0" smtClean="0">
                <a:ln>
                  <a:noFill/>
                </a:ln>
                <a:effectLst/>
                <a:uLnTx/>
                <a:uFillTx/>
                <a:latin typeface="+mn-lt"/>
                <a:ea typeface="+mn-ea"/>
                <a:cs typeface="+mn-cs"/>
              </a:rPr>
              <a:t>”</a:t>
            </a:r>
          </a:p>
        </p:txBody>
      </p:sp>
      <p:sp>
        <p:nvSpPr>
          <p:cNvPr id="6" name="Content Placeholder 2"/>
          <p:cNvSpPr txBox="1">
            <a:spLocks/>
          </p:cNvSpPr>
          <p:nvPr/>
        </p:nvSpPr>
        <p:spPr>
          <a:xfrm>
            <a:off x="838200" y="3733800"/>
            <a:ext cx="3962400" cy="1066800"/>
          </a:xfrm>
          <a:prstGeom prst="rect">
            <a:avLst/>
          </a:prstGeom>
        </p:spPr>
        <p:txBody>
          <a:bodyPr vert="horz" lIns="91440" tIns="45720" rIns="91440" bIns="45720" rtlCol="0">
            <a:noAutofit/>
          </a:bodyPr>
          <a:lstStyle/>
          <a:p>
            <a:pPr>
              <a:buNone/>
            </a:pPr>
            <a:r>
              <a:rPr lang="en-US" sz="3600" dirty="0" smtClean="0"/>
              <a:t>“around</a:t>
            </a:r>
            <a:r>
              <a:rPr lang="en-US" sz="3600" dirty="0" smtClean="0">
                <a:solidFill>
                  <a:srgbClr val="FFFF00"/>
                </a:solidFill>
              </a:rPr>
              <a:t> age sixty</a:t>
            </a:r>
            <a:r>
              <a:rPr lang="en-US" sz="3600" dirty="0" smtClean="0"/>
              <a:t>”</a:t>
            </a:r>
          </a:p>
        </p:txBody>
      </p:sp>
      <p:sp>
        <p:nvSpPr>
          <p:cNvPr id="8" name="Content Placeholder 2"/>
          <p:cNvSpPr txBox="1">
            <a:spLocks/>
          </p:cNvSpPr>
          <p:nvPr/>
        </p:nvSpPr>
        <p:spPr>
          <a:xfrm>
            <a:off x="1066800" y="4800600"/>
            <a:ext cx="4343400" cy="1066800"/>
          </a:xfrm>
          <a:prstGeom prst="rect">
            <a:avLst/>
          </a:prstGeom>
        </p:spPr>
        <p:txBody>
          <a:bodyPr vert="horz" lIns="91440" tIns="45720" rIns="91440" bIns="45720" rtlCol="0">
            <a:noAutofit/>
          </a:bodyPr>
          <a:lstStyle/>
          <a:p>
            <a:pPr>
              <a:buNone/>
            </a:pPr>
            <a:r>
              <a:rPr lang="en-US" sz="3600" dirty="0" smtClean="0"/>
              <a:t>“…not before </a:t>
            </a:r>
            <a:r>
              <a:rPr lang="en-US" sz="3600" dirty="0" smtClean="0">
                <a:solidFill>
                  <a:srgbClr val="FFFF00"/>
                </a:solidFill>
              </a:rPr>
              <a:t>age 55”</a:t>
            </a:r>
            <a:endParaRPr lang="en-US" sz="3600" dirty="0" smtClean="0"/>
          </a:p>
        </p:txBody>
      </p:sp>
      <p:sp>
        <p:nvSpPr>
          <p:cNvPr id="11" name="Content Placeholder 2"/>
          <p:cNvSpPr txBox="1">
            <a:spLocks/>
          </p:cNvSpPr>
          <p:nvPr/>
        </p:nvSpPr>
        <p:spPr>
          <a:xfrm>
            <a:off x="381000" y="1752601"/>
            <a:ext cx="8686800" cy="33527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“after </a:t>
            </a:r>
            <a:r>
              <a:rPr kumimoji="0" lang="en-US" sz="3600" b="0" i="0" u="none" strike="noStrike" kern="1200" cap="none" spc="0" normalizeH="0" baseline="0" noProof="0" dirty="0" smtClean="0">
                <a:ln>
                  <a:noFill/>
                </a:ln>
                <a:solidFill>
                  <a:srgbClr val="FFFF00"/>
                </a:solidFill>
                <a:effectLst/>
                <a:uLnTx/>
                <a:uFillTx/>
                <a:latin typeface="+mn-lt"/>
                <a:ea typeface="+mn-ea"/>
                <a:cs typeface="+mn-cs"/>
              </a:rPr>
              <a:t>midlife</a:t>
            </a:r>
            <a:r>
              <a:rPr kumimoji="0" lang="en-US" sz="36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600" b="0" i="0" u="none" strike="noStrike" kern="1200" cap="none" spc="0" normalizeH="0" baseline="0" noProof="0" dirty="0" smtClean="0">
                <a:ln>
                  <a:noFill/>
                </a:ln>
                <a:solidFill>
                  <a:srgbClr val="FFFF00"/>
                </a:solidFill>
                <a:effectLst/>
                <a:uLnTx/>
                <a:uFillTx/>
                <a:latin typeface="+mn-lt"/>
                <a:ea typeface="+mn-ea"/>
                <a:cs typeface="+mn-cs"/>
              </a:rPr>
              <a:t>at higher ages (70 or higher)</a:t>
            </a:r>
            <a:r>
              <a:rPr kumimoji="0" lang="en-US" sz="3600" b="0" i="0" u="none" strike="noStrike" kern="1200" cap="none" spc="0" normalizeH="0" baseline="0" noProof="0" dirty="0" smtClean="0">
                <a:ln>
                  <a:noFill/>
                </a:ln>
                <a:effectLst/>
                <a:uLnTx/>
                <a:uFillTx/>
                <a:latin typeface="+mn-lt"/>
                <a:ea typeface="+mn-ea"/>
                <a:cs typeface="+mn-cs"/>
              </a:rPr>
              <a:t>”</a:t>
            </a:r>
          </a:p>
        </p:txBody>
      </p:sp>
      <p:pic>
        <p:nvPicPr>
          <p:cNvPr id="9" name="Picture 1"/>
          <p:cNvPicPr>
            <a:picLocks noChangeAspect="1" noChangeArrowheads="1"/>
          </p:cNvPicPr>
          <p:nvPr/>
        </p:nvPicPr>
        <p:blipFill>
          <a:blip r:embed="rId3" cstate="print"/>
          <a:srcRect/>
          <a:stretch>
            <a:fillRect/>
          </a:stretch>
        </p:blipFill>
        <p:spPr bwMode="auto">
          <a:xfrm>
            <a:off x="5257800" y="4145833"/>
            <a:ext cx="3403600" cy="2291940"/>
          </a:xfrm>
          <a:prstGeom prst="rect">
            <a:avLst/>
          </a:prstGeom>
          <a:ln>
            <a:noFill/>
          </a:ln>
          <a:effectLst>
            <a:softEdge rad="112500"/>
          </a:effectLst>
        </p:spPr>
      </p:pic>
      <p:sp>
        <p:nvSpPr>
          <p:cNvPr id="10" name="Slide Number Placeholder 9"/>
          <p:cNvSpPr>
            <a:spLocks noGrp="1"/>
          </p:cNvSpPr>
          <p:nvPr>
            <p:ph type="sldNum" sz="quarter" idx="12"/>
          </p:nvPr>
        </p:nvSpPr>
        <p:spPr/>
        <p:txBody>
          <a:bodyPr/>
          <a:lstStyle/>
          <a:p>
            <a:fld id="{EC94FE43-ECF7-4811-AFCB-0690B7462E36}" type="slidenum">
              <a:rPr lang="en-US" smtClean="0"/>
              <a:pPr/>
              <a:t>78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8"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Methamphetamine</a:t>
            </a:r>
            <a:endParaRPr lang="en-US" dirty="0"/>
          </a:p>
        </p:txBody>
      </p:sp>
      <p:sp>
        <p:nvSpPr>
          <p:cNvPr id="6" name="Slide Number Placeholder 5"/>
          <p:cNvSpPr>
            <a:spLocks noGrp="1"/>
          </p:cNvSpPr>
          <p:nvPr>
            <p:ph type="sldNum" sz="quarter" idx="12"/>
          </p:nvPr>
        </p:nvSpPr>
        <p:spPr/>
        <p:txBody>
          <a:bodyPr/>
          <a:lstStyle/>
          <a:p>
            <a:fld id="{EC94FE43-ECF7-4811-AFCB-0690B7462E36}" type="slidenum">
              <a:rPr lang="en-US" smtClean="0"/>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lgn="ctr">
              <a:buClr>
                <a:srgbClr val="FFFF00"/>
              </a:buClr>
              <a:buFont typeface="+mj-lt"/>
              <a:buAutoNum type="arabicPeriod" startAt="3"/>
            </a:pPr>
            <a:r>
              <a:rPr lang="en-US" dirty="0" smtClean="0"/>
              <a:t>Between June 2013 and June 2014, the age group that had the highest increase in new cases of HIV in California was: </a:t>
            </a:r>
          </a:p>
          <a:p>
            <a:pPr marL="514350" indent="-514350" algn="ctr">
              <a:buAutoNum type="arabicPeriod" startAt="3"/>
            </a:pPr>
            <a:endParaRPr lang="en-US" dirty="0" smtClean="0"/>
          </a:p>
          <a:p>
            <a:pPr marL="514350" indent="-514350">
              <a:buNone/>
            </a:pPr>
            <a:r>
              <a:rPr lang="en-US" dirty="0" smtClean="0"/>
              <a:t>		</a:t>
            </a:r>
            <a:r>
              <a:rPr lang="en-US" dirty="0" smtClean="0">
                <a:solidFill>
                  <a:srgbClr val="FFFF00"/>
                </a:solidFill>
              </a:rPr>
              <a:t>A. </a:t>
            </a:r>
            <a:r>
              <a:rPr lang="en-US" dirty="0" smtClean="0"/>
              <a:t>13-19  </a:t>
            </a:r>
          </a:p>
          <a:p>
            <a:pPr marL="514350" indent="-514350">
              <a:buNone/>
            </a:pPr>
            <a:r>
              <a:rPr lang="en-US" dirty="0" smtClean="0"/>
              <a:t>		</a:t>
            </a:r>
            <a:r>
              <a:rPr lang="en-US" dirty="0" smtClean="0">
                <a:solidFill>
                  <a:srgbClr val="FFFF00"/>
                </a:solidFill>
              </a:rPr>
              <a:t>B. </a:t>
            </a:r>
            <a:r>
              <a:rPr lang="en-US" dirty="0" smtClean="0"/>
              <a:t>20-29</a:t>
            </a:r>
          </a:p>
          <a:p>
            <a:pPr marL="514350" indent="-514350">
              <a:buNone/>
            </a:pPr>
            <a:r>
              <a:rPr lang="en-US" dirty="0" smtClean="0">
                <a:solidFill>
                  <a:srgbClr val="FFFF00"/>
                </a:solidFill>
              </a:rPr>
              <a:t>		C. </a:t>
            </a:r>
            <a:r>
              <a:rPr lang="en-US" dirty="0" smtClean="0"/>
              <a:t>50+</a:t>
            </a:r>
          </a:p>
          <a:p>
            <a:pPr marL="514350" indent="-514350">
              <a:buNone/>
            </a:pPr>
            <a:r>
              <a:rPr lang="en-US" dirty="0" smtClean="0">
                <a:solidFill>
                  <a:srgbClr val="FFFF00"/>
                </a:solidFill>
              </a:rPr>
              <a:t>		D. </a:t>
            </a:r>
            <a:r>
              <a:rPr lang="en-US" dirty="0" smtClean="0"/>
              <a:t>A and C</a:t>
            </a:r>
          </a:p>
          <a:p>
            <a:pPr marL="514350" indent="-514350">
              <a:buNone/>
            </a:pPr>
            <a:r>
              <a:rPr lang="en-US" dirty="0" smtClean="0"/>
              <a:t>		</a:t>
            </a:r>
            <a:r>
              <a:rPr lang="en-US" dirty="0" smtClean="0">
                <a:solidFill>
                  <a:srgbClr val="FFFF00"/>
                </a:solidFill>
              </a:rPr>
              <a:t>E.</a:t>
            </a:r>
            <a:r>
              <a:rPr lang="en-US" dirty="0" smtClean="0"/>
              <a:t> A and B</a:t>
            </a:r>
            <a:endParaRPr lang="en-US"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HIV </a:t>
            </a:r>
            <a:r>
              <a:rPr lang="en-US" sz="4000" dirty="0"/>
              <a:t>and </a:t>
            </a:r>
            <a:r>
              <a:rPr lang="en-US" sz="4000" dirty="0" smtClean="0"/>
              <a:t>Substance Use</a:t>
            </a:r>
            <a:br>
              <a:rPr lang="en-US" sz="4000" dirty="0" smtClean="0"/>
            </a:br>
            <a:r>
              <a:rPr lang="en-US" sz="3100" dirty="0" smtClean="0"/>
              <a:t>Drug Use by Age and </a:t>
            </a:r>
            <a:br>
              <a:rPr lang="en-US" sz="3100" dirty="0" smtClean="0"/>
            </a:br>
            <a:r>
              <a:rPr lang="en-US" sz="3100" dirty="0" smtClean="0"/>
              <a:t>Alcohol Dependence (n=112)</a:t>
            </a:r>
            <a:endParaRPr lang="en-US" sz="3100" dirty="0"/>
          </a:p>
        </p:txBody>
      </p:sp>
      <p:sp>
        <p:nvSpPr>
          <p:cNvPr id="6" name="TextBox 5"/>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Gongvatana</a:t>
            </a:r>
            <a:r>
              <a:rPr lang="en-US" sz="1400" dirty="0" smtClean="0">
                <a:solidFill>
                  <a:srgbClr val="FFFF00"/>
                </a:solidFill>
              </a:rPr>
              <a:t> et al, 2014 </a:t>
            </a:r>
            <a:endParaRPr lang="en-US" sz="1400" dirty="0">
              <a:solidFill>
                <a:srgbClr val="FFFF00"/>
              </a:solidFill>
            </a:endParaRPr>
          </a:p>
        </p:txBody>
      </p:sp>
      <p:pic>
        <p:nvPicPr>
          <p:cNvPr id="286721" name="Picture 1"/>
          <p:cNvPicPr>
            <a:picLocks noChangeAspect="1" noChangeArrowheads="1"/>
          </p:cNvPicPr>
          <p:nvPr/>
        </p:nvPicPr>
        <p:blipFill>
          <a:blip r:embed="rId3" cstate="print"/>
          <a:srcRect b="22600"/>
          <a:stretch>
            <a:fillRect/>
          </a:stretch>
        </p:blipFill>
        <p:spPr bwMode="auto">
          <a:xfrm>
            <a:off x="381000" y="1676400"/>
            <a:ext cx="8382000" cy="3392487"/>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Cognitive effects of chronic substance use and dependence</a:t>
            </a:r>
            <a:endParaRPr lang="en-US" dirty="0"/>
          </a:p>
        </p:txBody>
      </p:sp>
      <p:sp>
        <p:nvSpPr>
          <p:cNvPr id="4" name="Content Placeholder 3"/>
          <p:cNvSpPr>
            <a:spLocks noGrp="1"/>
          </p:cNvSpPr>
          <p:nvPr>
            <p:ph idx="1"/>
          </p:nvPr>
        </p:nvSpPr>
        <p:spPr>
          <a:xfrm>
            <a:off x="457200" y="1524000"/>
            <a:ext cx="8229600" cy="5257800"/>
          </a:xfrm>
        </p:spPr>
        <p:txBody>
          <a:bodyPr>
            <a:normAutofit fontScale="92500" lnSpcReduction="20000"/>
          </a:bodyPr>
          <a:lstStyle/>
          <a:p>
            <a:r>
              <a:rPr lang="en-US" sz="2400" dirty="0" smtClean="0"/>
              <a:t>Short-term and mid-term effects of most substances are well-documented</a:t>
            </a:r>
          </a:p>
          <a:p>
            <a:r>
              <a:rPr lang="en-US" sz="2400" dirty="0" smtClean="0"/>
              <a:t>There is little evidence for the long-term effects of:</a:t>
            </a:r>
          </a:p>
          <a:p>
            <a:pPr lvl="1"/>
            <a:r>
              <a:rPr lang="en-US" sz="2400" dirty="0" smtClean="0">
                <a:solidFill>
                  <a:schemeClr val="bg1">
                    <a:lumMod val="65000"/>
                    <a:lumOff val="35000"/>
                  </a:schemeClr>
                </a:solidFill>
              </a:rPr>
              <a:t>Alcohol</a:t>
            </a:r>
          </a:p>
          <a:p>
            <a:pPr lvl="1"/>
            <a:r>
              <a:rPr lang="en-US" sz="2400" dirty="0" smtClean="0">
                <a:solidFill>
                  <a:schemeClr val="bg1">
                    <a:lumMod val="65000"/>
                    <a:lumOff val="35000"/>
                  </a:schemeClr>
                </a:solidFill>
              </a:rPr>
              <a:t>Cannabis</a:t>
            </a:r>
          </a:p>
          <a:p>
            <a:pPr lvl="1"/>
            <a:r>
              <a:rPr lang="en-US" sz="2400" dirty="0" smtClean="0">
                <a:solidFill>
                  <a:schemeClr val="bg1">
                    <a:lumMod val="65000"/>
                    <a:lumOff val="35000"/>
                  </a:schemeClr>
                </a:solidFill>
              </a:rPr>
              <a:t>MDMA</a:t>
            </a:r>
          </a:p>
          <a:p>
            <a:r>
              <a:rPr lang="en-US" sz="2400" dirty="0" smtClean="0"/>
              <a:t>Limited data exists on the long-term effects of:</a:t>
            </a:r>
          </a:p>
          <a:p>
            <a:pPr lvl="1"/>
            <a:r>
              <a:rPr lang="en-US" sz="2400" dirty="0" smtClean="0">
                <a:solidFill>
                  <a:schemeClr val="bg1">
                    <a:lumMod val="65000"/>
                    <a:lumOff val="35000"/>
                  </a:schemeClr>
                </a:solidFill>
              </a:rPr>
              <a:t>Cocaine</a:t>
            </a:r>
          </a:p>
          <a:p>
            <a:pPr lvl="1"/>
            <a:r>
              <a:rPr lang="en-US" sz="2400" dirty="0" smtClean="0">
                <a:solidFill>
                  <a:schemeClr val="bg1">
                    <a:lumMod val="65000"/>
                    <a:lumOff val="35000"/>
                  </a:schemeClr>
                </a:solidFill>
              </a:rPr>
              <a:t>Methadone</a:t>
            </a:r>
          </a:p>
          <a:p>
            <a:pPr lvl="1"/>
            <a:r>
              <a:rPr lang="en-US" sz="2400" dirty="0" smtClean="0">
                <a:solidFill>
                  <a:schemeClr val="bg1">
                    <a:lumMod val="65000"/>
                    <a:lumOff val="35000"/>
                  </a:schemeClr>
                </a:solidFill>
              </a:rPr>
              <a:t>Benzodiazepines</a:t>
            </a:r>
          </a:p>
          <a:p>
            <a:pPr lvl="1"/>
            <a:r>
              <a:rPr lang="en-US" sz="2400" dirty="0" smtClean="0">
                <a:solidFill>
                  <a:schemeClr val="bg1">
                    <a:lumMod val="65000"/>
                    <a:lumOff val="35000"/>
                  </a:schemeClr>
                </a:solidFill>
              </a:rPr>
              <a:t>Other prescription drugs</a:t>
            </a:r>
          </a:p>
          <a:p>
            <a:pPr lvl="1"/>
            <a:r>
              <a:rPr lang="en-US" sz="2400" dirty="0" smtClean="0">
                <a:solidFill>
                  <a:schemeClr val="bg1">
                    <a:lumMod val="65000"/>
                    <a:lumOff val="35000"/>
                  </a:schemeClr>
                </a:solidFill>
              </a:rPr>
              <a:t>Other club drugs</a:t>
            </a:r>
          </a:p>
          <a:p>
            <a:r>
              <a:rPr lang="en-US" sz="2400" dirty="0" smtClean="0"/>
              <a:t>There is evidence for the long-term effects of:</a:t>
            </a:r>
          </a:p>
          <a:p>
            <a:pPr lvl="1"/>
            <a:r>
              <a:rPr lang="en-US" sz="2400" dirty="0" smtClean="0">
                <a:solidFill>
                  <a:schemeClr val="bg1">
                    <a:lumMod val="65000"/>
                    <a:lumOff val="35000"/>
                  </a:schemeClr>
                </a:solidFill>
              </a:rPr>
              <a:t>Heroin</a:t>
            </a:r>
          </a:p>
          <a:p>
            <a:pPr lvl="1"/>
            <a:r>
              <a:rPr lang="en-US" sz="2400" dirty="0" smtClean="0">
                <a:solidFill>
                  <a:schemeClr val="bg1">
                    <a:lumMod val="65000"/>
                    <a:lumOff val="35000"/>
                  </a:schemeClr>
                </a:solidFill>
              </a:rPr>
              <a:t>Methamphetamine</a:t>
            </a:r>
          </a:p>
        </p:txBody>
      </p:sp>
      <p:sp>
        <p:nvSpPr>
          <p:cNvPr id="6" name="TextBox 5"/>
          <p:cNvSpPr txBox="1"/>
          <p:nvPr/>
        </p:nvSpPr>
        <p:spPr>
          <a:xfrm>
            <a:off x="0" y="6553200"/>
            <a:ext cx="8763000" cy="307777"/>
          </a:xfrm>
          <a:prstGeom prst="rect">
            <a:avLst/>
          </a:prstGeom>
          <a:noFill/>
        </p:spPr>
        <p:txBody>
          <a:bodyPr wrap="square" rtlCol="0">
            <a:spAutoFit/>
          </a:bodyPr>
          <a:lstStyle/>
          <a:p>
            <a:r>
              <a:rPr lang="en-US" sz="1400" dirty="0" smtClean="0">
                <a:solidFill>
                  <a:srgbClr val="FFFF00"/>
                </a:solidFill>
              </a:rPr>
              <a:t>SOURCE: Fernandez-</a:t>
            </a:r>
            <a:r>
              <a:rPr lang="en-US" sz="1400" dirty="0" err="1" smtClean="0">
                <a:solidFill>
                  <a:srgbClr val="FFFF00"/>
                </a:solidFill>
              </a:rPr>
              <a:t>Serano</a:t>
            </a:r>
            <a:r>
              <a:rPr lang="en-US" sz="1400" dirty="0" smtClean="0">
                <a:solidFill>
                  <a:srgbClr val="FFFF00"/>
                </a:solidFill>
              </a:rPr>
              <a:t>, Perez-Garcia, &amp; </a:t>
            </a:r>
            <a:r>
              <a:rPr lang="en-US" sz="1400" dirty="0" err="1" smtClean="0">
                <a:solidFill>
                  <a:srgbClr val="FFFF00"/>
                </a:solidFill>
              </a:rPr>
              <a:t>Verdejo</a:t>
            </a:r>
            <a:r>
              <a:rPr lang="en-US" sz="1400" dirty="0" smtClean="0">
                <a:solidFill>
                  <a:srgbClr val="FFFF00"/>
                </a:solidFill>
              </a:rPr>
              <a:t>-Garcia. 2011</a:t>
            </a:r>
            <a:endParaRPr lang="en-US" sz="1400" dirty="0">
              <a:solidFill>
                <a:srgbClr val="FFFF00"/>
              </a:solidFill>
            </a:endParaRPr>
          </a:p>
        </p:txBody>
      </p:sp>
      <p:sp>
        <p:nvSpPr>
          <p:cNvPr id="5" name="Slide Number Placeholder 4"/>
          <p:cNvSpPr>
            <a:spLocks noGrp="1"/>
          </p:cNvSpPr>
          <p:nvPr>
            <p:ph type="sldNum" sz="quarter" idx="12"/>
          </p:nvPr>
        </p:nvSpPr>
        <p:spPr/>
        <p:txBody>
          <a:bodyPr/>
          <a:lstStyle/>
          <a:p>
            <a:fld id="{EC94FE43-ECF7-4811-AFCB-0690B7462E36}" type="slidenum">
              <a:rPr lang="en-US" smtClean="0"/>
              <a:pPr/>
              <a:t>81</a:t>
            </a:fld>
            <a:endParaRPr lang="en-US"/>
          </a:p>
        </p:txBody>
      </p:sp>
    </p:spTree>
    <p:extLst>
      <p:ext uri="{BB962C8B-B14F-4D97-AF65-F5344CB8AC3E}">
        <p14:creationId xmlns:p14="http://schemas.microsoft.com/office/powerpoint/2010/main" val="332791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chemeClr val="hlink"/>
                                      </p:to>
                                    </p:animClr>
                                  </p:childTnLst>
                                </p:cTn>
                              </p:par>
                              <p:par>
                                <p:cTn id="7" presetID="3" presetClass="emph" presetSubtype="2" fill="hold" nodeType="withEffect">
                                  <p:stCondLst>
                                    <p:cond delay="0"/>
                                  </p:stCondLst>
                                  <p:childTnLst>
                                    <p:animClr clrSpc="rgb" dir="cw">
                                      <p:cBhvr override="childStyle">
                                        <p:cTn id="8" dur="500" fill="hold"/>
                                        <p:tgtEl>
                                          <p:spTgt spid="4">
                                            <p:txEl>
                                              <p:pRg st="3" end="3"/>
                                            </p:txEl>
                                          </p:spTgt>
                                        </p:tgtEl>
                                        <p:attrNameLst>
                                          <p:attrName>style.color</p:attrName>
                                        </p:attrNameLst>
                                      </p:cBhvr>
                                      <p:to>
                                        <a:schemeClr val="hlink"/>
                                      </p:to>
                                    </p:animClr>
                                  </p:childTnLst>
                                </p:cTn>
                              </p:par>
                              <p:par>
                                <p:cTn id="9" presetID="3" presetClass="emph" presetSubtype="2" fill="hold" nodeType="withEffect">
                                  <p:stCondLst>
                                    <p:cond delay="0"/>
                                  </p:stCondLst>
                                  <p:childTnLst>
                                    <p:animClr clrSpc="rgb" dir="cw">
                                      <p:cBhvr override="childStyle">
                                        <p:cTn id="10" dur="500" fill="hold"/>
                                        <p:tgtEl>
                                          <p:spTgt spid="4">
                                            <p:txEl>
                                              <p:pRg st="4" end="4"/>
                                            </p:txEl>
                                          </p:spTgt>
                                        </p:tgtEl>
                                        <p:attrNameLst>
                                          <p:attrName>style.color</p:attrName>
                                        </p:attrNameLst>
                                      </p:cBhvr>
                                      <p:to>
                                        <a:schemeClr val="hlink"/>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4">
                                            <p:txEl>
                                              <p:pRg st="6" end="6"/>
                                            </p:txEl>
                                          </p:spTgt>
                                        </p:tgtEl>
                                        <p:attrNameLst>
                                          <p:attrName>style.color</p:attrName>
                                        </p:attrNameLst>
                                      </p:cBhvr>
                                      <p:to>
                                        <a:schemeClr val="hlink"/>
                                      </p:to>
                                    </p:animClr>
                                  </p:childTnLst>
                                </p:cTn>
                              </p:par>
                              <p:par>
                                <p:cTn id="15" presetID="3" presetClass="emph" presetSubtype="2" fill="hold" nodeType="withEffect">
                                  <p:stCondLst>
                                    <p:cond delay="0"/>
                                  </p:stCondLst>
                                  <p:childTnLst>
                                    <p:animClr clrSpc="rgb" dir="cw">
                                      <p:cBhvr override="childStyle">
                                        <p:cTn id="16" dur="500" fill="hold"/>
                                        <p:tgtEl>
                                          <p:spTgt spid="4">
                                            <p:txEl>
                                              <p:pRg st="7" end="7"/>
                                            </p:txEl>
                                          </p:spTgt>
                                        </p:tgtEl>
                                        <p:attrNameLst>
                                          <p:attrName>style.color</p:attrName>
                                        </p:attrNameLst>
                                      </p:cBhvr>
                                      <p:to>
                                        <a:schemeClr val="hlink"/>
                                      </p:to>
                                    </p:animClr>
                                  </p:childTnLst>
                                </p:cTn>
                              </p:par>
                              <p:par>
                                <p:cTn id="17" presetID="3" presetClass="emph" presetSubtype="2" fill="hold" nodeType="withEffect">
                                  <p:stCondLst>
                                    <p:cond delay="0"/>
                                  </p:stCondLst>
                                  <p:childTnLst>
                                    <p:animClr clrSpc="rgb" dir="cw">
                                      <p:cBhvr override="childStyle">
                                        <p:cTn id="18" dur="500" fill="hold"/>
                                        <p:tgtEl>
                                          <p:spTgt spid="4">
                                            <p:txEl>
                                              <p:pRg st="8" end="8"/>
                                            </p:txEl>
                                          </p:spTgt>
                                        </p:tgtEl>
                                        <p:attrNameLst>
                                          <p:attrName>style.color</p:attrName>
                                        </p:attrNameLst>
                                      </p:cBhvr>
                                      <p:to>
                                        <a:schemeClr val="hlink"/>
                                      </p:to>
                                    </p:animClr>
                                  </p:childTnLst>
                                </p:cTn>
                              </p:par>
                              <p:par>
                                <p:cTn id="19" presetID="3" presetClass="emph" presetSubtype="2" fill="hold" nodeType="withEffect">
                                  <p:stCondLst>
                                    <p:cond delay="0"/>
                                  </p:stCondLst>
                                  <p:childTnLst>
                                    <p:animClr clrSpc="rgb" dir="cw">
                                      <p:cBhvr override="childStyle">
                                        <p:cTn id="20" dur="500" fill="hold"/>
                                        <p:tgtEl>
                                          <p:spTgt spid="4">
                                            <p:txEl>
                                              <p:pRg st="9" end="9"/>
                                            </p:txEl>
                                          </p:spTgt>
                                        </p:tgtEl>
                                        <p:attrNameLst>
                                          <p:attrName>style.color</p:attrName>
                                        </p:attrNameLst>
                                      </p:cBhvr>
                                      <p:to>
                                        <a:schemeClr val="hlink"/>
                                      </p:to>
                                    </p:animClr>
                                  </p:childTnLst>
                                </p:cTn>
                              </p:par>
                              <p:par>
                                <p:cTn id="21" presetID="3" presetClass="emph" presetSubtype="2" fill="hold" nodeType="withEffect">
                                  <p:stCondLst>
                                    <p:cond delay="0"/>
                                  </p:stCondLst>
                                  <p:childTnLst>
                                    <p:animClr clrSpc="rgb" dir="cw">
                                      <p:cBhvr override="childStyle">
                                        <p:cTn id="22" dur="500" fill="hold"/>
                                        <p:tgtEl>
                                          <p:spTgt spid="4">
                                            <p:txEl>
                                              <p:pRg st="10" end="10"/>
                                            </p:txEl>
                                          </p:spTgt>
                                        </p:tgtEl>
                                        <p:attrNameLst>
                                          <p:attrName>style.color</p:attrName>
                                        </p:attrNameLst>
                                      </p:cBhvr>
                                      <p:to>
                                        <a:schemeClr val="hlink"/>
                                      </p:to>
                                    </p:animClr>
                                  </p:childTnLst>
                                </p:cTn>
                              </p:par>
                              <p:par>
                                <p:cTn id="23" presetID="3" presetClass="emph" presetSubtype="2" fill="hold" nodeType="withEffect">
                                  <p:stCondLst>
                                    <p:cond delay="0"/>
                                  </p:stCondLst>
                                  <p:childTnLst>
                                    <p:animClr clrSpc="rgb" dir="cw">
                                      <p:cBhvr override="childStyle">
                                        <p:cTn id="24" dur="500" fill="hold"/>
                                        <p:tgtEl>
                                          <p:spTgt spid="4">
                                            <p:txEl>
                                              <p:pRg st="2" end="2"/>
                                            </p:txEl>
                                          </p:spTgt>
                                        </p:tgtEl>
                                        <p:attrNameLst>
                                          <p:attrName>style.color</p:attrName>
                                        </p:attrNameLst>
                                      </p:cBhvr>
                                      <p:to>
                                        <a:srgbClr val="5F5F5F"/>
                                      </p:to>
                                    </p:animClr>
                                  </p:childTnLst>
                                </p:cTn>
                              </p:par>
                              <p:par>
                                <p:cTn id="25" presetID="3" presetClass="emph" presetSubtype="2" fill="hold" nodeType="withEffect">
                                  <p:stCondLst>
                                    <p:cond delay="0"/>
                                  </p:stCondLst>
                                  <p:childTnLst>
                                    <p:animClr clrSpc="rgb" dir="cw">
                                      <p:cBhvr override="childStyle">
                                        <p:cTn id="26" dur="500" fill="hold"/>
                                        <p:tgtEl>
                                          <p:spTgt spid="4">
                                            <p:txEl>
                                              <p:pRg st="3" end="3"/>
                                            </p:txEl>
                                          </p:spTgt>
                                        </p:tgtEl>
                                        <p:attrNameLst>
                                          <p:attrName>style.color</p:attrName>
                                        </p:attrNameLst>
                                      </p:cBhvr>
                                      <p:to>
                                        <a:srgbClr val="5F5F5F"/>
                                      </p:to>
                                    </p:animClr>
                                  </p:childTnLst>
                                </p:cTn>
                              </p:par>
                              <p:par>
                                <p:cTn id="27" presetID="3" presetClass="emph" presetSubtype="2" fill="hold" nodeType="withEffect">
                                  <p:stCondLst>
                                    <p:cond delay="0"/>
                                  </p:stCondLst>
                                  <p:childTnLst>
                                    <p:animClr clrSpc="rgb" dir="cw">
                                      <p:cBhvr override="childStyle">
                                        <p:cTn id="28" dur="500" fill="hold"/>
                                        <p:tgtEl>
                                          <p:spTgt spid="4">
                                            <p:txEl>
                                              <p:pRg st="4" end="4"/>
                                            </p:txEl>
                                          </p:spTgt>
                                        </p:tgtEl>
                                        <p:attrNameLst>
                                          <p:attrName>style.color</p:attrName>
                                        </p:attrNameLst>
                                      </p:cBhvr>
                                      <p:to>
                                        <a:srgbClr val="5F5F5F"/>
                                      </p:to>
                                    </p:animClr>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dir="cw">
                                      <p:cBhvr override="childStyle">
                                        <p:cTn id="32" dur="500" fill="hold"/>
                                        <p:tgtEl>
                                          <p:spTgt spid="4">
                                            <p:txEl>
                                              <p:pRg st="12" end="12"/>
                                            </p:txEl>
                                          </p:spTgt>
                                        </p:tgtEl>
                                        <p:attrNameLst>
                                          <p:attrName>style.color</p:attrName>
                                        </p:attrNameLst>
                                      </p:cBhvr>
                                      <p:to>
                                        <a:schemeClr val="hlink"/>
                                      </p:to>
                                    </p:animClr>
                                  </p:childTnLst>
                                </p:cTn>
                              </p:par>
                              <p:par>
                                <p:cTn id="33" presetID="3" presetClass="emph" presetSubtype="2" fill="hold" nodeType="withEffect">
                                  <p:stCondLst>
                                    <p:cond delay="0"/>
                                  </p:stCondLst>
                                  <p:childTnLst>
                                    <p:animClr clrSpc="rgb" dir="cw">
                                      <p:cBhvr override="childStyle">
                                        <p:cTn id="34" dur="500" fill="hold"/>
                                        <p:tgtEl>
                                          <p:spTgt spid="4">
                                            <p:txEl>
                                              <p:pRg st="13" end="13"/>
                                            </p:txEl>
                                          </p:spTgt>
                                        </p:tgtEl>
                                        <p:attrNameLst>
                                          <p:attrName>style.color</p:attrName>
                                        </p:attrNameLst>
                                      </p:cBhvr>
                                      <p:to>
                                        <a:schemeClr val="hlink"/>
                                      </p:to>
                                    </p:animClr>
                                  </p:childTnLst>
                                </p:cTn>
                              </p:par>
                              <p:par>
                                <p:cTn id="35" presetID="3" presetClass="emph" presetSubtype="2" fill="hold" nodeType="withEffect">
                                  <p:stCondLst>
                                    <p:cond delay="0"/>
                                  </p:stCondLst>
                                  <p:childTnLst>
                                    <p:animClr clrSpc="rgb" dir="cw">
                                      <p:cBhvr override="childStyle">
                                        <p:cTn id="36" dur="500" fill="hold"/>
                                        <p:tgtEl>
                                          <p:spTgt spid="4">
                                            <p:txEl>
                                              <p:pRg st="6" end="6"/>
                                            </p:txEl>
                                          </p:spTgt>
                                        </p:tgtEl>
                                        <p:attrNameLst>
                                          <p:attrName>style.color</p:attrName>
                                        </p:attrNameLst>
                                      </p:cBhvr>
                                      <p:to>
                                        <a:srgbClr val="5F5F5F"/>
                                      </p:to>
                                    </p:animClr>
                                  </p:childTnLst>
                                </p:cTn>
                              </p:par>
                              <p:par>
                                <p:cTn id="37" presetID="3" presetClass="emph" presetSubtype="2" fill="hold" nodeType="withEffect">
                                  <p:stCondLst>
                                    <p:cond delay="0"/>
                                  </p:stCondLst>
                                  <p:childTnLst>
                                    <p:animClr clrSpc="rgb" dir="cw">
                                      <p:cBhvr override="childStyle">
                                        <p:cTn id="38" dur="500" fill="hold"/>
                                        <p:tgtEl>
                                          <p:spTgt spid="4">
                                            <p:txEl>
                                              <p:pRg st="7" end="7"/>
                                            </p:txEl>
                                          </p:spTgt>
                                        </p:tgtEl>
                                        <p:attrNameLst>
                                          <p:attrName>style.color</p:attrName>
                                        </p:attrNameLst>
                                      </p:cBhvr>
                                      <p:to>
                                        <a:srgbClr val="5F5F5F"/>
                                      </p:to>
                                    </p:animClr>
                                  </p:childTnLst>
                                </p:cTn>
                              </p:par>
                              <p:par>
                                <p:cTn id="39" presetID="3" presetClass="emph" presetSubtype="2" fill="hold" nodeType="withEffect">
                                  <p:stCondLst>
                                    <p:cond delay="0"/>
                                  </p:stCondLst>
                                  <p:childTnLst>
                                    <p:animClr clrSpc="rgb" dir="cw">
                                      <p:cBhvr override="childStyle">
                                        <p:cTn id="40" dur="500" fill="hold"/>
                                        <p:tgtEl>
                                          <p:spTgt spid="4">
                                            <p:txEl>
                                              <p:pRg st="8" end="8"/>
                                            </p:txEl>
                                          </p:spTgt>
                                        </p:tgtEl>
                                        <p:attrNameLst>
                                          <p:attrName>style.color</p:attrName>
                                        </p:attrNameLst>
                                      </p:cBhvr>
                                      <p:to>
                                        <a:srgbClr val="5F5F5F"/>
                                      </p:to>
                                    </p:animClr>
                                  </p:childTnLst>
                                </p:cTn>
                              </p:par>
                              <p:par>
                                <p:cTn id="41" presetID="3" presetClass="emph" presetSubtype="2" fill="hold" nodeType="withEffect">
                                  <p:stCondLst>
                                    <p:cond delay="0"/>
                                  </p:stCondLst>
                                  <p:childTnLst>
                                    <p:animClr clrSpc="rgb" dir="cw">
                                      <p:cBhvr override="childStyle">
                                        <p:cTn id="42" dur="500" fill="hold"/>
                                        <p:tgtEl>
                                          <p:spTgt spid="4">
                                            <p:txEl>
                                              <p:pRg st="9" end="9"/>
                                            </p:txEl>
                                          </p:spTgt>
                                        </p:tgtEl>
                                        <p:attrNameLst>
                                          <p:attrName>style.color</p:attrName>
                                        </p:attrNameLst>
                                      </p:cBhvr>
                                      <p:to>
                                        <a:srgbClr val="5F5F5F"/>
                                      </p:to>
                                    </p:animClr>
                                  </p:childTnLst>
                                </p:cTn>
                              </p:par>
                              <p:par>
                                <p:cTn id="43" presetID="3" presetClass="emph" presetSubtype="2" fill="hold" nodeType="withEffect">
                                  <p:stCondLst>
                                    <p:cond delay="0"/>
                                  </p:stCondLst>
                                  <p:childTnLst>
                                    <p:animClr clrSpc="rgb" dir="cw">
                                      <p:cBhvr override="childStyle">
                                        <p:cTn id="44" dur="500" fill="hold"/>
                                        <p:tgtEl>
                                          <p:spTgt spid="4">
                                            <p:txEl>
                                              <p:pRg st="10" end="10"/>
                                            </p:txEl>
                                          </p:spTgt>
                                        </p:tgtEl>
                                        <p:attrNameLst>
                                          <p:attrName>style.color</p:attrName>
                                        </p:attrNameLst>
                                      </p:cBhvr>
                                      <p:to>
                                        <a:srgbClr val="5F5F5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1-NormalDopamine_PowerPoint_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17145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685800" y="2667000"/>
            <a:ext cx="7848600" cy="175260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0" hangingPunct="0">
              <a:defRPr/>
            </a:pPr>
            <a:r>
              <a:rPr lang="en-US" b="0" dirty="0" smtClean="0">
                <a:solidFill>
                  <a:schemeClr val="tx1"/>
                </a:solidFill>
              </a:rPr>
              <a:t>Normal Dopamine </a:t>
            </a:r>
          </a:p>
          <a:p>
            <a:pPr algn="ctr" eaLnBrk="0" hangingPunct="0">
              <a:defRPr/>
            </a:pPr>
            <a:r>
              <a:rPr lang="en-US" b="0" dirty="0" smtClean="0">
                <a:solidFill>
                  <a:schemeClr val="tx1"/>
                </a:solidFill>
              </a:rPr>
              <a:t>Transmission</a:t>
            </a:r>
            <a:endParaRPr lang="en-US" b="0" dirty="0">
              <a:solidFill>
                <a:schemeClr val="tx1"/>
              </a:solidFill>
            </a:endParaRPr>
          </a:p>
        </p:txBody>
      </p:sp>
      <p:sp>
        <p:nvSpPr>
          <p:cNvPr id="4" name="Slide Number Placeholder 3"/>
          <p:cNvSpPr>
            <a:spLocks noGrp="1"/>
          </p:cNvSpPr>
          <p:nvPr>
            <p:ph type="sldNum" sz="quarter" idx="12"/>
          </p:nvPr>
        </p:nvSpPr>
        <p:spPr/>
        <p:txBody>
          <a:bodyPr/>
          <a:lstStyle/>
          <a:p>
            <a:fld id="{EC94FE43-ECF7-4811-AFCB-0690B7462E36}" type="slidenum">
              <a:rPr lang="en-US" smtClean="0"/>
              <a:pPr/>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par>
                          <p:cTn id="11" fill="hold" nodeType="afterGroup">
                            <p:stCondLst>
                              <p:cond delay="1500"/>
                            </p:stCondLst>
                            <p:childTnLst>
                              <p:par>
                                <p:cTn id="12" presetID="1" presetClass="mediacall" presetSubtype="0" fill="hold" nodeType="afterEffect">
                                  <p:stCondLst>
                                    <p:cond delay="0"/>
                                  </p:stCondLst>
                                  <p:childTnLst>
                                    <p:cmd type="call" cmd="playFrom(0.0)">
                                      <p:cBhvr>
                                        <p:cTn id="13" dur="78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3200" y="1066800"/>
            <a:ext cx="3589338" cy="5638800"/>
            <a:chOff x="144" y="672"/>
            <a:chExt cx="2544" cy="3552"/>
          </a:xfrm>
        </p:grpSpPr>
        <p:sp>
          <p:nvSpPr>
            <p:cNvPr id="297987" name="Rectangle 3"/>
            <p:cNvSpPr>
              <a:spLocks noChangeArrowheads="1"/>
            </p:cNvSpPr>
            <p:nvPr/>
          </p:nvSpPr>
          <p:spPr bwMode="auto">
            <a:xfrm>
              <a:off x="144" y="672"/>
              <a:ext cx="2544" cy="355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a:defRPr/>
              </a:pPr>
              <a:endParaRPr lang="en-US"/>
            </a:p>
          </p:txBody>
        </p:sp>
        <p:sp>
          <p:nvSpPr>
            <p:cNvPr id="297988" name="Line 4"/>
            <p:cNvSpPr>
              <a:spLocks noChangeShapeType="1"/>
            </p:cNvSpPr>
            <p:nvPr/>
          </p:nvSpPr>
          <p:spPr bwMode="auto">
            <a:xfrm>
              <a:off x="596" y="1118"/>
              <a:ext cx="1" cy="1763"/>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89" name="Line 5"/>
            <p:cNvSpPr>
              <a:spLocks noChangeShapeType="1"/>
            </p:cNvSpPr>
            <p:nvPr/>
          </p:nvSpPr>
          <p:spPr bwMode="auto">
            <a:xfrm>
              <a:off x="565" y="2881"/>
              <a:ext cx="3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0" name="Line 6"/>
            <p:cNvSpPr>
              <a:spLocks noChangeShapeType="1"/>
            </p:cNvSpPr>
            <p:nvPr/>
          </p:nvSpPr>
          <p:spPr bwMode="auto">
            <a:xfrm>
              <a:off x="565" y="2442"/>
              <a:ext cx="33"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1" name="Line 7"/>
            <p:cNvSpPr>
              <a:spLocks noChangeShapeType="1"/>
            </p:cNvSpPr>
            <p:nvPr/>
          </p:nvSpPr>
          <p:spPr bwMode="auto">
            <a:xfrm>
              <a:off x="565" y="2002"/>
              <a:ext cx="3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2" name="Line 8"/>
            <p:cNvSpPr>
              <a:spLocks noChangeShapeType="1"/>
            </p:cNvSpPr>
            <p:nvPr/>
          </p:nvSpPr>
          <p:spPr bwMode="auto">
            <a:xfrm>
              <a:off x="565" y="1558"/>
              <a:ext cx="33"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3" name="Line 9"/>
            <p:cNvSpPr>
              <a:spLocks noChangeShapeType="1"/>
            </p:cNvSpPr>
            <p:nvPr/>
          </p:nvSpPr>
          <p:spPr bwMode="auto">
            <a:xfrm>
              <a:off x="565" y="1118"/>
              <a:ext cx="3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4" name="Line 10"/>
            <p:cNvSpPr>
              <a:spLocks noChangeShapeType="1"/>
            </p:cNvSpPr>
            <p:nvPr/>
          </p:nvSpPr>
          <p:spPr bwMode="auto">
            <a:xfrm>
              <a:off x="596" y="2881"/>
              <a:ext cx="1916"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5" name="Line 11"/>
            <p:cNvSpPr>
              <a:spLocks noChangeShapeType="1"/>
            </p:cNvSpPr>
            <p:nvPr/>
          </p:nvSpPr>
          <p:spPr bwMode="auto">
            <a:xfrm flipV="1">
              <a:off x="596"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6" name="Line 12"/>
            <p:cNvSpPr>
              <a:spLocks noChangeShapeType="1"/>
            </p:cNvSpPr>
            <p:nvPr/>
          </p:nvSpPr>
          <p:spPr bwMode="auto">
            <a:xfrm flipV="1">
              <a:off x="699"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7" name="Line 13"/>
            <p:cNvSpPr>
              <a:spLocks noChangeShapeType="1"/>
            </p:cNvSpPr>
            <p:nvPr/>
          </p:nvSpPr>
          <p:spPr bwMode="auto">
            <a:xfrm flipV="1">
              <a:off x="795"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8" name="Line 14"/>
            <p:cNvSpPr>
              <a:spLocks noChangeShapeType="1"/>
            </p:cNvSpPr>
            <p:nvPr/>
          </p:nvSpPr>
          <p:spPr bwMode="auto">
            <a:xfrm flipV="1">
              <a:off x="89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7999" name="Line 15"/>
            <p:cNvSpPr>
              <a:spLocks noChangeShapeType="1"/>
            </p:cNvSpPr>
            <p:nvPr/>
          </p:nvSpPr>
          <p:spPr bwMode="auto">
            <a:xfrm flipV="1">
              <a:off x="10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0" name="Line 16"/>
            <p:cNvSpPr>
              <a:spLocks noChangeShapeType="1"/>
            </p:cNvSpPr>
            <p:nvPr/>
          </p:nvSpPr>
          <p:spPr bwMode="auto">
            <a:xfrm flipV="1">
              <a:off x="109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1" name="Line 17"/>
            <p:cNvSpPr>
              <a:spLocks noChangeShapeType="1"/>
            </p:cNvSpPr>
            <p:nvPr/>
          </p:nvSpPr>
          <p:spPr bwMode="auto">
            <a:xfrm flipV="1">
              <a:off x="12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2" name="Line 18"/>
            <p:cNvSpPr>
              <a:spLocks noChangeShapeType="1"/>
            </p:cNvSpPr>
            <p:nvPr/>
          </p:nvSpPr>
          <p:spPr bwMode="auto">
            <a:xfrm flipV="1">
              <a:off x="130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3" name="Line 19"/>
            <p:cNvSpPr>
              <a:spLocks noChangeShapeType="1"/>
            </p:cNvSpPr>
            <p:nvPr/>
          </p:nvSpPr>
          <p:spPr bwMode="auto">
            <a:xfrm flipV="1">
              <a:off x="1401"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4" name="Line 20"/>
            <p:cNvSpPr>
              <a:spLocks noChangeShapeType="1"/>
            </p:cNvSpPr>
            <p:nvPr/>
          </p:nvSpPr>
          <p:spPr bwMode="auto">
            <a:xfrm flipV="1">
              <a:off x="150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5" name="Line 21"/>
            <p:cNvSpPr>
              <a:spLocks noChangeShapeType="1"/>
            </p:cNvSpPr>
            <p:nvPr/>
          </p:nvSpPr>
          <p:spPr bwMode="auto">
            <a:xfrm flipV="1">
              <a:off x="1606"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6" name="Line 22"/>
            <p:cNvSpPr>
              <a:spLocks noChangeShapeType="1"/>
            </p:cNvSpPr>
            <p:nvPr/>
          </p:nvSpPr>
          <p:spPr bwMode="auto">
            <a:xfrm flipV="1">
              <a:off x="170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7" name="Line 23"/>
            <p:cNvSpPr>
              <a:spLocks noChangeShapeType="1"/>
            </p:cNvSpPr>
            <p:nvPr/>
          </p:nvSpPr>
          <p:spPr bwMode="auto">
            <a:xfrm flipV="1">
              <a:off x="1806"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8" name="Line 24"/>
            <p:cNvSpPr>
              <a:spLocks noChangeShapeType="1"/>
            </p:cNvSpPr>
            <p:nvPr/>
          </p:nvSpPr>
          <p:spPr bwMode="auto">
            <a:xfrm flipV="1">
              <a:off x="1908"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09" name="Line 25"/>
            <p:cNvSpPr>
              <a:spLocks noChangeShapeType="1"/>
            </p:cNvSpPr>
            <p:nvPr/>
          </p:nvSpPr>
          <p:spPr bwMode="auto">
            <a:xfrm flipV="1">
              <a:off x="2011"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0" name="Line 26"/>
            <p:cNvSpPr>
              <a:spLocks noChangeShapeType="1"/>
            </p:cNvSpPr>
            <p:nvPr/>
          </p:nvSpPr>
          <p:spPr bwMode="auto">
            <a:xfrm flipV="1">
              <a:off x="2109"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1" name="Line 27"/>
            <p:cNvSpPr>
              <a:spLocks noChangeShapeType="1"/>
            </p:cNvSpPr>
            <p:nvPr/>
          </p:nvSpPr>
          <p:spPr bwMode="auto">
            <a:xfrm flipV="1">
              <a:off x="2211"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2" name="Line 28"/>
            <p:cNvSpPr>
              <a:spLocks noChangeShapeType="1"/>
            </p:cNvSpPr>
            <p:nvPr/>
          </p:nvSpPr>
          <p:spPr bwMode="auto">
            <a:xfrm flipV="1">
              <a:off x="2313"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3" name="Line 29"/>
            <p:cNvSpPr>
              <a:spLocks noChangeShapeType="1"/>
            </p:cNvSpPr>
            <p:nvPr/>
          </p:nvSpPr>
          <p:spPr bwMode="auto">
            <a:xfrm flipV="1">
              <a:off x="2410" y="2881"/>
              <a:ext cx="1"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4" name="Line 30"/>
            <p:cNvSpPr>
              <a:spLocks noChangeShapeType="1"/>
            </p:cNvSpPr>
            <p:nvPr/>
          </p:nvSpPr>
          <p:spPr bwMode="auto">
            <a:xfrm flipV="1">
              <a:off x="2512" y="2881"/>
              <a:ext cx="0" cy="28"/>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15" name="Line 31"/>
            <p:cNvSpPr>
              <a:spLocks noChangeShapeType="1"/>
            </p:cNvSpPr>
            <p:nvPr/>
          </p:nvSpPr>
          <p:spPr bwMode="auto">
            <a:xfrm>
              <a:off x="647" y="2002"/>
              <a:ext cx="104" cy="42"/>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16" name="Line 32"/>
            <p:cNvSpPr>
              <a:spLocks noChangeShapeType="1"/>
            </p:cNvSpPr>
            <p:nvPr/>
          </p:nvSpPr>
          <p:spPr bwMode="auto">
            <a:xfrm flipV="1">
              <a:off x="750" y="1956"/>
              <a:ext cx="97" cy="8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17" name="Line 33"/>
            <p:cNvSpPr>
              <a:spLocks noChangeShapeType="1"/>
            </p:cNvSpPr>
            <p:nvPr/>
          </p:nvSpPr>
          <p:spPr bwMode="auto">
            <a:xfrm>
              <a:off x="847" y="1956"/>
              <a:ext cx="101" cy="3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18" name="Line 34"/>
            <p:cNvSpPr>
              <a:spLocks noChangeShapeType="1"/>
            </p:cNvSpPr>
            <p:nvPr/>
          </p:nvSpPr>
          <p:spPr bwMode="auto">
            <a:xfrm>
              <a:off x="950" y="1993"/>
              <a:ext cx="102" cy="9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19" name="Line 35"/>
            <p:cNvSpPr>
              <a:spLocks noChangeShapeType="1"/>
            </p:cNvSpPr>
            <p:nvPr/>
          </p:nvSpPr>
          <p:spPr bwMode="auto">
            <a:xfrm flipV="1">
              <a:off x="1052" y="1558"/>
              <a:ext cx="98" cy="532"/>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0" name="Line 36"/>
            <p:cNvSpPr>
              <a:spLocks noChangeShapeType="1"/>
            </p:cNvSpPr>
            <p:nvPr/>
          </p:nvSpPr>
          <p:spPr bwMode="auto">
            <a:xfrm>
              <a:off x="1150" y="1558"/>
              <a:ext cx="102" cy="8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1" name="Line 37"/>
            <p:cNvSpPr>
              <a:spLocks noChangeShapeType="1"/>
            </p:cNvSpPr>
            <p:nvPr/>
          </p:nvSpPr>
          <p:spPr bwMode="auto">
            <a:xfrm>
              <a:off x="1252" y="1645"/>
              <a:ext cx="101" cy="135"/>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2" name="Line 38"/>
            <p:cNvSpPr>
              <a:spLocks noChangeShapeType="1"/>
            </p:cNvSpPr>
            <p:nvPr/>
          </p:nvSpPr>
          <p:spPr bwMode="auto">
            <a:xfrm>
              <a:off x="1355" y="1780"/>
              <a:ext cx="97" cy="8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3" name="Line 39"/>
            <p:cNvSpPr>
              <a:spLocks noChangeShapeType="1"/>
            </p:cNvSpPr>
            <p:nvPr/>
          </p:nvSpPr>
          <p:spPr bwMode="auto">
            <a:xfrm>
              <a:off x="1451" y="1868"/>
              <a:ext cx="99" cy="2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4" name="Line 40"/>
            <p:cNvSpPr>
              <a:spLocks noChangeShapeType="1"/>
            </p:cNvSpPr>
            <p:nvPr/>
          </p:nvSpPr>
          <p:spPr bwMode="auto">
            <a:xfrm>
              <a:off x="1554" y="1895"/>
              <a:ext cx="105" cy="1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5" name="Line 41"/>
            <p:cNvSpPr>
              <a:spLocks noChangeShapeType="1"/>
            </p:cNvSpPr>
            <p:nvPr/>
          </p:nvSpPr>
          <p:spPr bwMode="auto">
            <a:xfrm>
              <a:off x="1657" y="1905"/>
              <a:ext cx="97" cy="14"/>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6" name="Line 42"/>
            <p:cNvSpPr>
              <a:spLocks noChangeShapeType="1"/>
            </p:cNvSpPr>
            <p:nvPr/>
          </p:nvSpPr>
          <p:spPr bwMode="auto">
            <a:xfrm>
              <a:off x="1754" y="1919"/>
              <a:ext cx="102" cy="9"/>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7" name="Line 43"/>
            <p:cNvSpPr>
              <a:spLocks noChangeShapeType="1"/>
            </p:cNvSpPr>
            <p:nvPr/>
          </p:nvSpPr>
          <p:spPr bwMode="auto">
            <a:xfrm>
              <a:off x="1857" y="1928"/>
              <a:ext cx="102" cy="2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8" name="Line 44"/>
            <p:cNvSpPr>
              <a:spLocks noChangeShapeType="1"/>
            </p:cNvSpPr>
            <p:nvPr/>
          </p:nvSpPr>
          <p:spPr bwMode="auto">
            <a:xfrm>
              <a:off x="1959" y="1956"/>
              <a:ext cx="98" cy="1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29" name="Line 45"/>
            <p:cNvSpPr>
              <a:spLocks noChangeShapeType="1"/>
            </p:cNvSpPr>
            <p:nvPr/>
          </p:nvSpPr>
          <p:spPr bwMode="auto">
            <a:xfrm>
              <a:off x="2057" y="1974"/>
              <a:ext cx="102" cy="19"/>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30" name="Line 46"/>
            <p:cNvSpPr>
              <a:spLocks noChangeShapeType="1"/>
            </p:cNvSpPr>
            <p:nvPr/>
          </p:nvSpPr>
          <p:spPr bwMode="auto">
            <a:xfrm>
              <a:off x="2159" y="1993"/>
              <a:ext cx="102" cy="9"/>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31" name="Line 47"/>
            <p:cNvSpPr>
              <a:spLocks noChangeShapeType="1"/>
            </p:cNvSpPr>
            <p:nvPr/>
          </p:nvSpPr>
          <p:spPr bwMode="auto">
            <a:xfrm flipV="1">
              <a:off x="2262" y="1993"/>
              <a:ext cx="98" cy="9"/>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32" name="Line 48"/>
            <p:cNvSpPr>
              <a:spLocks noChangeShapeType="1"/>
            </p:cNvSpPr>
            <p:nvPr/>
          </p:nvSpPr>
          <p:spPr bwMode="auto">
            <a:xfrm>
              <a:off x="2359" y="1993"/>
              <a:ext cx="99" cy="9"/>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33" name="Rectangle 49"/>
            <p:cNvSpPr>
              <a:spLocks noChangeArrowheads="1"/>
            </p:cNvSpPr>
            <p:nvPr/>
          </p:nvSpPr>
          <p:spPr bwMode="auto">
            <a:xfrm>
              <a:off x="611" y="1969"/>
              <a:ext cx="68"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4" name="Rectangle 50"/>
            <p:cNvSpPr>
              <a:spLocks noChangeArrowheads="1"/>
            </p:cNvSpPr>
            <p:nvPr/>
          </p:nvSpPr>
          <p:spPr bwMode="auto">
            <a:xfrm>
              <a:off x="714" y="2011"/>
              <a:ext cx="63"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5" name="Rectangle 51"/>
            <p:cNvSpPr>
              <a:spLocks noChangeArrowheads="1"/>
            </p:cNvSpPr>
            <p:nvPr/>
          </p:nvSpPr>
          <p:spPr bwMode="auto">
            <a:xfrm>
              <a:off x="811" y="1923"/>
              <a:ext cx="65"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6" name="Rectangle 52"/>
            <p:cNvSpPr>
              <a:spLocks noChangeArrowheads="1"/>
            </p:cNvSpPr>
            <p:nvPr/>
          </p:nvSpPr>
          <p:spPr bwMode="auto">
            <a:xfrm>
              <a:off x="914" y="1960"/>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7" name="Rectangle 53"/>
            <p:cNvSpPr>
              <a:spLocks noChangeArrowheads="1"/>
            </p:cNvSpPr>
            <p:nvPr/>
          </p:nvSpPr>
          <p:spPr bwMode="auto">
            <a:xfrm>
              <a:off x="1016" y="2057"/>
              <a:ext cx="68"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8" name="Rectangle 54"/>
            <p:cNvSpPr>
              <a:spLocks noChangeArrowheads="1"/>
            </p:cNvSpPr>
            <p:nvPr/>
          </p:nvSpPr>
          <p:spPr bwMode="auto">
            <a:xfrm>
              <a:off x="1114" y="1525"/>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39" name="Rectangle 55"/>
            <p:cNvSpPr>
              <a:spLocks noChangeArrowheads="1"/>
            </p:cNvSpPr>
            <p:nvPr/>
          </p:nvSpPr>
          <p:spPr bwMode="auto">
            <a:xfrm>
              <a:off x="1216" y="1613"/>
              <a:ext cx="65"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0" name="Rectangle 56"/>
            <p:cNvSpPr>
              <a:spLocks noChangeArrowheads="1"/>
            </p:cNvSpPr>
            <p:nvPr/>
          </p:nvSpPr>
          <p:spPr bwMode="auto">
            <a:xfrm>
              <a:off x="1319" y="1747"/>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1" name="Rectangle 57"/>
            <p:cNvSpPr>
              <a:spLocks noChangeArrowheads="1"/>
            </p:cNvSpPr>
            <p:nvPr/>
          </p:nvSpPr>
          <p:spPr bwMode="auto">
            <a:xfrm>
              <a:off x="1417" y="1835"/>
              <a:ext cx="66" cy="60"/>
            </a:xfrm>
            <a:prstGeom prst="rect">
              <a:avLst/>
            </a:prstGeom>
            <a:solidFill>
              <a:schemeClr val="hlink"/>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2" name="Rectangle 58"/>
            <p:cNvSpPr>
              <a:spLocks noChangeArrowheads="1"/>
            </p:cNvSpPr>
            <p:nvPr/>
          </p:nvSpPr>
          <p:spPr bwMode="auto">
            <a:xfrm>
              <a:off x="1519" y="1863"/>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3" name="Rectangle 59"/>
            <p:cNvSpPr>
              <a:spLocks noChangeArrowheads="1"/>
            </p:cNvSpPr>
            <p:nvPr/>
          </p:nvSpPr>
          <p:spPr bwMode="auto">
            <a:xfrm>
              <a:off x="1621" y="1872"/>
              <a:ext cx="64"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4" name="Rectangle 60"/>
            <p:cNvSpPr>
              <a:spLocks noChangeArrowheads="1"/>
            </p:cNvSpPr>
            <p:nvPr/>
          </p:nvSpPr>
          <p:spPr bwMode="auto">
            <a:xfrm>
              <a:off x="1718" y="1886"/>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5" name="Rectangle 61"/>
            <p:cNvSpPr>
              <a:spLocks noChangeArrowheads="1"/>
            </p:cNvSpPr>
            <p:nvPr/>
          </p:nvSpPr>
          <p:spPr bwMode="auto">
            <a:xfrm>
              <a:off x="1820" y="1895"/>
              <a:ext cx="68"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6" name="Rectangle 62"/>
            <p:cNvSpPr>
              <a:spLocks noChangeArrowheads="1"/>
            </p:cNvSpPr>
            <p:nvPr/>
          </p:nvSpPr>
          <p:spPr bwMode="auto">
            <a:xfrm>
              <a:off x="1923" y="1923"/>
              <a:ext cx="69"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7" name="Rectangle 63"/>
            <p:cNvSpPr>
              <a:spLocks noChangeArrowheads="1"/>
            </p:cNvSpPr>
            <p:nvPr/>
          </p:nvSpPr>
          <p:spPr bwMode="auto">
            <a:xfrm>
              <a:off x="2021" y="1942"/>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8" name="Rectangle 64"/>
            <p:cNvSpPr>
              <a:spLocks noChangeArrowheads="1"/>
            </p:cNvSpPr>
            <p:nvPr/>
          </p:nvSpPr>
          <p:spPr bwMode="auto">
            <a:xfrm>
              <a:off x="2123" y="1960"/>
              <a:ext cx="66"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49" name="Rectangle 65"/>
            <p:cNvSpPr>
              <a:spLocks noChangeArrowheads="1"/>
            </p:cNvSpPr>
            <p:nvPr/>
          </p:nvSpPr>
          <p:spPr bwMode="auto">
            <a:xfrm>
              <a:off x="2226" y="1969"/>
              <a:ext cx="71"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50" name="Rectangle 66"/>
            <p:cNvSpPr>
              <a:spLocks noChangeArrowheads="1"/>
            </p:cNvSpPr>
            <p:nvPr/>
          </p:nvSpPr>
          <p:spPr bwMode="auto">
            <a:xfrm>
              <a:off x="2323" y="1960"/>
              <a:ext cx="63" cy="60"/>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51" name="Rectangle 67"/>
            <p:cNvSpPr>
              <a:spLocks noChangeArrowheads="1"/>
            </p:cNvSpPr>
            <p:nvPr/>
          </p:nvSpPr>
          <p:spPr bwMode="auto">
            <a:xfrm>
              <a:off x="2426" y="1969"/>
              <a:ext cx="66" cy="61"/>
            </a:xfrm>
            <a:prstGeom prst="rect">
              <a:avLst/>
            </a:prstGeom>
            <a:solidFill>
              <a:srgbClr val="0000CC"/>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052" name="Rectangle 68"/>
            <p:cNvSpPr>
              <a:spLocks noChangeArrowheads="1"/>
            </p:cNvSpPr>
            <p:nvPr/>
          </p:nvSpPr>
          <p:spPr bwMode="auto">
            <a:xfrm>
              <a:off x="464" y="2830"/>
              <a:ext cx="63" cy="13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0</a:t>
              </a:r>
              <a:endParaRPr lang="en-US"/>
            </a:p>
          </p:txBody>
        </p:sp>
        <p:sp>
          <p:nvSpPr>
            <p:cNvPr id="298053" name="Rectangle 69"/>
            <p:cNvSpPr>
              <a:spLocks noChangeArrowheads="1"/>
            </p:cNvSpPr>
            <p:nvPr/>
          </p:nvSpPr>
          <p:spPr bwMode="auto">
            <a:xfrm>
              <a:off x="406" y="2388"/>
              <a:ext cx="12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50</a:t>
              </a:r>
              <a:endParaRPr lang="en-US"/>
            </a:p>
          </p:txBody>
        </p:sp>
        <p:sp>
          <p:nvSpPr>
            <p:cNvPr id="298054" name="Rectangle 70"/>
            <p:cNvSpPr>
              <a:spLocks noChangeArrowheads="1"/>
            </p:cNvSpPr>
            <p:nvPr/>
          </p:nvSpPr>
          <p:spPr bwMode="auto">
            <a:xfrm>
              <a:off x="349" y="1951"/>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100</a:t>
              </a:r>
              <a:endParaRPr lang="en-US"/>
            </a:p>
          </p:txBody>
        </p:sp>
        <p:sp>
          <p:nvSpPr>
            <p:cNvPr id="298055" name="Rectangle 71"/>
            <p:cNvSpPr>
              <a:spLocks noChangeArrowheads="1"/>
            </p:cNvSpPr>
            <p:nvPr/>
          </p:nvSpPr>
          <p:spPr bwMode="auto">
            <a:xfrm>
              <a:off x="349" y="1507"/>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150</a:t>
              </a:r>
              <a:endParaRPr lang="en-US"/>
            </a:p>
          </p:txBody>
        </p:sp>
        <p:sp>
          <p:nvSpPr>
            <p:cNvPr id="298056" name="Rectangle 72"/>
            <p:cNvSpPr>
              <a:spLocks noChangeArrowheads="1"/>
            </p:cNvSpPr>
            <p:nvPr/>
          </p:nvSpPr>
          <p:spPr bwMode="auto">
            <a:xfrm>
              <a:off x="349" y="1068"/>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200</a:t>
              </a:r>
              <a:endParaRPr lang="en-US"/>
            </a:p>
          </p:txBody>
        </p:sp>
        <p:sp>
          <p:nvSpPr>
            <p:cNvPr id="298057" name="Rectangle 73"/>
            <p:cNvSpPr>
              <a:spLocks noChangeArrowheads="1"/>
            </p:cNvSpPr>
            <p:nvPr/>
          </p:nvSpPr>
          <p:spPr bwMode="auto">
            <a:xfrm>
              <a:off x="621" y="2958"/>
              <a:ext cx="62"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0</a:t>
              </a:r>
              <a:endParaRPr lang="en-US"/>
            </a:p>
          </p:txBody>
        </p:sp>
        <p:sp>
          <p:nvSpPr>
            <p:cNvPr id="298058" name="Rectangle 74"/>
            <p:cNvSpPr>
              <a:spLocks noChangeArrowheads="1"/>
            </p:cNvSpPr>
            <p:nvPr/>
          </p:nvSpPr>
          <p:spPr bwMode="auto">
            <a:xfrm>
              <a:off x="1196" y="2958"/>
              <a:ext cx="12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60</a:t>
              </a:r>
              <a:endParaRPr lang="en-US"/>
            </a:p>
          </p:txBody>
        </p:sp>
        <p:sp>
          <p:nvSpPr>
            <p:cNvPr id="298059" name="Rectangle 75"/>
            <p:cNvSpPr>
              <a:spLocks noChangeArrowheads="1"/>
            </p:cNvSpPr>
            <p:nvPr/>
          </p:nvSpPr>
          <p:spPr bwMode="auto">
            <a:xfrm>
              <a:off x="1774" y="2958"/>
              <a:ext cx="186"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120</a:t>
              </a:r>
              <a:endParaRPr lang="en-US"/>
            </a:p>
          </p:txBody>
        </p:sp>
        <p:sp>
          <p:nvSpPr>
            <p:cNvPr id="298060" name="Rectangle 76"/>
            <p:cNvSpPr>
              <a:spLocks noChangeArrowheads="1"/>
            </p:cNvSpPr>
            <p:nvPr/>
          </p:nvSpPr>
          <p:spPr bwMode="auto">
            <a:xfrm>
              <a:off x="2380" y="2958"/>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180</a:t>
              </a:r>
              <a:endParaRPr lang="en-US"/>
            </a:p>
          </p:txBody>
        </p:sp>
        <p:sp>
          <p:nvSpPr>
            <p:cNvPr id="298061" name="Rectangle 77"/>
            <p:cNvSpPr>
              <a:spLocks noChangeArrowheads="1"/>
            </p:cNvSpPr>
            <p:nvPr/>
          </p:nvSpPr>
          <p:spPr bwMode="auto">
            <a:xfrm>
              <a:off x="1309" y="3107"/>
              <a:ext cx="649" cy="15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600" b="1">
                  <a:solidFill>
                    <a:srgbClr val="FFFFFF"/>
                  </a:solidFill>
                  <a:latin typeface="Arial" pitchFamily="34" charset="0"/>
                </a:rPr>
                <a:t>Time (min)</a:t>
              </a:r>
              <a:endParaRPr lang="en-US"/>
            </a:p>
          </p:txBody>
        </p:sp>
        <p:sp>
          <p:nvSpPr>
            <p:cNvPr id="298062" name="Rectangle 78"/>
            <p:cNvSpPr>
              <a:spLocks noChangeArrowheads="1"/>
            </p:cNvSpPr>
            <p:nvPr/>
          </p:nvSpPr>
          <p:spPr bwMode="auto">
            <a:xfrm rot="16200000">
              <a:off x="-328" y="2015"/>
              <a:ext cx="115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 of Basal DA Output</a:t>
              </a:r>
              <a:endParaRPr lang="en-US" sz="1400"/>
            </a:p>
          </p:txBody>
        </p:sp>
        <p:sp>
          <p:nvSpPr>
            <p:cNvPr id="298063" name="Rectangle 79"/>
            <p:cNvSpPr>
              <a:spLocks noChangeArrowheads="1"/>
            </p:cNvSpPr>
            <p:nvPr/>
          </p:nvSpPr>
          <p:spPr bwMode="auto">
            <a:xfrm>
              <a:off x="1705" y="1220"/>
              <a:ext cx="583" cy="308"/>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r">
                <a:defRPr/>
              </a:pPr>
              <a:r>
                <a:rPr lang="en-US" sz="1600" b="1">
                  <a:solidFill>
                    <a:srgbClr val="FFFFFF"/>
                  </a:solidFill>
                  <a:latin typeface="Arial" pitchFamily="34" charset="0"/>
                </a:rPr>
                <a:t>NAc shell</a:t>
              </a:r>
              <a:br>
                <a:rPr lang="en-US" sz="1600" b="1">
                  <a:solidFill>
                    <a:srgbClr val="FFFFFF"/>
                  </a:solidFill>
                  <a:latin typeface="Arial" pitchFamily="34" charset="0"/>
                </a:rPr>
              </a:br>
              <a:endParaRPr lang="en-US" sz="1600"/>
            </a:p>
          </p:txBody>
        </p:sp>
        <p:sp>
          <p:nvSpPr>
            <p:cNvPr id="298064" name="Line 80"/>
            <p:cNvSpPr>
              <a:spLocks noChangeShapeType="1"/>
            </p:cNvSpPr>
            <p:nvPr/>
          </p:nvSpPr>
          <p:spPr bwMode="auto">
            <a:xfrm>
              <a:off x="651" y="2439"/>
              <a:ext cx="852" cy="0"/>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065" name="Line 81"/>
            <p:cNvSpPr>
              <a:spLocks noChangeShapeType="1"/>
            </p:cNvSpPr>
            <p:nvPr/>
          </p:nvSpPr>
          <p:spPr bwMode="auto">
            <a:xfrm>
              <a:off x="651"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066" name="Line 82"/>
            <p:cNvSpPr>
              <a:spLocks noChangeShapeType="1"/>
            </p:cNvSpPr>
            <p:nvPr/>
          </p:nvSpPr>
          <p:spPr bwMode="auto">
            <a:xfrm>
              <a:off x="1503"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067" name="Line 83"/>
            <p:cNvSpPr>
              <a:spLocks noChangeShapeType="1"/>
            </p:cNvSpPr>
            <p:nvPr/>
          </p:nvSpPr>
          <p:spPr bwMode="auto">
            <a:xfrm>
              <a:off x="1050" y="2385"/>
              <a:ext cx="0" cy="107"/>
            </a:xfrm>
            <a:prstGeom prst="line">
              <a:avLst/>
            </a:prstGeom>
            <a:noFill/>
            <a:ln w="28575">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068" name="Rectangle 84"/>
            <p:cNvSpPr>
              <a:spLocks noChangeArrowheads="1"/>
            </p:cNvSpPr>
            <p:nvPr/>
          </p:nvSpPr>
          <p:spPr bwMode="auto">
            <a:xfrm>
              <a:off x="669" y="2283"/>
              <a:ext cx="342"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400" b="1">
                  <a:solidFill>
                    <a:srgbClr val="FFFFFF"/>
                  </a:solidFill>
                  <a:latin typeface="Arial" pitchFamily="34" charset="0"/>
                </a:rPr>
                <a:t>Empty</a:t>
              </a:r>
              <a:endParaRPr lang="en-US"/>
            </a:p>
          </p:txBody>
        </p:sp>
        <p:sp>
          <p:nvSpPr>
            <p:cNvPr id="298069" name="Rectangle 85"/>
            <p:cNvSpPr>
              <a:spLocks noChangeArrowheads="1"/>
            </p:cNvSpPr>
            <p:nvPr/>
          </p:nvSpPr>
          <p:spPr bwMode="auto">
            <a:xfrm>
              <a:off x="737" y="2470"/>
              <a:ext cx="212"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400" b="1">
                  <a:solidFill>
                    <a:srgbClr val="FFFFFF"/>
                  </a:solidFill>
                  <a:latin typeface="Arial" pitchFamily="34" charset="0"/>
                </a:rPr>
                <a:t>Box</a:t>
              </a:r>
              <a:endParaRPr lang="en-US"/>
            </a:p>
          </p:txBody>
        </p:sp>
        <p:sp>
          <p:nvSpPr>
            <p:cNvPr id="298070" name="Rectangle 86"/>
            <p:cNvSpPr>
              <a:spLocks noChangeArrowheads="1"/>
            </p:cNvSpPr>
            <p:nvPr/>
          </p:nvSpPr>
          <p:spPr bwMode="auto">
            <a:xfrm>
              <a:off x="1058" y="2470"/>
              <a:ext cx="430"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400" b="1">
                  <a:solidFill>
                    <a:srgbClr val="FFFFFF"/>
                  </a:solidFill>
                  <a:latin typeface="Arial" pitchFamily="34" charset="0"/>
                </a:rPr>
                <a:t>Feeding</a:t>
              </a:r>
              <a:endParaRPr lang="en-US"/>
            </a:p>
          </p:txBody>
        </p:sp>
        <p:sp>
          <p:nvSpPr>
            <p:cNvPr id="298071" name="Rectangle 87"/>
            <p:cNvSpPr>
              <a:spLocks noChangeArrowheads="1"/>
            </p:cNvSpPr>
            <p:nvPr/>
          </p:nvSpPr>
          <p:spPr bwMode="auto">
            <a:xfrm>
              <a:off x="1035" y="3792"/>
              <a:ext cx="1374" cy="19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400" b="1" i="1">
                  <a:solidFill>
                    <a:srgbClr val="FFFF00"/>
                  </a:solidFill>
                </a:rPr>
                <a:t>Source: Di Chiara et al.</a:t>
              </a:r>
            </a:p>
          </p:txBody>
        </p:sp>
        <p:sp>
          <p:nvSpPr>
            <p:cNvPr id="298072" name="Text Box 88"/>
            <p:cNvSpPr txBox="1">
              <a:spLocks noChangeArrowheads="1"/>
            </p:cNvSpPr>
            <p:nvPr/>
          </p:nvSpPr>
          <p:spPr bwMode="auto">
            <a:xfrm>
              <a:off x="1008" y="777"/>
              <a:ext cx="763" cy="327"/>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2800" b="1">
                  <a:solidFill>
                    <a:srgbClr val="FFFF00"/>
                  </a:solidFill>
                </a:rPr>
                <a:t>FOOD</a:t>
              </a:r>
            </a:p>
          </p:txBody>
        </p:sp>
      </p:grpSp>
      <p:grpSp>
        <p:nvGrpSpPr>
          <p:cNvPr id="3" name="Group 89"/>
          <p:cNvGrpSpPr>
            <a:grpSpLocks/>
          </p:cNvGrpSpPr>
          <p:nvPr/>
        </p:nvGrpSpPr>
        <p:grpSpPr bwMode="auto">
          <a:xfrm>
            <a:off x="3995738" y="1066800"/>
            <a:ext cx="5013325" cy="5638800"/>
            <a:chOff x="2832" y="672"/>
            <a:chExt cx="3552" cy="3552"/>
          </a:xfrm>
        </p:grpSpPr>
        <p:sp>
          <p:nvSpPr>
            <p:cNvPr id="298074" name="Rectangle 90"/>
            <p:cNvSpPr>
              <a:spLocks noChangeArrowheads="1"/>
            </p:cNvSpPr>
            <p:nvPr/>
          </p:nvSpPr>
          <p:spPr bwMode="auto">
            <a:xfrm>
              <a:off x="2832" y="672"/>
              <a:ext cx="3552" cy="355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a:defRPr/>
              </a:pPr>
              <a:endParaRPr lang="en-US"/>
            </a:p>
          </p:txBody>
        </p:sp>
        <p:sp>
          <p:nvSpPr>
            <p:cNvPr id="298075" name="Rectangle 91"/>
            <p:cNvSpPr>
              <a:spLocks noChangeArrowheads="1"/>
            </p:cNvSpPr>
            <p:nvPr/>
          </p:nvSpPr>
          <p:spPr bwMode="auto">
            <a:xfrm>
              <a:off x="5213" y="2906"/>
              <a:ext cx="814" cy="235"/>
            </a:xfrm>
            <a:prstGeom prst="rect">
              <a:avLst/>
            </a:prstGeom>
            <a:solidFill>
              <a:srgbClr val="0000FF"/>
            </a:solidFill>
            <a:ln w="9525">
              <a:noFill/>
              <a:miter lim="800000"/>
              <a:headEnd/>
              <a:tailEnd/>
            </a:ln>
            <a:effectLst>
              <a:outerShdw dist="35921" dir="2700000" algn="ctr" rotWithShape="0">
                <a:srgbClr val="000000"/>
              </a:outerShdw>
            </a:effectLst>
          </p:spPr>
          <p:txBody>
            <a:bodyPr wrap="none" anchor="ctr"/>
            <a:lstStyle/>
            <a:p>
              <a:pPr>
                <a:defRPr/>
              </a:pPr>
              <a:endParaRPr lang="en-US"/>
            </a:p>
          </p:txBody>
        </p:sp>
        <p:sp>
          <p:nvSpPr>
            <p:cNvPr id="298076" name="Line 92"/>
            <p:cNvSpPr>
              <a:spLocks noChangeShapeType="1"/>
            </p:cNvSpPr>
            <p:nvPr/>
          </p:nvSpPr>
          <p:spPr bwMode="auto">
            <a:xfrm>
              <a:off x="3501" y="1771"/>
              <a:ext cx="1" cy="107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77" name="Line 93"/>
            <p:cNvSpPr>
              <a:spLocks noChangeShapeType="1"/>
            </p:cNvSpPr>
            <p:nvPr/>
          </p:nvSpPr>
          <p:spPr bwMode="auto">
            <a:xfrm>
              <a:off x="3626" y="1392"/>
              <a:ext cx="1" cy="1458"/>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78" name="Line 94"/>
            <p:cNvSpPr>
              <a:spLocks noChangeShapeType="1"/>
            </p:cNvSpPr>
            <p:nvPr/>
          </p:nvSpPr>
          <p:spPr bwMode="auto">
            <a:xfrm>
              <a:off x="4917" y="1798"/>
              <a:ext cx="1" cy="1052"/>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79" name="Line 95"/>
            <p:cNvSpPr>
              <a:spLocks noChangeShapeType="1"/>
            </p:cNvSpPr>
            <p:nvPr/>
          </p:nvSpPr>
          <p:spPr bwMode="auto">
            <a:xfrm>
              <a:off x="5028" y="1823"/>
              <a:ext cx="0" cy="102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80" name="Line 96"/>
            <p:cNvSpPr>
              <a:spLocks noChangeShapeType="1"/>
            </p:cNvSpPr>
            <p:nvPr/>
          </p:nvSpPr>
          <p:spPr bwMode="auto">
            <a:xfrm>
              <a:off x="5211" y="1763"/>
              <a:ext cx="1" cy="108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81" name="Line 97"/>
            <p:cNvSpPr>
              <a:spLocks noChangeShapeType="1"/>
            </p:cNvSpPr>
            <p:nvPr/>
          </p:nvSpPr>
          <p:spPr bwMode="auto">
            <a:xfrm>
              <a:off x="5327" y="1643"/>
              <a:ext cx="0" cy="120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082" name="Line 98"/>
            <p:cNvSpPr>
              <a:spLocks noChangeShapeType="1"/>
            </p:cNvSpPr>
            <p:nvPr/>
          </p:nvSpPr>
          <p:spPr bwMode="auto">
            <a:xfrm>
              <a:off x="3353" y="1101"/>
              <a:ext cx="0" cy="889"/>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83" name="Line 99"/>
            <p:cNvSpPr>
              <a:spLocks noChangeShapeType="1"/>
            </p:cNvSpPr>
            <p:nvPr/>
          </p:nvSpPr>
          <p:spPr bwMode="auto">
            <a:xfrm>
              <a:off x="3327" y="1546"/>
              <a:ext cx="26"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84" name="Line 100"/>
            <p:cNvSpPr>
              <a:spLocks noChangeShapeType="1"/>
            </p:cNvSpPr>
            <p:nvPr/>
          </p:nvSpPr>
          <p:spPr bwMode="auto">
            <a:xfrm>
              <a:off x="3327" y="1101"/>
              <a:ext cx="26"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085" name="Line 101"/>
            <p:cNvSpPr>
              <a:spLocks noChangeShapeType="1"/>
            </p:cNvSpPr>
            <p:nvPr/>
          </p:nvSpPr>
          <p:spPr bwMode="auto">
            <a:xfrm flipV="1">
              <a:off x="3427" y="1546"/>
              <a:ext cx="143" cy="39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86" name="Line 102"/>
            <p:cNvSpPr>
              <a:spLocks noChangeShapeType="1"/>
            </p:cNvSpPr>
            <p:nvPr/>
          </p:nvSpPr>
          <p:spPr bwMode="auto">
            <a:xfrm flipV="1">
              <a:off x="3570" y="1101"/>
              <a:ext cx="147" cy="445"/>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87" name="Line 103"/>
            <p:cNvSpPr>
              <a:spLocks noChangeShapeType="1"/>
            </p:cNvSpPr>
            <p:nvPr/>
          </p:nvSpPr>
          <p:spPr bwMode="auto">
            <a:xfrm>
              <a:off x="3717" y="1101"/>
              <a:ext cx="142" cy="17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88" name="Line 104"/>
            <p:cNvSpPr>
              <a:spLocks noChangeShapeType="1"/>
            </p:cNvSpPr>
            <p:nvPr/>
          </p:nvSpPr>
          <p:spPr bwMode="auto">
            <a:xfrm>
              <a:off x="3859" y="1279"/>
              <a:ext cx="143" cy="105"/>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89" name="Line 105"/>
            <p:cNvSpPr>
              <a:spLocks noChangeShapeType="1"/>
            </p:cNvSpPr>
            <p:nvPr/>
          </p:nvSpPr>
          <p:spPr bwMode="auto">
            <a:xfrm flipV="1">
              <a:off x="4002" y="1339"/>
              <a:ext cx="147" cy="45"/>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0" name="Line 106"/>
            <p:cNvSpPr>
              <a:spLocks noChangeShapeType="1"/>
            </p:cNvSpPr>
            <p:nvPr/>
          </p:nvSpPr>
          <p:spPr bwMode="auto">
            <a:xfrm>
              <a:off x="4149" y="1339"/>
              <a:ext cx="143" cy="118"/>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1" name="Line 107"/>
            <p:cNvSpPr>
              <a:spLocks noChangeShapeType="1"/>
            </p:cNvSpPr>
            <p:nvPr/>
          </p:nvSpPr>
          <p:spPr bwMode="auto">
            <a:xfrm flipV="1">
              <a:off x="4292" y="1445"/>
              <a:ext cx="147" cy="12"/>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2" name="Line 108"/>
            <p:cNvSpPr>
              <a:spLocks noChangeShapeType="1"/>
            </p:cNvSpPr>
            <p:nvPr/>
          </p:nvSpPr>
          <p:spPr bwMode="auto">
            <a:xfrm>
              <a:off x="4578" y="1481"/>
              <a:ext cx="98" cy="52"/>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3" name="Line 109"/>
            <p:cNvSpPr>
              <a:spLocks noChangeShapeType="1"/>
            </p:cNvSpPr>
            <p:nvPr/>
          </p:nvSpPr>
          <p:spPr bwMode="auto">
            <a:xfrm>
              <a:off x="4675" y="1533"/>
              <a:ext cx="144" cy="215"/>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4" name="Line 110"/>
            <p:cNvSpPr>
              <a:spLocks noChangeShapeType="1"/>
            </p:cNvSpPr>
            <p:nvPr/>
          </p:nvSpPr>
          <p:spPr bwMode="auto">
            <a:xfrm>
              <a:off x="4823" y="1748"/>
              <a:ext cx="142" cy="6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5" name="Line 111"/>
            <p:cNvSpPr>
              <a:spLocks noChangeShapeType="1"/>
            </p:cNvSpPr>
            <p:nvPr/>
          </p:nvSpPr>
          <p:spPr bwMode="auto">
            <a:xfrm>
              <a:off x="4965" y="1808"/>
              <a:ext cx="144" cy="21"/>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6" name="Line 112"/>
            <p:cNvSpPr>
              <a:spLocks noChangeShapeType="1"/>
            </p:cNvSpPr>
            <p:nvPr/>
          </p:nvSpPr>
          <p:spPr bwMode="auto">
            <a:xfrm flipV="1">
              <a:off x="5109" y="1719"/>
              <a:ext cx="146" cy="11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7" name="Line 113"/>
            <p:cNvSpPr>
              <a:spLocks noChangeShapeType="1"/>
            </p:cNvSpPr>
            <p:nvPr/>
          </p:nvSpPr>
          <p:spPr bwMode="auto">
            <a:xfrm flipV="1">
              <a:off x="5255" y="1562"/>
              <a:ext cx="143" cy="15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8" name="Line 114"/>
            <p:cNvSpPr>
              <a:spLocks noChangeShapeType="1"/>
            </p:cNvSpPr>
            <p:nvPr/>
          </p:nvSpPr>
          <p:spPr bwMode="auto">
            <a:xfrm>
              <a:off x="5398" y="1562"/>
              <a:ext cx="147" cy="202"/>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099" name="Line 115"/>
            <p:cNvSpPr>
              <a:spLocks noChangeShapeType="1"/>
            </p:cNvSpPr>
            <p:nvPr/>
          </p:nvSpPr>
          <p:spPr bwMode="auto">
            <a:xfrm flipV="1">
              <a:off x="5545" y="1748"/>
              <a:ext cx="143" cy="1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100" name="Line 116"/>
            <p:cNvSpPr>
              <a:spLocks noChangeShapeType="1"/>
            </p:cNvSpPr>
            <p:nvPr/>
          </p:nvSpPr>
          <p:spPr bwMode="auto">
            <a:xfrm>
              <a:off x="5688" y="1748"/>
              <a:ext cx="143" cy="6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101" name="Rectangle 117"/>
            <p:cNvSpPr>
              <a:spLocks noChangeArrowheads="1"/>
            </p:cNvSpPr>
            <p:nvPr/>
          </p:nvSpPr>
          <p:spPr bwMode="auto">
            <a:xfrm>
              <a:off x="3397" y="1913"/>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2" name="Rectangle 118"/>
            <p:cNvSpPr>
              <a:spLocks noChangeArrowheads="1"/>
            </p:cNvSpPr>
            <p:nvPr/>
          </p:nvSpPr>
          <p:spPr bwMode="auto">
            <a:xfrm>
              <a:off x="3539" y="1517"/>
              <a:ext cx="54"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3" name="Rectangle 119"/>
            <p:cNvSpPr>
              <a:spLocks noChangeArrowheads="1"/>
            </p:cNvSpPr>
            <p:nvPr/>
          </p:nvSpPr>
          <p:spPr bwMode="auto">
            <a:xfrm>
              <a:off x="3686" y="1073"/>
              <a:ext cx="57"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4" name="Rectangle 120"/>
            <p:cNvSpPr>
              <a:spLocks noChangeArrowheads="1"/>
            </p:cNvSpPr>
            <p:nvPr/>
          </p:nvSpPr>
          <p:spPr bwMode="auto">
            <a:xfrm>
              <a:off x="3829" y="125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5" name="Rectangle 121"/>
            <p:cNvSpPr>
              <a:spLocks noChangeArrowheads="1"/>
            </p:cNvSpPr>
            <p:nvPr/>
          </p:nvSpPr>
          <p:spPr bwMode="auto">
            <a:xfrm>
              <a:off x="3973" y="1356"/>
              <a:ext cx="55"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6" name="Rectangle 122"/>
            <p:cNvSpPr>
              <a:spLocks noChangeArrowheads="1"/>
            </p:cNvSpPr>
            <p:nvPr/>
          </p:nvSpPr>
          <p:spPr bwMode="auto">
            <a:xfrm>
              <a:off x="4119" y="1311"/>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7" name="Rectangle 123"/>
            <p:cNvSpPr>
              <a:spLocks noChangeArrowheads="1"/>
            </p:cNvSpPr>
            <p:nvPr/>
          </p:nvSpPr>
          <p:spPr bwMode="auto">
            <a:xfrm>
              <a:off x="4262" y="1428"/>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8" name="Rectangle 124"/>
            <p:cNvSpPr>
              <a:spLocks noChangeArrowheads="1"/>
            </p:cNvSpPr>
            <p:nvPr/>
          </p:nvSpPr>
          <p:spPr bwMode="auto">
            <a:xfrm>
              <a:off x="4409" y="1416"/>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09" name="Rectangle 125"/>
            <p:cNvSpPr>
              <a:spLocks noChangeArrowheads="1"/>
            </p:cNvSpPr>
            <p:nvPr/>
          </p:nvSpPr>
          <p:spPr bwMode="auto">
            <a:xfrm>
              <a:off x="4645" y="1505"/>
              <a:ext cx="57"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0" name="Rectangle 126"/>
            <p:cNvSpPr>
              <a:spLocks noChangeArrowheads="1"/>
            </p:cNvSpPr>
            <p:nvPr/>
          </p:nvSpPr>
          <p:spPr bwMode="auto">
            <a:xfrm>
              <a:off x="4792" y="1719"/>
              <a:ext cx="54"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1" name="Rectangle 127"/>
            <p:cNvSpPr>
              <a:spLocks noChangeArrowheads="1"/>
            </p:cNvSpPr>
            <p:nvPr/>
          </p:nvSpPr>
          <p:spPr bwMode="auto">
            <a:xfrm>
              <a:off x="4935" y="178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2" name="Rectangle 128"/>
            <p:cNvSpPr>
              <a:spLocks noChangeArrowheads="1"/>
            </p:cNvSpPr>
            <p:nvPr/>
          </p:nvSpPr>
          <p:spPr bwMode="auto">
            <a:xfrm>
              <a:off x="5078" y="180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3" name="Rectangle 129"/>
            <p:cNvSpPr>
              <a:spLocks noChangeArrowheads="1"/>
            </p:cNvSpPr>
            <p:nvPr/>
          </p:nvSpPr>
          <p:spPr bwMode="auto">
            <a:xfrm>
              <a:off x="5225" y="1691"/>
              <a:ext cx="54"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4" name="Rectangle 130"/>
            <p:cNvSpPr>
              <a:spLocks noChangeArrowheads="1"/>
            </p:cNvSpPr>
            <p:nvPr/>
          </p:nvSpPr>
          <p:spPr bwMode="auto">
            <a:xfrm>
              <a:off x="5368" y="1533"/>
              <a:ext cx="55"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5" name="Rectangle 131"/>
            <p:cNvSpPr>
              <a:spLocks noChangeArrowheads="1"/>
            </p:cNvSpPr>
            <p:nvPr/>
          </p:nvSpPr>
          <p:spPr bwMode="auto">
            <a:xfrm>
              <a:off x="5515" y="1736"/>
              <a:ext cx="56" cy="52"/>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6" name="Rectangle 132"/>
            <p:cNvSpPr>
              <a:spLocks noChangeArrowheads="1"/>
            </p:cNvSpPr>
            <p:nvPr/>
          </p:nvSpPr>
          <p:spPr bwMode="auto">
            <a:xfrm>
              <a:off x="5659" y="1719"/>
              <a:ext cx="55"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7" name="Rectangle 133"/>
            <p:cNvSpPr>
              <a:spLocks noChangeArrowheads="1"/>
            </p:cNvSpPr>
            <p:nvPr/>
          </p:nvSpPr>
          <p:spPr bwMode="auto">
            <a:xfrm>
              <a:off x="5800" y="1780"/>
              <a:ext cx="56" cy="53"/>
            </a:xfrm>
            <a:prstGeom prst="rect">
              <a:avLst/>
            </a:prstGeom>
            <a:solidFill>
              <a:srgbClr val="FF9966"/>
            </a:solidFill>
            <a:ln w="9525">
              <a:solidFill>
                <a:srgbClr val="FF9966"/>
              </a:solidFill>
              <a:miter lim="800000"/>
              <a:headEnd/>
              <a:tailEnd/>
            </a:ln>
            <a:effectLst>
              <a:outerShdw dist="35921" dir="2700000" algn="ctr" rotWithShape="0">
                <a:srgbClr val="000000"/>
              </a:outerShdw>
            </a:effectLst>
          </p:spPr>
          <p:txBody>
            <a:bodyPr/>
            <a:lstStyle/>
            <a:p>
              <a:pPr>
                <a:defRPr/>
              </a:pPr>
              <a:endParaRPr lang="en-US"/>
            </a:p>
          </p:txBody>
        </p:sp>
        <p:sp>
          <p:nvSpPr>
            <p:cNvPr id="298118" name="Rectangle 134"/>
            <p:cNvSpPr>
              <a:spLocks noChangeArrowheads="1"/>
            </p:cNvSpPr>
            <p:nvPr/>
          </p:nvSpPr>
          <p:spPr bwMode="auto">
            <a:xfrm>
              <a:off x="3146" y="1942"/>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100</a:t>
              </a:r>
              <a:endParaRPr lang="en-US"/>
            </a:p>
          </p:txBody>
        </p:sp>
        <p:sp>
          <p:nvSpPr>
            <p:cNvPr id="298119" name="Rectangle 135"/>
            <p:cNvSpPr>
              <a:spLocks noChangeArrowheads="1"/>
            </p:cNvSpPr>
            <p:nvPr/>
          </p:nvSpPr>
          <p:spPr bwMode="auto">
            <a:xfrm>
              <a:off x="3146" y="1501"/>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150</a:t>
              </a:r>
              <a:endParaRPr lang="en-US"/>
            </a:p>
          </p:txBody>
        </p:sp>
        <p:sp>
          <p:nvSpPr>
            <p:cNvPr id="298120" name="Rectangle 136"/>
            <p:cNvSpPr>
              <a:spLocks noChangeArrowheads="1"/>
            </p:cNvSpPr>
            <p:nvPr/>
          </p:nvSpPr>
          <p:spPr bwMode="auto">
            <a:xfrm>
              <a:off x="3146" y="1056"/>
              <a:ext cx="187"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200</a:t>
              </a:r>
              <a:endParaRPr lang="en-US"/>
            </a:p>
          </p:txBody>
        </p:sp>
        <p:sp>
          <p:nvSpPr>
            <p:cNvPr id="298121" name="Rectangle 137"/>
            <p:cNvSpPr>
              <a:spLocks noChangeArrowheads="1"/>
            </p:cNvSpPr>
            <p:nvPr/>
          </p:nvSpPr>
          <p:spPr bwMode="auto">
            <a:xfrm rot="16200000">
              <a:off x="2209" y="1811"/>
              <a:ext cx="164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400" b="1">
                  <a:solidFill>
                    <a:srgbClr val="FFFFFF"/>
                  </a:solidFill>
                  <a:latin typeface="Arial" pitchFamily="34" charset="0"/>
                </a:rPr>
                <a:t>DA Concentration (% Baseline)</a:t>
              </a:r>
              <a:endParaRPr lang="en-US" sz="1400"/>
            </a:p>
          </p:txBody>
        </p:sp>
        <p:grpSp>
          <p:nvGrpSpPr>
            <p:cNvPr id="4" name="Group 138"/>
            <p:cNvGrpSpPr>
              <a:grpSpLocks/>
            </p:cNvGrpSpPr>
            <p:nvPr/>
          </p:nvGrpSpPr>
          <p:grpSpPr bwMode="auto">
            <a:xfrm>
              <a:off x="4323" y="3408"/>
              <a:ext cx="717" cy="320"/>
              <a:chOff x="509" y="3092"/>
              <a:chExt cx="994" cy="475"/>
            </a:xfrm>
          </p:grpSpPr>
          <p:sp>
            <p:nvSpPr>
              <p:cNvPr id="298123" name="Rectangle 139"/>
              <p:cNvSpPr>
                <a:spLocks noChangeArrowheads="1"/>
              </p:cNvSpPr>
              <p:nvPr/>
            </p:nvSpPr>
            <p:spPr bwMode="auto">
              <a:xfrm>
                <a:off x="511" y="3122"/>
                <a:ext cx="72" cy="71"/>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24" name="Rectangle 140"/>
              <p:cNvSpPr>
                <a:spLocks noChangeArrowheads="1"/>
              </p:cNvSpPr>
              <p:nvPr/>
            </p:nvSpPr>
            <p:spPr bwMode="auto">
              <a:xfrm>
                <a:off x="631" y="3092"/>
                <a:ext cx="472" cy="17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200" b="1">
                    <a:solidFill>
                      <a:srgbClr val="FFFFFF"/>
                    </a:solidFill>
                    <a:latin typeface="Arial" pitchFamily="34" charset="0"/>
                  </a:rPr>
                  <a:t>Mounts</a:t>
                </a:r>
                <a:endParaRPr lang="en-US" sz="1200"/>
              </a:p>
            </p:txBody>
          </p:sp>
          <p:sp>
            <p:nvSpPr>
              <p:cNvPr id="298125" name="Rectangle 141"/>
              <p:cNvSpPr>
                <a:spLocks noChangeArrowheads="1"/>
              </p:cNvSpPr>
              <p:nvPr/>
            </p:nvSpPr>
            <p:spPr bwMode="auto">
              <a:xfrm>
                <a:off x="511" y="3275"/>
                <a:ext cx="72" cy="73"/>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26" name="Rectangle 142"/>
              <p:cNvSpPr>
                <a:spLocks noChangeArrowheads="1"/>
              </p:cNvSpPr>
              <p:nvPr/>
            </p:nvSpPr>
            <p:spPr bwMode="auto">
              <a:xfrm>
                <a:off x="631" y="3245"/>
                <a:ext cx="872" cy="17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200" b="1">
                    <a:solidFill>
                      <a:srgbClr val="FFFFFF"/>
                    </a:solidFill>
                    <a:latin typeface="Arial" pitchFamily="34" charset="0"/>
                  </a:rPr>
                  <a:t>Intromissions</a:t>
                </a:r>
                <a:endParaRPr lang="en-US" sz="1200"/>
              </a:p>
            </p:txBody>
          </p:sp>
          <p:sp>
            <p:nvSpPr>
              <p:cNvPr id="298127" name="Rectangle 143"/>
              <p:cNvSpPr>
                <a:spLocks noChangeArrowheads="1"/>
              </p:cNvSpPr>
              <p:nvPr/>
            </p:nvSpPr>
            <p:spPr bwMode="auto">
              <a:xfrm>
                <a:off x="511" y="3420"/>
                <a:ext cx="72" cy="71"/>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28" name="Rectangle 144"/>
              <p:cNvSpPr>
                <a:spLocks noChangeArrowheads="1"/>
              </p:cNvSpPr>
              <p:nvPr/>
            </p:nvSpPr>
            <p:spPr bwMode="auto">
              <a:xfrm>
                <a:off x="631" y="3396"/>
                <a:ext cx="783" cy="17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200" b="1">
                    <a:solidFill>
                      <a:srgbClr val="FFFFFF"/>
                    </a:solidFill>
                    <a:latin typeface="Arial" pitchFamily="34" charset="0"/>
                  </a:rPr>
                  <a:t>Ejaculations</a:t>
                </a:r>
                <a:endParaRPr lang="en-US" sz="1200"/>
              </a:p>
            </p:txBody>
          </p:sp>
        </p:grpSp>
        <p:sp>
          <p:nvSpPr>
            <p:cNvPr id="298129" name="Line 145"/>
            <p:cNvSpPr>
              <a:spLocks noChangeShapeType="1"/>
            </p:cNvSpPr>
            <p:nvPr/>
          </p:nvSpPr>
          <p:spPr bwMode="auto">
            <a:xfrm>
              <a:off x="3327" y="1986"/>
              <a:ext cx="26"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0" name="Rectangle 146"/>
            <p:cNvSpPr>
              <a:spLocks noChangeArrowheads="1"/>
            </p:cNvSpPr>
            <p:nvPr/>
          </p:nvSpPr>
          <p:spPr bwMode="auto">
            <a:xfrm>
              <a:off x="6040" y="2000"/>
              <a:ext cx="12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15</a:t>
              </a:r>
              <a:endParaRPr lang="en-US"/>
            </a:p>
          </p:txBody>
        </p:sp>
        <p:sp>
          <p:nvSpPr>
            <p:cNvPr id="298131" name="Line 147"/>
            <p:cNvSpPr>
              <a:spLocks noChangeShapeType="1"/>
            </p:cNvSpPr>
            <p:nvPr/>
          </p:nvSpPr>
          <p:spPr bwMode="auto">
            <a:xfrm>
              <a:off x="4612" y="3144"/>
              <a:ext cx="1298"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2" name="Line 148"/>
            <p:cNvSpPr>
              <a:spLocks noChangeShapeType="1"/>
            </p:cNvSpPr>
            <p:nvPr/>
          </p:nvSpPr>
          <p:spPr bwMode="auto">
            <a:xfrm flipV="1">
              <a:off x="3356"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3" name="Line 149"/>
            <p:cNvSpPr>
              <a:spLocks noChangeShapeType="1"/>
            </p:cNvSpPr>
            <p:nvPr/>
          </p:nvSpPr>
          <p:spPr bwMode="auto">
            <a:xfrm flipV="1">
              <a:off x="350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4" name="Line 150"/>
            <p:cNvSpPr>
              <a:spLocks noChangeShapeType="1"/>
            </p:cNvSpPr>
            <p:nvPr/>
          </p:nvSpPr>
          <p:spPr bwMode="auto">
            <a:xfrm flipV="1">
              <a:off x="3645"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5" name="Line 151"/>
            <p:cNvSpPr>
              <a:spLocks noChangeShapeType="1"/>
            </p:cNvSpPr>
            <p:nvPr/>
          </p:nvSpPr>
          <p:spPr bwMode="auto">
            <a:xfrm flipV="1">
              <a:off x="379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6" name="Line 152"/>
            <p:cNvSpPr>
              <a:spLocks noChangeShapeType="1"/>
            </p:cNvSpPr>
            <p:nvPr/>
          </p:nvSpPr>
          <p:spPr bwMode="auto">
            <a:xfrm flipV="1">
              <a:off x="3935"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7" name="Line 153"/>
            <p:cNvSpPr>
              <a:spLocks noChangeShapeType="1"/>
            </p:cNvSpPr>
            <p:nvPr/>
          </p:nvSpPr>
          <p:spPr bwMode="auto">
            <a:xfrm flipV="1">
              <a:off x="4082"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8" name="Line 154"/>
            <p:cNvSpPr>
              <a:spLocks noChangeShapeType="1"/>
            </p:cNvSpPr>
            <p:nvPr/>
          </p:nvSpPr>
          <p:spPr bwMode="auto">
            <a:xfrm flipV="1">
              <a:off x="4224"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39" name="Line 155"/>
            <p:cNvSpPr>
              <a:spLocks noChangeShapeType="1"/>
            </p:cNvSpPr>
            <p:nvPr/>
          </p:nvSpPr>
          <p:spPr bwMode="auto">
            <a:xfrm flipV="1">
              <a:off x="4368"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grpSp>
          <p:nvGrpSpPr>
            <p:cNvPr id="5" name="Group 156"/>
            <p:cNvGrpSpPr>
              <a:grpSpLocks/>
            </p:cNvGrpSpPr>
            <p:nvPr/>
          </p:nvGrpSpPr>
          <p:grpSpPr bwMode="auto">
            <a:xfrm>
              <a:off x="4515" y="2844"/>
              <a:ext cx="96" cy="323"/>
              <a:chOff x="3073" y="3931"/>
              <a:chExt cx="134" cy="36"/>
            </a:xfrm>
          </p:grpSpPr>
          <p:sp>
            <p:nvSpPr>
              <p:cNvPr id="298141" name="Line 157"/>
              <p:cNvSpPr>
                <a:spLocks noChangeShapeType="1"/>
              </p:cNvSpPr>
              <p:nvPr/>
            </p:nvSpPr>
            <p:spPr bwMode="auto">
              <a:xfrm flipV="1">
                <a:off x="3073" y="3931"/>
                <a:ext cx="2" cy="36"/>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2" name="Line 158"/>
              <p:cNvSpPr>
                <a:spLocks noChangeShapeType="1"/>
              </p:cNvSpPr>
              <p:nvPr/>
            </p:nvSpPr>
            <p:spPr bwMode="auto">
              <a:xfrm flipV="1">
                <a:off x="3206" y="3931"/>
                <a:ext cx="3" cy="36"/>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grpSp>
        <p:sp>
          <p:nvSpPr>
            <p:cNvPr id="298143" name="Line 159"/>
            <p:cNvSpPr>
              <a:spLocks noChangeShapeType="1"/>
            </p:cNvSpPr>
            <p:nvPr/>
          </p:nvSpPr>
          <p:spPr bwMode="auto">
            <a:xfrm flipV="1">
              <a:off x="4758"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4" name="Line 160"/>
            <p:cNvSpPr>
              <a:spLocks noChangeShapeType="1"/>
            </p:cNvSpPr>
            <p:nvPr/>
          </p:nvSpPr>
          <p:spPr bwMode="auto">
            <a:xfrm flipV="1">
              <a:off x="4900"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5" name="Line 161"/>
            <p:cNvSpPr>
              <a:spLocks noChangeShapeType="1"/>
            </p:cNvSpPr>
            <p:nvPr/>
          </p:nvSpPr>
          <p:spPr bwMode="auto">
            <a:xfrm flipV="1">
              <a:off x="5043"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6" name="Line 162"/>
            <p:cNvSpPr>
              <a:spLocks noChangeShapeType="1"/>
            </p:cNvSpPr>
            <p:nvPr/>
          </p:nvSpPr>
          <p:spPr bwMode="auto">
            <a:xfrm flipV="1">
              <a:off x="519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7" name="Line 163"/>
            <p:cNvSpPr>
              <a:spLocks noChangeShapeType="1"/>
            </p:cNvSpPr>
            <p:nvPr/>
          </p:nvSpPr>
          <p:spPr bwMode="auto">
            <a:xfrm flipV="1">
              <a:off x="533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8" name="Line 164"/>
            <p:cNvSpPr>
              <a:spLocks noChangeShapeType="1"/>
            </p:cNvSpPr>
            <p:nvPr/>
          </p:nvSpPr>
          <p:spPr bwMode="auto">
            <a:xfrm flipV="1">
              <a:off x="548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49" name="Line 165"/>
            <p:cNvSpPr>
              <a:spLocks noChangeShapeType="1"/>
            </p:cNvSpPr>
            <p:nvPr/>
          </p:nvSpPr>
          <p:spPr bwMode="auto">
            <a:xfrm flipV="1">
              <a:off x="5623"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50" name="Line 166"/>
            <p:cNvSpPr>
              <a:spLocks noChangeShapeType="1"/>
            </p:cNvSpPr>
            <p:nvPr/>
          </p:nvSpPr>
          <p:spPr bwMode="auto">
            <a:xfrm flipV="1">
              <a:off x="5770" y="3143"/>
              <a:ext cx="1"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51" name="Line 167"/>
            <p:cNvSpPr>
              <a:spLocks noChangeShapeType="1"/>
            </p:cNvSpPr>
            <p:nvPr/>
          </p:nvSpPr>
          <p:spPr bwMode="auto">
            <a:xfrm flipV="1">
              <a:off x="5913" y="3143"/>
              <a:ext cx="0" cy="24"/>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52" name="Line 168"/>
            <p:cNvSpPr>
              <a:spLocks noChangeShapeType="1"/>
            </p:cNvSpPr>
            <p:nvPr/>
          </p:nvSpPr>
          <p:spPr bwMode="auto">
            <a:xfrm>
              <a:off x="3356" y="3144"/>
              <a:ext cx="1163"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53" name="Line 169"/>
            <p:cNvSpPr>
              <a:spLocks noChangeShapeType="1"/>
            </p:cNvSpPr>
            <p:nvPr/>
          </p:nvSpPr>
          <p:spPr bwMode="auto">
            <a:xfrm>
              <a:off x="4436" y="1442"/>
              <a:ext cx="80" cy="47"/>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154" name="Line 170"/>
            <p:cNvSpPr>
              <a:spLocks noChangeShapeType="1"/>
            </p:cNvSpPr>
            <p:nvPr/>
          </p:nvSpPr>
          <p:spPr bwMode="auto">
            <a:xfrm flipH="1">
              <a:off x="4492" y="1440"/>
              <a:ext cx="46" cy="83"/>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155" name="Line 171"/>
            <p:cNvSpPr>
              <a:spLocks noChangeShapeType="1"/>
            </p:cNvSpPr>
            <p:nvPr/>
          </p:nvSpPr>
          <p:spPr bwMode="auto">
            <a:xfrm flipH="1">
              <a:off x="4553" y="1448"/>
              <a:ext cx="45" cy="83"/>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p>
          </p:txBody>
        </p:sp>
        <p:sp>
          <p:nvSpPr>
            <p:cNvPr id="298156" name="Rectangle 172"/>
            <p:cNvSpPr>
              <a:spLocks noChangeArrowheads="1"/>
            </p:cNvSpPr>
            <p:nvPr/>
          </p:nvSpPr>
          <p:spPr bwMode="auto">
            <a:xfrm>
              <a:off x="3667" y="2587"/>
              <a:ext cx="30" cy="263"/>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57" name="Rectangle 173"/>
            <p:cNvSpPr>
              <a:spLocks noChangeArrowheads="1"/>
            </p:cNvSpPr>
            <p:nvPr/>
          </p:nvSpPr>
          <p:spPr bwMode="auto">
            <a:xfrm>
              <a:off x="3811" y="2708"/>
              <a:ext cx="36" cy="142"/>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58" name="Rectangle 174"/>
            <p:cNvSpPr>
              <a:spLocks noChangeArrowheads="1"/>
            </p:cNvSpPr>
            <p:nvPr/>
          </p:nvSpPr>
          <p:spPr bwMode="auto">
            <a:xfrm>
              <a:off x="3958" y="2615"/>
              <a:ext cx="31" cy="235"/>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59" name="Rectangle 175"/>
            <p:cNvSpPr>
              <a:spLocks noChangeArrowheads="1"/>
            </p:cNvSpPr>
            <p:nvPr/>
          </p:nvSpPr>
          <p:spPr bwMode="auto">
            <a:xfrm>
              <a:off x="4102" y="2684"/>
              <a:ext cx="30" cy="166"/>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0" name="Rectangle 176"/>
            <p:cNvSpPr>
              <a:spLocks noChangeArrowheads="1"/>
            </p:cNvSpPr>
            <p:nvPr/>
          </p:nvSpPr>
          <p:spPr bwMode="auto">
            <a:xfrm>
              <a:off x="4245" y="2562"/>
              <a:ext cx="31" cy="288"/>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1" name="Rectangle 177"/>
            <p:cNvSpPr>
              <a:spLocks noChangeArrowheads="1"/>
            </p:cNvSpPr>
            <p:nvPr/>
          </p:nvSpPr>
          <p:spPr bwMode="auto">
            <a:xfrm>
              <a:off x="4389" y="2740"/>
              <a:ext cx="31" cy="11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2" name="Rectangle 178"/>
            <p:cNvSpPr>
              <a:spLocks noChangeArrowheads="1"/>
            </p:cNvSpPr>
            <p:nvPr/>
          </p:nvSpPr>
          <p:spPr bwMode="auto">
            <a:xfrm>
              <a:off x="5443" y="2510"/>
              <a:ext cx="30" cy="34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3" name="Rectangle 179"/>
            <p:cNvSpPr>
              <a:spLocks noChangeArrowheads="1"/>
            </p:cNvSpPr>
            <p:nvPr/>
          </p:nvSpPr>
          <p:spPr bwMode="auto">
            <a:xfrm>
              <a:off x="5587" y="2720"/>
              <a:ext cx="29" cy="13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4" name="Rectangle 180"/>
            <p:cNvSpPr>
              <a:spLocks noChangeArrowheads="1"/>
            </p:cNvSpPr>
            <p:nvPr/>
          </p:nvSpPr>
          <p:spPr bwMode="auto">
            <a:xfrm>
              <a:off x="5731" y="2773"/>
              <a:ext cx="36" cy="77"/>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5" name="Rectangle 181"/>
            <p:cNvSpPr>
              <a:spLocks noChangeArrowheads="1"/>
            </p:cNvSpPr>
            <p:nvPr/>
          </p:nvSpPr>
          <p:spPr bwMode="auto">
            <a:xfrm>
              <a:off x="5877" y="2810"/>
              <a:ext cx="31" cy="40"/>
            </a:xfrm>
            <a:prstGeom prst="rect">
              <a:avLst/>
            </a:prstGeom>
            <a:solidFill>
              <a:srgbClr val="00CC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6" name="Rectangle 182"/>
            <p:cNvSpPr>
              <a:spLocks noChangeArrowheads="1"/>
            </p:cNvSpPr>
            <p:nvPr/>
          </p:nvSpPr>
          <p:spPr bwMode="auto">
            <a:xfrm>
              <a:off x="3697" y="2064"/>
              <a:ext cx="35" cy="786"/>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7" name="Rectangle 183"/>
            <p:cNvSpPr>
              <a:spLocks noChangeArrowheads="1"/>
            </p:cNvSpPr>
            <p:nvPr/>
          </p:nvSpPr>
          <p:spPr bwMode="auto">
            <a:xfrm>
              <a:off x="3845" y="2433"/>
              <a:ext cx="28" cy="41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8" name="Rectangle 184"/>
            <p:cNvSpPr>
              <a:spLocks noChangeArrowheads="1"/>
            </p:cNvSpPr>
            <p:nvPr/>
          </p:nvSpPr>
          <p:spPr bwMode="auto">
            <a:xfrm>
              <a:off x="3989" y="2380"/>
              <a:ext cx="34" cy="47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69" name="Rectangle 185"/>
            <p:cNvSpPr>
              <a:spLocks noChangeArrowheads="1"/>
            </p:cNvSpPr>
            <p:nvPr/>
          </p:nvSpPr>
          <p:spPr bwMode="auto">
            <a:xfrm>
              <a:off x="4132" y="2639"/>
              <a:ext cx="35" cy="211"/>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0" name="Rectangle 186"/>
            <p:cNvSpPr>
              <a:spLocks noChangeArrowheads="1"/>
            </p:cNvSpPr>
            <p:nvPr/>
          </p:nvSpPr>
          <p:spPr bwMode="auto">
            <a:xfrm>
              <a:off x="4276" y="2457"/>
              <a:ext cx="35" cy="393"/>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1" name="Rectangle 187"/>
            <p:cNvSpPr>
              <a:spLocks noChangeArrowheads="1"/>
            </p:cNvSpPr>
            <p:nvPr/>
          </p:nvSpPr>
          <p:spPr bwMode="auto">
            <a:xfrm>
              <a:off x="4420" y="2587"/>
              <a:ext cx="34" cy="263"/>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2" name="Rectangle 188"/>
            <p:cNvSpPr>
              <a:spLocks noChangeArrowheads="1"/>
            </p:cNvSpPr>
            <p:nvPr/>
          </p:nvSpPr>
          <p:spPr bwMode="auto">
            <a:xfrm>
              <a:off x="5473" y="2433"/>
              <a:ext cx="35" cy="41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3" name="Rectangle 189"/>
            <p:cNvSpPr>
              <a:spLocks noChangeArrowheads="1"/>
            </p:cNvSpPr>
            <p:nvPr/>
          </p:nvSpPr>
          <p:spPr bwMode="auto">
            <a:xfrm>
              <a:off x="5616" y="2773"/>
              <a:ext cx="35" cy="77"/>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4" name="Rectangle 190"/>
            <p:cNvSpPr>
              <a:spLocks noChangeArrowheads="1"/>
            </p:cNvSpPr>
            <p:nvPr/>
          </p:nvSpPr>
          <p:spPr bwMode="auto">
            <a:xfrm>
              <a:off x="5764" y="2760"/>
              <a:ext cx="29" cy="9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5" name="Rectangle 191"/>
            <p:cNvSpPr>
              <a:spLocks noChangeArrowheads="1"/>
            </p:cNvSpPr>
            <p:nvPr/>
          </p:nvSpPr>
          <p:spPr bwMode="auto">
            <a:xfrm>
              <a:off x="5908" y="2810"/>
              <a:ext cx="35" cy="40"/>
            </a:xfrm>
            <a:prstGeom prst="rect">
              <a:avLst/>
            </a:prstGeom>
            <a:solidFill>
              <a:srgbClr val="FFFF99"/>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6" name="Rectangle 192"/>
            <p:cNvSpPr>
              <a:spLocks noChangeArrowheads="1"/>
            </p:cNvSpPr>
            <p:nvPr/>
          </p:nvSpPr>
          <p:spPr bwMode="auto">
            <a:xfrm>
              <a:off x="3732" y="2798"/>
              <a:ext cx="30" cy="5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7" name="Rectangle 193"/>
            <p:cNvSpPr>
              <a:spLocks noChangeArrowheads="1"/>
            </p:cNvSpPr>
            <p:nvPr/>
          </p:nvSpPr>
          <p:spPr bwMode="auto">
            <a:xfrm>
              <a:off x="3875" y="2785"/>
              <a:ext cx="36" cy="65"/>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8" name="Rectangle 194"/>
            <p:cNvSpPr>
              <a:spLocks noChangeArrowheads="1"/>
            </p:cNvSpPr>
            <p:nvPr/>
          </p:nvSpPr>
          <p:spPr bwMode="auto">
            <a:xfrm>
              <a:off x="4023" y="2810"/>
              <a:ext cx="30" cy="40"/>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79" name="Rectangle 195"/>
            <p:cNvSpPr>
              <a:spLocks noChangeArrowheads="1"/>
            </p:cNvSpPr>
            <p:nvPr/>
          </p:nvSpPr>
          <p:spPr bwMode="auto">
            <a:xfrm>
              <a:off x="4167" y="2826"/>
              <a:ext cx="30" cy="24"/>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80" name="Rectangle 196"/>
            <p:cNvSpPr>
              <a:spLocks noChangeArrowheads="1"/>
            </p:cNvSpPr>
            <p:nvPr/>
          </p:nvSpPr>
          <p:spPr bwMode="auto">
            <a:xfrm>
              <a:off x="4311" y="2810"/>
              <a:ext cx="30" cy="40"/>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81" name="Rectangle 197"/>
            <p:cNvSpPr>
              <a:spLocks noChangeArrowheads="1"/>
            </p:cNvSpPr>
            <p:nvPr/>
          </p:nvSpPr>
          <p:spPr bwMode="auto">
            <a:xfrm>
              <a:off x="4454" y="2838"/>
              <a:ext cx="31" cy="1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82" name="Rectangle 198"/>
            <p:cNvSpPr>
              <a:spLocks noChangeArrowheads="1"/>
            </p:cNvSpPr>
            <p:nvPr/>
          </p:nvSpPr>
          <p:spPr bwMode="auto">
            <a:xfrm>
              <a:off x="5508" y="2838"/>
              <a:ext cx="30" cy="12"/>
            </a:xfrm>
            <a:prstGeom prst="rect">
              <a:avLst/>
            </a:prstGeom>
            <a:solidFill>
              <a:srgbClr val="00FFFF"/>
            </a:solidFill>
            <a:ln w="9525">
              <a:noFill/>
              <a:miter lim="800000"/>
              <a:headEnd/>
              <a:tailEnd/>
            </a:ln>
            <a:effectLst>
              <a:outerShdw dist="35921" dir="2700000" algn="ctr" rotWithShape="0">
                <a:srgbClr val="000000"/>
              </a:outerShdw>
            </a:effectLst>
          </p:spPr>
          <p:txBody>
            <a:bodyPr/>
            <a:lstStyle/>
            <a:p>
              <a:pPr>
                <a:defRPr/>
              </a:pPr>
              <a:endParaRPr lang="en-US"/>
            </a:p>
          </p:txBody>
        </p:sp>
        <p:sp>
          <p:nvSpPr>
            <p:cNvPr id="298183" name="Line 199"/>
            <p:cNvSpPr>
              <a:spLocks noChangeShapeType="1"/>
            </p:cNvSpPr>
            <p:nvPr/>
          </p:nvSpPr>
          <p:spPr bwMode="auto">
            <a:xfrm>
              <a:off x="3358" y="2850"/>
              <a:ext cx="1146"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84" name="Line 200"/>
            <p:cNvSpPr>
              <a:spLocks noChangeShapeType="1"/>
            </p:cNvSpPr>
            <p:nvPr/>
          </p:nvSpPr>
          <p:spPr bwMode="auto">
            <a:xfrm>
              <a:off x="5973" y="2050"/>
              <a:ext cx="0" cy="802"/>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85" name="Rectangle 201"/>
            <p:cNvSpPr>
              <a:spLocks noChangeArrowheads="1"/>
            </p:cNvSpPr>
            <p:nvPr/>
          </p:nvSpPr>
          <p:spPr bwMode="auto">
            <a:xfrm>
              <a:off x="6040" y="2786"/>
              <a:ext cx="62"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0</a:t>
              </a:r>
              <a:endParaRPr lang="en-US"/>
            </a:p>
          </p:txBody>
        </p:sp>
        <p:sp>
          <p:nvSpPr>
            <p:cNvPr id="298186" name="Line 202"/>
            <p:cNvSpPr>
              <a:spLocks noChangeShapeType="1"/>
            </p:cNvSpPr>
            <p:nvPr/>
          </p:nvSpPr>
          <p:spPr bwMode="auto">
            <a:xfrm>
              <a:off x="5977" y="2049"/>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87" name="Rectangle 203"/>
            <p:cNvSpPr>
              <a:spLocks noChangeArrowheads="1"/>
            </p:cNvSpPr>
            <p:nvPr/>
          </p:nvSpPr>
          <p:spPr bwMode="auto">
            <a:xfrm>
              <a:off x="6040" y="2529"/>
              <a:ext cx="62"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5</a:t>
              </a:r>
              <a:endParaRPr lang="en-US"/>
            </a:p>
          </p:txBody>
        </p:sp>
        <p:sp>
          <p:nvSpPr>
            <p:cNvPr id="298188" name="Rectangle 204"/>
            <p:cNvSpPr>
              <a:spLocks noChangeArrowheads="1"/>
            </p:cNvSpPr>
            <p:nvPr/>
          </p:nvSpPr>
          <p:spPr bwMode="auto">
            <a:xfrm>
              <a:off x="6040" y="2248"/>
              <a:ext cx="124" cy="13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400" b="1">
                  <a:solidFill>
                    <a:srgbClr val="FFFFFF"/>
                  </a:solidFill>
                  <a:latin typeface="Arial" pitchFamily="34" charset="0"/>
                </a:rPr>
                <a:t>10</a:t>
              </a:r>
              <a:endParaRPr lang="en-US"/>
            </a:p>
          </p:txBody>
        </p:sp>
        <p:sp>
          <p:nvSpPr>
            <p:cNvPr id="298189" name="Line 205"/>
            <p:cNvSpPr>
              <a:spLocks noChangeShapeType="1"/>
            </p:cNvSpPr>
            <p:nvPr/>
          </p:nvSpPr>
          <p:spPr bwMode="auto">
            <a:xfrm>
              <a:off x="5977" y="2297"/>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0" name="Line 206"/>
            <p:cNvSpPr>
              <a:spLocks noChangeShapeType="1"/>
            </p:cNvSpPr>
            <p:nvPr/>
          </p:nvSpPr>
          <p:spPr bwMode="auto">
            <a:xfrm>
              <a:off x="5977" y="2572"/>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1" name="Line 207"/>
            <p:cNvSpPr>
              <a:spLocks noChangeShapeType="1"/>
            </p:cNvSpPr>
            <p:nvPr/>
          </p:nvSpPr>
          <p:spPr bwMode="auto">
            <a:xfrm>
              <a:off x="5977" y="2849"/>
              <a:ext cx="49"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2" name="Rectangle 208"/>
            <p:cNvSpPr>
              <a:spLocks noChangeArrowheads="1"/>
            </p:cNvSpPr>
            <p:nvPr/>
          </p:nvSpPr>
          <p:spPr bwMode="auto">
            <a:xfrm rot="5400000">
              <a:off x="5749" y="2375"/>
              <a:ext cx="1015"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Copulation Frequency</a:t>
              </a:r>
              <a:endParaRPr lang="en-US" sz="1200"/>
            </a:p>
          </p:txBody>
        </p:sp>
        <p:sp>
          <p:nvSpPr>
            <p:cNvPr id="298193" name="Line 209"/>
            <p:cNvSpPr>
              <a:spLocks noChangeShapeType="1"/>
            </p:cNvSpPr>
            <p:nvPr/>
          </p:nvSpPr>
          <p:spPr bwMode="auto">
            <a:xfrm>
              <a:off x="4604" y="2850"/>
              <a:ext cx="1370"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4" name="Line 210"/>
            <p:cNvSpPr>
              <a:spLocks noChangeShapeType="1"/>
            </p:cNvSpPr>
            <p:nvPr/>
          </p:nvSpPr>
          <p:spPr bwMode="auto">
            <a:xfrm flipH="1">
              <a:off x="4478" y="2804"/>
              <a:ext cx="45" cy="82"/>
            </a:xfrm>
            <a:prstGeom prst="line">
              <a:avLst/>
            </a:prstGeom>
            <a:noFill/>
            <a:ln w="28575">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5" name="Line 211"/>
            <p:cNvSpPr>
              <a:spLocks noChangeShapeType="1"/>
            </p:cNvSpPr>
            <p:nvPr/>
          </p:nvSpPr>
          <p:spPr bwMode="auto">
            <a:xfrm flipH="1">
              <a:off x="4577" y="2806"/>
              <a:ext cx="45" cy="83"/>
            </a:xfrm>
            <a:prstGeom prst="line">
              <a:avLst/>
            </a:prstGeom>
            <a:noFill/>
            <a:ln w="28575">
              <a:solidFill>
                <a:srgbClr val="FFFFFF"/>
              </a:solidFill>
              <a:round/>
              <a:headEnd/>
              <a:tailEnd/>
            </a:ln>
            <a:effectLst>
              <a:outerShdw dist="35921" dir="2700000" algn="ctr" rotWithShape="0">
                <a:srgbClr val="000000"/>
              </a:outerShdw>
            </a:effectLst>
          </p:spPr>
          <p:txBody>
            <a:bodyPr/>
            <a:lstStyle/>
            <a:p>
              <a:pPr>
                <a:defRPr/>
              </a:pPr>
              <a:endParaRPr lang="en-US"/>
            </a:p>
          </p:txBody>
        </p:sp>
        <p:sp>
          <p:nvSpPr>
            <p:cNvPr id="298196" name="Rectangle 212"/>
            <p:cNvSpPr>
              <a:spLocks noChangeArrowheads="1"/>
            </p:cNvSpPr>
            <p:nvPr/>
          </p:nvSpPr>
          <p:spPr bwMode="auto">
            <a:xfrm rot="21600000">
              <a:off x="2928" y="3199"/>
              <a:ext cx="362" cy="23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Sample</a:t>
              </a:r>
            </a:p>
            <a:p>
              <a:pPr algn="ctr">
                <a:defRPr/>
              </a:pPr>
              <a:r>
                <a:rPr lang="en-US" sz="1200" b="1">
                  <a:solidFill>
                    <a:srgbClr val="FFFFFF"/>
                  </a:solidFill>
                  <a:latin typeface="Arial" pitchFamily="34" charset="0"/>
                </a:rPr>
                <a:t>Number</a:t>
              </a:r>
              <a:endParaRPr lang="en-US"/>
            </a:p>
          </p:txBody>
        </p:sp>
        <p:sp>
          <p:nvSpPr>
            <p:cNvPr id="298197" name="Rectangle 213"/>
            <p:cNvSpPr>
              <a:spLocks noChangeArrowheads="1"/>
            </p:cNvSpPr>
            <p:nvPr/>
          </p:nvSpPr>
          <p:spPr bwMode="auto">
            <a:xfrm rot="21600000">
              <a:off x="3328" y="3199"/>
              <a:ext cx="53"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a:t>
              </a:r>
              <a:endParaRPr lang="en-US"/>
            </a:p>
          </p:txBody>
        </p:sp>
        <p:sp>
          <p:nvSpPr>
            <p:cNvPr id="298198" name="Rectangle 214"/>
            <p:cNvSpPr>
              <a:spLocks noChangeArrowheads="1"/>
            </p:cNvSpPr>
            <p:nvPr/>
          </p:nvSpPr>
          <p:spPr bwMode="auto">
            <a:xfrm rot="21600000">
              <a:off x="3476" y="3199"/>
              <a:ext cx="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2</a:t>
              </a:r>
              <a:endParaRPr lang="en-US"/>
            </a:p>
          </p:txBody>
        </p:sp>
        <p:sp>
          <p:nvSpPr>
            <p:cNvPr id="298199" name="Rectangle 215"/>
            <p:cNvSpPr>
              <a:spLocks noChangeArrowheads="1"/>
            </p:cNvSpPr>
            <p:nvPr/>
          </p:nvSpPr>
          <p:spPr bwMode="auto">
            <a:xfrm rot="21600000">
              <a:off x="3624" y="3199"/>
              <a:ext cx="53"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3</a:t>
              </a:r>
              <a:endParaRPr lang="en-US"/>
            </a:p>
          </p:txBody>
        </p:sp>
        <p:sp>
          <p:nvSpPr>
            <p:cNvPr id="298200" name="Rectangle 216"/>
            <p:cNvSpPr>
              <a:spLocks noChangeArrowheads="1"/>
            </p:cNvSpPr>
            <p:nvPr/>
          </p:nvSpPr>
          <p:spPr bwMode="auto">
            <a:xfrm rot="21600000">
              <a:off x="3766" y="3199"/>
              <a:ext cx="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4</a:t>
              </a:r>
              <a:endParaRPr lang="en-US"/>
            </a:p>
          </p:txBody>
        </p:sp>
        <p:sp>
          <p:nvSpPr>
            <p:cNvPr id="298201" name="Rectangle 217"/>
            <p:cNvSpPr>
              <a:spLocks noChangeArrowheads="1"/>
            </p:cNvSpPr>
            <p:nvPr/>
          </p:nvSpPr>
          <p:spPr bwMode="auto">
            <a:xfrm rot="21600000">
              <a:off x="3910" y="3199"/>
              <a:ext cx="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5</a:t>
              </a:r>
              <a:endParaRPr lang="en-US"/>
            </a:p>
          </p:txBody>
        </p:sp>
        <p:sp>
          <p:nvSpPr>
            <p:cNvPr id="298202" name="Rectangle 218"/>
            <p:cNvSpPr>
              <a:spLocks noChangeArrowheads="1"/>
            </p:cNvSpPr>
            <p:nvPr/>
          </p:nvSpPr>
          <p:spPr bwMode="auto">
            <a:xfrm rot="21600000">
              <a:off x="4061" y="3199"/>
              <a:ext cx="53"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6</a:t>
              </a:r>
              <a:endParaRPr lang="en-US"/>
            </a:p>
          </p:txBody>
        </p:sp>
        <p:sp>
          <p:nvSpPr>
            <p:cNvPr id="298203" name="Rectangle 219"/>
            <p:cNvSpPr>
              <a:spLocks noChangeArrowheads="1"/>
            </p:cNvSpPr>
            <p:nvPr/>
          </p:nvSpPr>
          <p:spPr bwMode="auto">
            <a:xfrm rot="21600000">
              <a:off x="4201" y="3199"/>
              <a:ext cx="53"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7</a:t>
              </a:r>
              <a:endParaRPr lang="en-US"/>
            </a:p>
          </p:txBody>
        </p:sp>
        <p:sp>
          <p:nvSpPr>
            <p:cNvPr id="298204" name="Rectangle 220"/>
            <p:cNvSpPr>
              <a:spLocks noChangeArrowheads="1"/>
            </p:cNvSpPr>
            <p:nvPr/>
          </p:nvSpPr>
          <p:spPr bwMode="auto">
            <a:xfrm rot="21600000">
              <a:off x="4343" y="3199"/>
              <a:ext cx="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8</a:t>
              </a:r>
              <a:endParaRPr lang="en-US"/>
            </a:p>
          </p:txBody>
        </p:sp>
        <p:sp>
          <p:nvSpPr>
            <p:cNvPr id="298205" name="Rectangle 221"/>
            <p:cNvSpPr>
              <a:spLocks noChangeArrowheads="1"/>
            </p:cNvSpPr>
            <p:nvPr/>
          </p:nvSpPr>
          <p:spPr bwMode="auto">
            <a:xfrm rot="21600000">
              <a:off x="4738" y="3200"/>
              <a:ext cx="53"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9</a:t>
              </a:r>
              <a:endParaRPr lang="en-US"/>
            </a:p>
          </p:txBody>
        </p:sp>
        <p:sp>
          <p:nvSpPr>
            <p:cNvPr id="298206" name="Rectangle 222"/>
            <p:cNvSpPr>
              <a:spLocks noChangeArrowheads="1"/>
            </p:cNvSpPr>
            <p:nvPr/>
          </p:nvSpPr>
          <p:spPr bwMode="auto">
            <a:xfrm rot="21600000">
              <a:off x="4849" y="3200"/>
              <a:ext cx="107"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10</a:t>
              </a:r>
              <a:endParaRPr lang="en-US"/>
            </a:p>
          </p:txBody>
        </p:sp>
        <p:sp>
          <p:nvSpPr>
            <p:cNvPr id="298207" name="Rectangle 223"/>
            <p:cNvSpPr>
              <a:spLocks noChangeArrowheads="1"/>
            </p:cNvSpPr>
            <p:nvPr/>
          </p:nvSpPr>
          <p:spPr bwMode="auto">
            <a:xfrm rot="21600000">
              <a:off x="4994"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11</a:t>
              </a:r>
              <a:endParaRPr lang="en-US"/>
            </a:p>
          </p:txBody>
        </p:sp>
        <p:sp>
          <p:nvSpPr>
            <p:cNvPr id="298208" name="Rectangle 224"/>
            <p:cNvSpPr>
              <a:spLocks noChangeArrowheads="1"/>
            </p:cNvSpPr>
            <p:nvPr/>
          </p:nvSpPr>
          <p:spPr bwMode="auto">
            <a:xfrm rot="21600000">
              <a:off x="5141"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12</a:t>
              </a:r>
              <a:endParaRPr lang="en-US"/>
            </a:p>
          </p:txBody>
        </p:sp>
        <p:sp>
          <p:nvSpPr>
            <p:cNvPr id="298209" name="Rectangle 225"/>
            <p:cNvSpPr>
              <a:spLocks noChangeArrowheads="1"/>
            </p:cNvSpPr>
            <p:nvPr/>
          </p:nvSpPr>
          <p:spPr bwMode="auto">
            <a:xfrm rot="21600000">
              <a:off x="5282"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13</a:t>
              </a:r>
              <a:endParaRPr lang="en-US"/>
            </a:p>
          </p:txBody>
        </p:sp>
        <p:sp>
          <p:nvSpPr>
            <p:cNvPr id="298210" name="Rectangle 226"/>
            <p:cNvSpPr>
              <a:spLocks noChangeArrowheads="1"/>
            </p:cNvSpPr>
            <p:nvPr/>
          </p:nvSpPr>
          <p:spPr bwMode="auto">
            <a:xfrm rot="21600000">
              <a:off x="5429"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14</a:t>
              </a:r>
              <a:endParaRPr lang="en-US"/>
            </a:p>
          </p:txBody>
        </p:sp>
        <p:sp>
          <p:nvSpPr>
            <p:cNvPr id="298211" name="Rectangle 227"/>
            <p:cNvSpPr>
              <a:spLocks noChangeArrowheads="1"/>
            </p:cNvSpPr>
            <p:nvPr/>
          </p:nvSpPr>
          <p:spPr bwMode="auto">
            <a:xfrm rot="21600000">
              <a:off x="5572"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15</a:t>
              </a:r>
              <a:endParaRPr lang="en-US"/>
            </a:p>
          </p:txBody>
        </p:sp>
        <p:sp>
          <p:nvSpPr>
            <p:cNvPr id="298212" name="Rectangle 228"/>
            <p:cNvSpPr>
              <a:spLocks noChangeArrowheads="1"/>
            </p:cNvSpPr>
            <p:nvPr/>
          </p:nvSpPr>
          <p:spPr bwMode="auto">
            <a:xfrm rot="21600000">
              <a:off x="5722" y="3200"/>
              <a:ext cx="108"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16</a:t>
              </a:r>
              <a:endParaRPr lang="en-US"/>
            </a:p>
          </p:txBody>
        </p:sp>
        <p:sp>
          <p:nvSpPr>
            <p:cNvPr id="298213" name="Rectangle 229"/>
            <p:cNvSpPr>
              <a:spLocks noChangeArrowheads="1"/>
            </p:cNvSpPr>
            <p:nvPr/>
          </p:nvSpPr>
          <p:spPr bwMode="auto">
            <a:xfrm rot="21600000">
              <a:off x="5862" y="3200"/>
              <a:ext cx="106"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17</a:t>
              </a:r>
              <a:endParaRPr lang="en-US"/>
            </a:p>
          </p:txBody>
        </p:sp>
        <p:sp>
          <p:nvSpPr>
            <p:cNvPr id="298214" name="Rectangle 230"/>
            <p:cNvSpPr>
              <a:spLocks noChangeArrowheads="1"/>
            </p:cNvSpPr>
            <p:nvPr/>
          </p:nvSpPr>
          <p:spPr bwMode="auto">
            <a:xfrm>
              <a:off x="3343" y="2903"/>
              <a:ext cx="1174" cy="242"/>
            </a:xfrm>
            <a:prstGeom prst="rect">
              <a:avLst/>
            </a:prstGeom>
            <a:noFill/>
            <a:ln w="19050">
              <a:solidFill>
                <a:srgbClr val="FFFFFF"/>
              </a:solidFill>
              <a:miter lim="800000"/>
              <a:headEnd/>
              <a:tailEnd/>
            </a:ln>
            <a:effectLst>
              <a:outerShdw dist="35921" dir="2700000" algn="ctr" rotWithShape="0">
                <a:srgbClr val="000000"/>
              </a:outerShdw>
            </a:effectLst>
          </p:spPr>
          <p:txBody>
            <a:bodyPr wrap="none" anchor="ctr"/>
            <a:lstStyle/>
            <a:p>
              <a:pPr>
                <a:defRPr/>
              </a:pPr>
              <a:endParaRPr lang="en-US"/>
            </a:p>
          </p:txBody>
        </p:sp>
        <p:sp>
          <p:nvSpPr>
            <p:cNvPr id="298215" name="Rectangle 231"/>
            <p:cNvSpPr>
              <a:spLocks noChangeArrowheads="1"/>
            </p:cNvSpPr>
            <p:nvPr/>
          </p:nvSpPr>
          <p:spPr bwMode="auto">
            <a:xfrm>
              <a:off x="4610" y="2905"/>
              <a:ext cx="1421" cy="238"/>
            </a:xfrm>
            <a:prstGeom prst="rect">
              <a:avLst/>
            </a:prstGeom>
            <a:noFill/>
            <a:ln w="19050">
              <a:solidFill>
                <a:srgbClr val="FFFFFF"/>
              </a:solidFill>
              <a:miter lim="800000"/>
              <a:headEnd/>
              <a:tailEnd/>
            </a:ln>
            <a:effectLst>
              <a:outerShdw dist="35921" dir="2700000" algn="ctr" rotWithShape="0">
                <a:srgbClr val="000000"/>
              </a:outerShdw>
            </a:effectLst>
          </p:spPr>
          <p:txBody>
            <a:bodyPr wrap="none" anchor="ctr"/>
            <a:lstStyle/>
            <a:p>
              <a:pPr>
                <a:defRPr/>
              </a:pPr>
              <a:endParaRPr lang="en-US"/>
            </a:p>
          </p:txBody>
        </p:sp>
        <p:sp>
          <p:nvSpPr>
            <p:cNvPr id="298216" name="Line 232"/>
            <p:cNvSpPr>
              <a:spLocks noChangeShapeType="1"/>
            </p:cNvSpPr>
            <p:nvPr/>
          </p:nvSpPr>
          <p:spPr bwMode="auto">
            <a:xfrm>
              <a:off x="3338" y="3025"/>
              <a:ext cx="1174"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17" name="Line 233"/>
            <p:cNvSpPr>
              <a:spLocks noChangeShapeType="1"/>
            </p:cNvSpPr>
            <p:nvPr/>
          </p:nvSpPr>
          <p:spPr bwMode="auto">
            <a:xfrm>
              <a:off x="4609" y="3025"/>
              <a:ext cx="1423"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18" name="Line 234"/>
            <p:cNvSpPr>
              <a:spLocks noChangeShapeType="1"/>
            </p:cNvSpPr>
            <p:nvPr/>
          </p:nvSpPr>
          <p:spPr bwMode="auto">
            <a:xfrm flipH="1">
              <a:off x="3482" y="2847"/>
              <a:ext cx="20"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19" name="Line 235"/>
            <p:cNvSpPr>
              <a:spLocks noChangeShapeType="1"/>
            </p:cNvSpPr>
            <p:nvPr/>
          </p:nvSpPr>
          <p:spPr bwMode="auto">
            <a:xfrm>
              <a:off x="3625" y="2847"/>
              <a:ext cx="9"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20" name="Line 236"/>
            <p:cNvSpPr>
              <a:spLocks noChangeShapeType="1"/>
            </p:cNvSpPr>
            <p:nvPr/>
          </p:nvSpPr>
          <p:spPr bwMode="auto">
            <a:xfrm flipH="1">
              <a:off x="4912" y="2845"/>
              <a:ext cx="8" cy="59"/>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21" name="Line 237"/>
            <p:cNvSpPr>
              <a:spLocks noChangeShapeType="1"/>
            </p:cNvSpPr>
            <p:nvPr/>
          </p:nvSpPr>
          <p:spPr bwMode="auto">
            <a:xfrm>
              <a:off x="5029" y="2851"/>
              <a:ext cx="37" cy="51"/>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22" name="Line 238"/>
            <p:cNvSpPr>
              <a:spLocks noChangeShapeType="1"/>
            </p:cNvSpPr>
            <p:nvPr/>
          </p:nvSpPr>
          <p:spPr bwMode="auto">
            <a:xfrm flipH="1">
              <a:off x="5211" y="2853"/>
              <a:ext cx="2" cy="55"/>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23" name="Line 239"/>
            <p:cNvSpPr>
              <a:spLocks noChangeShapeType="1"/>
            </p:cNvSpPr>
            <p:nvPr/>
          </p:nvSpPr>
          <p:spPr bwMode="auto">
            <a:xfrm>
              <a:off x="5327" y="2845"/>
              <a:ext cx="28" cy="57"/>
            </a:xfrm>
            <a:prstGeom prst="line">
              <a:avLst/>
            </a:prstGeom>
            <a:noFill/>
            <a:ln w="0">
              <a:solidFill>
                <a:srgbClr val="C0C0C0"/>
              </a:solidFill>
              <a:prstDash val="sysDot"/>
              <a:round/>
              <a:headEnd/>
              <a:tailEnd/>
            </a:ln>
            <a:effectLst>
              <a:outerShdw dist="35921" dir="2700000" algn="ctr" rotWithShape="0">
                <a:srgbClr val="000000"/>
              </a:outerShdw>
            </a:effectLst>
          </p:spPr>
          <p:txBody>
            <a:bodyPr/>
            <a:lstStyle/>
            <a:p>
              <a:pPr>
                <a:defRPr/>
              </a:pPr>
              <a:endParaRPr lang="en-US"/>
            </a:p>
          </p:txBody>
        </p:sp>
        <p:sp>
          <p:nvSpPr>
            <p:cNvPr id="298224" name="Line 240"/>
            <p:cNvSpPr>
              <a:spLocks noChangeShapeType="1"/>
            </p:cNvSpPr>
            <p:nvPr/>
          </p:nvSpPr>
          <p:spPr bwMode="auto">
            <a:xfrm>
              <a:off x="3480" y="2904"/>
              <a:ext cx="0" cy="243"/>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25" name="Line 241"/>
            <p:cNvSpPr>
              <a:spLocks noChangeShapeType="1"/>
            </p:cNvSpPr>
            <p:nvPr/>
          </p:nvSpPr>
          <p:spPr bwMode="auto">
            <a:xfrm>
              <a:off x="3629" y="2900"/>
              <a:ext cx="0" cy="12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26" name="Line 242"/>
            <p:cNvSpPr>
              <a:spLocks noChangeShapeType="1"/>
            </p:cNvSpPr>
            <p:nvPr/>
          </p:nvSpPr>
          <p:spPr bwMode="auto">
            <a:xfrm>
              <a:off x="4082" y="3094"/>
              <a:ext cx="432" cy="0"/>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27" name="Line 243"/>
            <p:cNvSpPr>
              <a:spLocks noChangeShapeType="1"/>
            </p:cNvSpPr>
            <p:nvPr/>
          </p:nvSpPr>
          <p:spPr bwMode="auto">
            <a:xfrm>
              <a:off x="4609" y="3094"/>
              <a:ext cx="567" cy="0"/>
            </a:xfrm>
            <a:prstGeom prst="line">
              <a:avLst/>
            </a:prstGeom>
            <a:noFill/>
            <a:ln w="19050">
              <a:solidFill>
                <a:srgbClr val="FFFFFF"/>
              </a:solidFill>
              <a:round/>
              <a:headEnd/>
              <a:tailEnd type="arrow" w="med" len="med"/>
            </a:ln>
            <a:effectLst>
              <a:outerShdw dist="35921" dir="2700000" algn="ctr" rotWithShape="0">
                <a:srgbClr val="000000"/>
              </a:outerShdw>
            </a:effectLst>
          </p:spPr>
          <p:txBody>
            <a:bodyPr wrap="none" anchor="ctr"/>
            <a:lstStyle/>
            <a:p>
              <a:pPr>
                <a:defRPr/>
              </a:pPr>
              <a:endParaRPr lang="en-US"/>
            </a:p>
          </p:txBody>
        </p:sp>
        <p:sp>
          <p:nvSpPr>
            <p:cNvPr id="298228" name="Rectangle 244"/>
            <p:cNvSpPr>
              <a:spLocks noChangeArrowheads="1"/>
            </p:cNvSpPr>
            <p:nvPr/>
          </p:nvSpPr>
          <p:spPr bwMode="auto">
            <a:xfrm rot="21600000">
              <a:off x="3335" y="2930"/>
              <a:ext cx="1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Scr</a:t>
              </a:r>
              <a:endParaRPr lang="en-US"/>
            </a:p>
          </p:txBody>
        </p:sp>
        <p:sp>
          <p:nvSpPr>
            <p:cNvPr id="298229" name="Rectangle 245"/>
            <p:cNvSpPr>
              <a:spLocks noChangeArrowheads="1"/>
            </p:cNvSpPr>
            <p:nvPr/>
          </p:nvSpPr>
          <p:spPr bwMode="auto">
            <a:xfrm rot="21600000">
              <a:off x="3483" y="2930"/>
              <a:ext cx="1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Scr</a:t>
              </a:r>
              <a:endParaRPr lang="en-US"/>
            </a:p>
          </p:txBody>
        </p:sp>
        <p:sp>
          <p:nvSpPr>
            <p:cNvPr id="298230" name="Rectangle 246"/>
            <p:cNvSpPr>
              <a:spLocks noChangeArrowheads="1"/>
            </p:cNvSpPr>
            <p:nvPr/>
          </p:nvSpPr>
          <p:spPr bwMode="auto">
            <a:xfrm rot="21600000">
              <a:off x="3326" y="3045"/>
              <a:ext cx="175"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Bas</a:t>
              </a:r>
              <a:endParaRPr lang="en-US"/>
            </a:p>
          </p:txBody>
        </p:sp>
        <p:sp>
          <p:nvSpPr>
            <p:cNvPr id="298231" name="Rectangle 247"/>
            <p:cNvSpPr>
              <a:spLocks noChangeArrowheads="1"/>
            </p:cNvSpPr>
            <p:nvPr/>
          </p:nvSpPr>
          <p:spPr bwMode="auto">
            <a:xfrm rot="21600000">
              <a:off x="3501" y="3045"/>
              <a:ext cx="651" cy="9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000" b="1">
                  <a:solidFill>
                    <a:srgbClr val="FFFFFF"/>
                  </a:solidFill>
                  <a:latin typeface="Arial" pitchFamily="34" charset="0"/>
                </a:rPr>
                <a:t>Female 1 Present</a:t>
              </a:r>
              <a:endParaRPr lang="en-US" sz="1000"/>
            </a:p>
          </p:txBody>
        </p:sp>
        <p:sp>
          <p:nvSpPr>
            <p:cNvPr id="298232" name="Rectangle 248"/>
            <p:cNvSpPr>
              <a:spLocks noChangeArrowheads="1"/>
            </p:cNvSpPr>
            <p:nvPr/>
          </p:nvSpPr>
          <p:spPr bwMode="auto">
            <a:xfrm rot="21600000">
              <a:off x="4917" y="2930"/>
              <a:ext cx="1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Scr</a:t>
              </a:r>
              <a:endParaRPr lang="en-US"/>
            </a:p>
          </p:txBody>
        </p:sp>
        <p:sp>
          <p:nvSpPr>
            <p:cNvPr id="298233" name="Rectangle 249"/>
            <p:cNvSpPr>
              <a:spLocks noChangeArrowheads="1"/>
            </p:cNvSpPr>
            <p:nvPr/>
          </p:nvSpPr>
          <p:spPr bwMode="auto">
            <a:xfrm rot="21600000">
              <a:off x="5277" y="3045"/>
              <a:ext cx="651" cy="9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defRPr/>
              </a:pPr>
              <a:r>
                <a:rPr lang="en-US" sz="1000" b="1">
                  <a:solidFill>
                    <a:srgbClr val="FFFFFF"/>
                  </a:solidFill>
                  <a:latin typeface="Arial" pitchFamily="34" charset="0"/>
                </a:rPr>
                <a:t>Female 2 Present</a:t>
              </a:r>
              <a:endParaRPr lang="en-US" sz="1000"/>
            </a:p>
          </p:txBody>
        </p:sp>
        <p:sp>
          <p:nvSpPr>
            <p:cNvPr id="298234" name="Line 250"/>
            <p:cNvSpPr>
              <a:spLocks noChangeShapeType="1"/>
            </p:cNvSpPr>
            <p:nvPr/>
          </p:nvSpPr>
          <p:spPr bwMode="auto">
            <a:xfrm>
              <a:off x="5846" y="3094"/>
              <a:ext cx="172" cy="0"/>
            </a:xfrm>
            <a:prstGeom prst="line">
              <a:avLst/>
            </a:prstGeom>
            <a:noFill/>
            <a:ln w="19050">
              <a:solidFill>
                <a:srgbClr val="FFFFFF"/>
              </a:solidFill>
              <a:round/>
              <a:headEnd/>
              <a:tailEnd type="arrow" w="med" len="med"/>
            </a:ln>
            <a:effectLst>
              <a:outerShdw dist="35921" dir="2700000" algn="ctr" rotWithShape="0">
                <a:srgbClr val="000000"/>
              </a:outerShdw>
            </a:effectLst>
          </p:spPr>
          <p:txBody>
            <a:bodyPr wrap="none" anchor="ctr"/>
            <a:lstStyle/>
            <a:p>
              <a:pPr>
                <a:defRPr/>
              </a:pPr>
              <a:endParaRPr lang="en-US"/>
            </a:p>
          </p:txBody>
        </p:sp>
        <p:sp>
          <p:nvSpPr>
            <p:cNvPr id="298235" name="Rectangle 251"/>
            <p:cNvSpPr>
              <a:spLocks noChangeArrowheads="1"/>
            </p:cNvSpPr>
            <p:nvPr/>
          </p:nvSpPr>
          <p:spPr bwMode="auto">
            <a:xfrm rot="21600000">
              <a:off x="5215" y="2932"/>
              <a:ext cx="154" cy="115"/>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algn="ctr">
                <a:defRPr/>
              </a:pPr>
              <a:r>
                <a:rPr lang="en-US" sz="1200" b="1">
                  <a:solidFill>
                    <a:srgbClr val="FFFFFF"/>
                  </a:solidFill>
                  <a:latin typeface="Arial" pitchFamily="34" charset="0"/>
                </a:rPr>
                <a:t>Scr</a:t>
              </a:r>
              <a:endParaRPr lang="en-US"/>
            </a:p>
          </p:txBody>
        </p:sp>
        <p:sp>
          <p:nvSpPr>
            <p:cNvPr id="298236" name="Line 252"/>
            <p:cNvSpPr>
              <a:spLocks noChangeShapeType="1"/>
            </p:cNvSpPr>
            <p:nvPr/>
          </p:nvSpPr>
          <p:spPr bwMode="auto">
            <a:xfrm>
              <a:off x="4912" y="2908"/>
              <a:ext cx="0" cy="11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37" name="Line 253"/>
            <p:cNvSpPr>
              <a:spLocks noChangeShapeType="1"/>
            </p:cNvSpPr>
            <p:nvPr/>
          </p:nvSpPr>
          <p:spPr bwMode="auto">
            <a:xfrm>
              <a:off x="5068" y="2906"/>
              <a:ext cx="0" cy="121"/>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38" name="Line 254"/>
            <p:cNvSpPr>
              <a:spLocks noChangeShapeType="1"/>
            </p:cNvSpPr>
            <p:nvPr/>
          </p:nvSpPr>
          <p:spPr bwMode="auto">
            <a:xfrm>
              <a:off x="5213" y="2906"/>
              <a:ext cx="0" cy="235"/>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39" name="Line 255"/>
            <p:cNvSpPr>
              <a:spLocks noChangeShapeType="1"/>
            </p:cNvSpPr>
            <p:nvPr/>
          </p:nvSpPr>
          <p:spPr bwMode="auto">
            <a:xfrm>
              <a:off x="5366" y="2906"/>
              <a:ext cx="0" cy="119"/>
            </a:xfrm>
            <a:prstGeom prst="line">
              <a:avLst/>
            </a:prstGeom>
            <a:noFill/>
            <a:ln w="19050">
              <a:solidFill>
                <a:srgbClr val="FFFFFF"/>
              </a:solidFill>
              <a:round/>
              <a:headEnd/>
              <a:tailEnd/>
            </a:ln>
            <a:effectLst>
              <a:outerShdw dist="35921" dir="2700000" algn="ctr" rotWithShape="0">
                <a:srgbClr val="000000"/>
              </a:outerShdw>
            </a:effectLst>
          </p:spPr>
          <p:txBody>
            <a:bodyPr wrap="none" anchor="ctr"/>
            <a:lstStyle/>
            <a:p>
              <a:pPr>
                <a:defRPr/>
              </a:pPr>
              <a:endParaRPr lang="en-US"/>
            </a:p>
          </p:txBody>
        </p:sp>
        <p:sp>
          <p:nvSpPr>
            <p:cNvPr id="298240" name="Rectangle 256"/>
            <p:cNvSpPr>
              <a:spLocks noChangeArrowheads="1"/>
            </p:cNvSpPr>
            <p:nvPr/>
          </p:nvSpPr>
          <p:spPr bwMode="auto">
            <a:xfrm>
              <a:off x="3984" y="3792"/>
              <a:ext cx="1624" cy="19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400" b="1" i="1">
                  <a:solidFill>
                    <a:srgbClr val="FFFF00"/>
                  </a:solidFill>
                </a:rPr>
                <a:t>Source: Fiorino and Phillips</a:t>
              </a:r>
            </a:p>
          </p:txBody>
        </p:sp>
        <p:sp>
          <p:nvSpPr>
            <p:cNvPr id="298241" name="Text Box 257"/>
            <p:cNvSpPr txBox="1">
              <a:spLocks noChangeArrowheads="1"/>
            </p:cNvSpPr>
            <p:nvPr/>
          </p:nvSpPr>
          <p:spPr bwMode="auto">
            <a:xfrm>
              <a:off x="4344" y="780"/>
              <a:ext cx="552" cy="327"/>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2800" b="1">
                  <a:solidFill>
                    <a:srgbClr val="FFFF00"/>
                  </a:solidFill>
                </a:rPr>
                <a:t>SEX</a:t>
              </a:r>
            </a:p>
          </p:txBody>
        </p:sp>
      </p:grpSp>
      <p:sp>
        <p:nvSpPr>
          <p:cNvPr id="298242" name="Rectangle 258"/>
          <p:cNvSpPr>
            <a:spLocks noChangeArrowheads="1"/>
          </p:cNvSpPr>
          <p:nvPr/>
        </p:nvSpPr>
        <p:spPr bwMode="auto">
          <a:xfrm>
            <a:off x="203200" y="-152400"/>
            <a:ext cx="8805863" cy="1143000"/>
          </a:xfrm>
          <a:prstGeom prst="rect">
            <a:avLst/>
          </a:prstGeom>
          <a:noFill/>
          <a:ln w="9525">
            <a:noFill/>
            <a:miter lim="800000"/>
            <a:headEnd/>
            <a:tailEnd/>
          </a:ln>
          <a:effectLst>
            <a:outerShdw dist="35921" dir="2700000" algn="ctr" rotWithShape="0">
              <a:srgbClr val="000000"/>
            </a:outerShdw>
          </a:effectLst>
        </p:spPr>
        <p:txBody>
          <a:bodyPr/>
          <a:lstStyle/>
          <a:p>
            <a:pPr algn="ctr">
              <a:defRPr/>
            </a:pPr>
            <a:endParaRPr kumimoji="1" lang="en-US" sz="3600" b="1" dirty="0">
              <a:latin typeface="Tahoma" pitchFamily="34" charset="0"/>
            </a:endParaRPr>
          </a:p>
        </p:txBody>
      </p:sp>
      <p:sp>
        <p:nvSpPr>
          <p:cNvPr id="259" name="Title 258"/>
          <p:cNvSpPr>
            <a:spLocks noGrp="1"/>
          </p:cNvSpPr>
          <p:nvPr>
            <p:ph type="title"/>
          </p:nvPr>
        </p:nvSpPr>
        <p:spPr/>
        <p:txBody>
          <a:bodyPr>
            <a:normAutofit fontScale="90000"/>
          </a:bodyPr>
          <a:lstStyle/>
          <a:p>
            <a:pPr>
              <a:defRPr/>
            </a:pPr>
            <a:r>
              <a:rPr kumimoji="1" lang="en-US" sz="4000" b="1" dirty="0" smtClean="0">
                <a:latin typeface="Tahoma" pitchFamily="34" charset="0"/>
              </a:rPr>
              <a:t>Natural Rewards Elevate </a:t>
            </a:r>
            <a:br>
              <a:rPr kumimoji="1" lang="en-US" sz="4000" b="1" dirty="0" smtClean="0">
                <a:latin typeface="Tahoma" pitchFamily="34" charset="0"/>
              </a:rPr>
            </a:br>
            <a:r>
              <a:rPr kumimoji="1" lang="en-US" sz="4000" b="1" dirty="0" smtClean="0">
                <a:latin typeface="Tahoma" pitchFamily="34" charset="0"/>
              </a:rPr>
              <a:t>Dopamine Levels</a:t>
            </a:r>
            <a:r>
              <a:rPr kumimoji="1" lang="en-US" b="1" dirty="0" smtClean="0">
                <a:latin typeface="Tahoma" pitchFamily="34" charset="0"/>
              </a:rPr>
              <a:t/>
            </a:r>
            <a:br>
              <a:rPr kumimoji="1" lang="en-US" b="1" dirty="0" smtClean="0">
                <a:latin typeface="Tahoma" pitchFamily="34" charset="0"/>
              </a:rPr>
            </a:br>
            <a:endParaRPr lang="en-US" dirty="0"/>
          </a:p>
        </p:txBody>
      </p:sp>
      <p:sp>
        <p:nvSpPr>
          <p:cNvPr id="260" name="Slide Number Placeholder 259"/>
          <p:cNvSpPr>
            <a:spLocks noGrp="1"/>
          </p:cNvSpPr>
          <p:nvPr>
            <p:ph type="sldNum" sz="quarter" idx="12"/>
          </p:nvPr>
        </p:nvSpPr>
        <p:spPr/>
        <p:txBody>
          <a:bodyPr/>
          <a:lstStyle/>
          <a:p>
            <a:fld id="{EC94FE43-ECF7-4811-AFCB-0690B7462E36}" type="slidenum">
              <a:rPr lang="en-US" smtClean="0"/>
              <a:pPr/>
              <a:t>83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298242"/>
                                        </p:tgtEl>
                                        <p:attrNameLst>
                                          <p:attrName>style.visibility</p:attrName>
                                        </p:attrNameLst>
                                      </p:cBhvr>
                                      <p:to>
                                        <p:strVal val="visible"/>
                                      </p:to>
                                    </p:set>
                                    <p:animEffect transition="in" filter="dissolve">
                                      <p:cBhvr>
                                        <p:cTn id="7" dur="500"/>
                                        <p:tgtEl>
                                          <p:spTgt spid="2982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cTn>
                              </p:par>
                            </p:childTnLst>
                          </p:cTn>
                        </p:par>
                        <p:par>
                          <p:cTn id="12" fill="hold">
                            <p:stCondLst>
                              <p:cond delay="1000"/>
                            </p:stCondLst>
                            <p:childTnLst>
                              <p:par>
                                <p:cTn id="13" presetID="4" presetClass="entr" presetSubtype="32" fill="hold" nodeType="afterEffect">
                                  <p:stCondLst>
                                    <p:cond delay="200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242"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2-MethDopamineTransmission_PowerPoint_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17145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638175" y="2667000"/>
            <a:ext cx="7926388" cy="1143000"/>
          </a:xfrm>
          <a:prstGeom prst="rect">
            <a:avLst/>
          </a:prstGeom>
        </p:spPr>
        <p:txBody>
          <a:bodyPr/>
          <a:lst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a:lstStyle>
          <a:p>
            <a:pPr algn="ctr" eaLnBrk="0" hangingPunct="0">
              <a:defRPr/>
            </a:pPr>
            <a:r>
              <a:rPr lang="en-US" b="0" dirty="0" smtClean="0">
                <a:solidFill>
                  <a:schemeClr val="tx1"/>
                </a:solidFill>
              </a:rPr>
              <a:t>Methamphetamine</a:t>
            </a:r>
            <a:r>
              <a:rPr lang="en-US" b="0" dirty="0" smtClean="0">
                <a:solidFill>
                  <a:schemeClr val="bg1"/>
                </a:solidFill>
              </a:rPr>
              <a:t> </a:t>
            </a:r>
            <a:br>
              <a:rPr lang="en-US" b="0" dirty="0" smtClean="0">
                <a:solidFill>
                  <a:schemeClr val="bg1"/>
                </a:solidFill>
              </a:rPr>
            </a:br>
            <a:r>
              <a:rPr lang="en-US" b="0" dirty="0" smtClean="0">
                <a:solidFill>
                  <a:schemeClr val="bg1"/>
                </a:solidFill>
              </a:rPr>
              <a:t>and Dopamine</a:t>
            </a:r>
            <a:endParaRPr lang="en-US" b="0" dirty="0">
              <a:solidFill>
                <a:schemeClr val="bg1"/>
              </a:solidFill>
            </a:endParaRPr>
          </a:p>
        </p:txBody>
      </p:sp>
      <p:sp>
        <p:nvSpPr>
          <p:cNvPr id="4" name="Slide Number Placeholder 3"/>
          <p:cNvSpPr>
            <a:spLocks noGrp="1"/>
          </p:cNvSpPr>
          <p:nvPr>
            <p:ph type="sldNum" sz="quarter" idx="12"/>
          </p:nvPr>
        </p:nvSpPr>
        <p:spPr/>
        <p:txBody>
          <a:bodyPr/>
          <a:lstStyle/>
          <a:p>
            <a:fld id="{EC94FE43-ECF7-4811-AFCB-0690B7462E36}" type="slidenum">
              <a:rPr lang="en-US" smtClean="0"/>
              <a:pPr/>
              <a:t>84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grpId="0" nodeType="clickEffect">
                                  <p:stCondLst>
                                    <p:cond delay="0"/>
                                  </p:stCondLst>
                                  <p:childTnLst>
                                    <p:anim calcmode="lin" valueType="num">
                                      <p:cBhvr>
                                        <p:cTn id="6" dur="1500"/>
                                        <p:tgtEl>
                                          <p:spTgt spid="7"/>
                                        </p:tgtEl>
                                        <p:attrNameLst>
                                          <p:attrName>ppt_w</p:attrName>
                                        </p:attrNameLst>
                                      </p:cBhvr>
                                      <p:tavLst>
                                        <p:tav tm="0">
                                          <p:val>
                                            <p:strVal val="ppt_w"/>
                                          </p:val>
                                        </p:tav>
                                        <p:tav tm="100000">
                                          <p:val>
                                            <p:fltVal val="0"/>
                                          </p:val>
                                        </p:tav>
                                      </p:tavLst>
                                    </p:anim>
                                    <p:anim calcmode="lin" valueType="num">
                                      <p:cBhvr>
                                        <p:cTn id="7" dur="1500"/>
                                        <p:tgtEl>
                                          <p:spTgt spid="7"/>
                                        </p:tgtEl>
                                        <p:attrNameLst>
                                          <p:attrName>ppt_h</p:attrName>
                                        </p:attrNameLst>
                                      </p:cBhvr>
                                      <p:tavLst>
                                        <p:tav tm="0">
                                          <p:val>
                                            <p:strVal val="ppt_h"/>
                                          </p:val>
                                        </p:tav>
                                        <p:tav tm="100000">
                                          <p:val>
                                            <p:fltVal val="0"/>
                                          </p:val>
                                        </p:tav>
                                      </p:tavLst>
                                    </p:anim>
                                    <p:anim calcmode="lin" valueType="num">
                                      <p:cBhvr>
                                        <p:cTn id="8" dur="1500"/>
                                        <p:tgtEl>
                                          <p:spTgt spid="7"/>
                                        </p:tgtEl>
                                        <p:attrNameLst>
                                          <p:attrName>style.rotation</p:attrName>
                                        </p:attrNameLst>
                                      </p:cBhvr>
                                      <p:tavLst>
                                        <p:tav tm="0">
                                          <p:val>
                                            <p:fltVal val="0"/>
                                          </p:val>
                                        </p:tav>
                                        <p:tav tm="100000">
                                          <p:val>
                                            <p:fltVal val="90"/>
                                          </p:val>
                                        </p:tav>
                                      </p:tavLst>
                                    </p:anim>
                                    <p:animEffect transition="out" filter="fade">
                                      <p:cBhvr>
                                        <p:cTn id="9" dur="1500"/>
                                        <p:tgtEl>
                                          <p:spTgt spid="7"/>
                                        </p:tgtEl>
                                      </p:cBhvr>
                                    </p:animEffect>
                                    <p:set>
                                      <p:cBhvr>
                                        <p:cTn id="10" dur="1" fill="hold">
                                          <p:stCondLst>
                                            <p:cond delay="1499"/>
                                          </p:stCondLst>
                                        </p:cTn>
                                        <p:tgtEl>
                                          <p:spTgt spid="7"/>
                                        </p:tgtEl>
                                        <p:attrNameLst>
                                          <p:attrName>style.visibility</p:attrName>
                                        </p:attrNameLst>
                                      </p:cBhvr>
                                      <p:to>
                                        <p:strVal val="hidden"/>
                                      </p:to>
                                    </p:set>
                                  </p:childTnLst>
                                </p:cTn>
                              </p:par>
                            </p:childTnLst>
                          </p:cTn>
                        </p:par>
                        <p:par>
                          <p:cTn id="11" fill="hold" nodeType="afterGroup">
                            <p:stCondLst>
                              <p:cond delay="1500"/>
                            </p:stCondLst>
                            <p:childTnLst>
                              <p:par>
                                <p:cTn id="12" presetID="1" presetClass="mediacall" presetSubtype="0" fill="hold" nodeType="afterEffect">
                                  <p:stCondLst>
                                    <p:cond delay="0"/>
                                  </p:stCondLst>
                                  <p:childTnLst>
                                    <p:cmd type="call" cmd="playFrom(0.0)">
                                      <p:cBhvr>
                                        <p:cTn id="13" dur="4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03212" y="6604000"/>
            <a:ext cx="6267451"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i="1" dirty="0">
                <a:solidFill>
                  <a:srgbClr val="FFFF00"/>
                </a:solidFill>
                <a:latin typeface="Times New Roman" pitchFamily="18" charset="0"/>
              </a:rPr>
              <a:t>Source: </a:t>
            </a:r>
            <a:r>
              <a:rPr lang="en-US" altLang="en-US" sz="1200" b="1" i="1" dirty="0" err="1">
                <a:solidFill>
                  <a:srgbClr val="FFFF00"/>
                </a:solidFill>
                <a:latin typeface="Times New Roman" pitchFamily="18" charset="0"/>
              </a:rPr>
              <a:t>Shoblock</a:t>
            </a:r>
            <a:r>
              <a:rPr lang="en-US" altLang="en-US" sz="1200" b="1" i="1" dirty="0">
                <a:solidFill>
                  <a:srgbClr val="FFFF00"/>
                </a:solidFill>
                <a:latin typeface="Times New Roman" pitchFamily="18" charset="0"/>
              </a:rPr>
              <a:t> and Sullivan; Di </a:t>
            </a:r>
            <a:r>
              <a:rPr lang="en-US" altLang="en-US" sz="1200" b="1" i="1" dirty="0" err="1">
                <a:solidFill>
                  <a:srgbClr val="FFFF00"/>
                </a:solidFill>
                <a:latin typeface="Times New Roman" pitchFamily="18" charset="0"/>
              </a:rPr>
              <a:t>Chiara</a:t>
            </a:r>
            <a:r>
              <a:rPr lang="en-US" altLang="en-US" sz="1200" b="1" i="1" dirty="0">
                <a:solidFill>
                  <a:srgbClr val="FFFF00"/>
                </a:solidFill>
                <a:latin typeface="Times New Roman" pitchFamily="18" charset="0"/>
              </a:rPr>
              <a:t> and </a:t>
            </a:r>
            <a:r>
              <a:rPr lang="en-US" altLang="en-US" sz="1200" b="1" i="1" dirty="0" err="1">
                <a:solidFill>
                  <a:srgbClr val="FFFF00"/>
                </a:solidFill>
                <a:latin typeface="Times New Roman" pitchFamily="18" charset="0"/>
              </a:rPr>
              <a:t>Imperato</a:t>
            </a:r>
            <a:endParaRPr lang="en-US" altLang="en-US" sz="1200" b="1" i="1" dirty="0">
              <a:solidFill>
                <a:srgbClr val="FFFF00"/>
              </a:solidFill>
              <a:latin typeface="Times New Roman" pitchFamily="18" charset="0"/>
            </a:endParaRPr>
          </a:p>
        </p:txBody>
      </p:sp>
      <p:grpSp>
        <p:nvGrpSpPr>
          <p:cNvPr id="2" name="Group 17"/>
          <p:cNvGrpSpPr/>
          <p:nvPr/>
        </p:nvGrpSpPr>
        <p:grpSpPr>
          <a:xfrm>
            <a:off x="152400" y="838200"/>
            <a:ext cx="4360863" cy="2794000"/>
            <a:chOff x="4552950" y="3795713"/>
            <a:chExt cx="4360863" cy="2794000"/>
          </a:xfrm>
        </p:grpSpPr>
        <p:grpSp>
          <p:nvGrpSpPr>
            <p:cNvPr id="3" name="Group 12"/>
            <p:cNvGrpSpPr/>
            <p:nvPr/>
          </p:nvGrpSpPr>
          <p:grpSpPr>
            <a:xfrm>
              <a:off x="4552950" y="3795713"/>
              <a:ext cx="4360863" cy="2794000"/>
              <a:chOff x="4552950" y="3795713"/>
              <a:chExt cx="4360863" cy="2794000"/>
            </a:xfrm>
          </p:grpSpPr>
          <p:sp>
            <p:nvSpPr>
              <p:cNvPr id="35978" name="Rectangle 129"/>
              <p:cNvSpPr>
                <a:spLocks noChangeArrowheads="1"/>
              </p:cNvSpPr>
              <p:nvPr/>
            </p:nvSpPr>
            <p:spPr bwMode="auto">
              <a:xfrm>
                <a:off x="4552950" y="3795713"/>
                <a:ext cx="4341467" cy="2794000"/>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79" name="Line 130"/>
              <p:cNvSpPr>
                <a:spLocks noChangeShapeType="1"/>
              </p:cNvSpPr>
              <p:nvPr/>
            </p:nvSpPr>
            <p:spPr bwMode="auto">
              <a:xfrm>
                <a:off x="5341720" y="3908322"/>
                <a:ext cx="1616" cy="203185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0" name="Line 131"/>
              <p:cNvSpPr>
                <a:spLocks noChangeShapeType="1"/>
              </p:cNvSpPr>
              <p:nvPr/>
            </p:nvSpPr>
            <p:spPr bwMode="auto">
              <a:xfrm>
                <a:off x="5311010" y="5767180"/>
                <a:ext cx="3071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1" name="Line 132"/>
              <p:cNvSpPr>
                <a:spLocks noChangeShapeType="1"/>
              </p:cNvSpPr>
              <p:nvPr/>
            </p:nvSpPr>
            <p:spPr bwMode="auto">
              <a:xfrm>
                <a:off x="5311010" y="5150281"/>
                <a:ext cx="3071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2" name="Line 133"/>
              <p:cNvSpPr>
                <a:spLocks noChangeShapeType="1"/>
              </p:cNvSpPr>
              <p:nvPr/>
            </p:nvSpPr>
            <p:spPr bwMode="auto">
              <a:xfrm>
                <a:off x="5311010" y="4526853"/>
                <a:ext cx="30710" cy="163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3" name="Line 134"/>
              <p:cNvSpPr>
                <a:spLocks noChangeShapeType="1"/>
              </p:cNvSpPr>
              <p:nvPr/>
            </p:nvSpPr>
            <p:spPr bwMode="auto">
              <a:xfrm>
                <a:off x="5311010" y="3908322"/>
                <a:ext cx="3071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4" name="Line 135"/>
              <p:cNvSpPr>
                <a:spLocks noChangeShapeType="1"/>
              </p:cNvSpPr>
              <p:nvPr/>
            </p:nvSpPr>
            <p:spPr bwMode="auto">
              <a:xfrm>
                <a:off x="5655288" y="6111534"/>
                <a:ext cx="2529559" cy="163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8" name="Line 139"/>
              <p:cNvSpPr>
                <a:spLocks noChangeShapeType="1"/>
              </p:cNvSpPr>
              <p:nvPr/>
            </p:nvSpPr>
            <p:spPr bwMode="auto">
              <a:xfrm flipV="1">
                <a:off x="6287274" y="6113166"/>
                <a:ext cx="0"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89" name="Line 140"/>
              <p:cNvSpPr>
                <a:spLocks noChangeShapeType="1"/>
              </p:cNvSpPr>
              <p:nvPr/>
            </p:nvSpPr>
            <p:spPr bwMode="auto">
              <a:xfrm flipV="1">
                <a:off x="6499013" y="6113166"/>
                <a:ext cx="1616"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0" name="Line 141"/>
              <p:cNvSpPr>
                <a:spLocks noChangeShapeType="1"/>
              </p:cNvSpPr>
              <p:nvPr/>
            </p:nvSpPr>
            <p:spPr bwMode="auto">
              <a:xfrm flipV="1">
                <a:off x="6710753" y="6113166"/>
                <a:ext cx="1616"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1" name="Line 142"/>
              <p:cNvSpPr>
                <a:spLocks noChangeShapeType="1"/>
              </p:cNvSpPr>
              <p:nvPr/>
            </p:nvSpPr>
            <p:spPr bwMode="auto">
              <a:xfrm flipV="1">
                <a:off x="6920876" y="6113166"/>
                <a:ext cx="0"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2" name="Line 143"/>
              <p:cNvSpPr>
                <a:spLocks noChangeShapeType="1"/>
              </p:cNvSpPr>
              <p:nvPr/>
            </p:nvSpPr>
            <p:spPr bwMode="auto">
              <a:xfrm flipV="1">
                <a:off x="7127766" y="6113166"/>
                <a:ext cx="1616"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3" name="Line 144"/>
              <p:cNvSpPr>
                <a:spLocks noChangeShapeType="1"/>
              </p:cNvSpPr>
              <p:nvPr/>
            </p:nvSpPr>
            <p:spPr bwMode="auto">
              <a:xfrm flipV="1">
                <a:off x="7339506" y="6113166"/>
                <a:ext cx="0"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4" name="Line 145"/>
              <p:cNvSpPr>
                <a:spLocks noChangeShapeType="1"/>
              </p:cNvSpPr>
              <p:nvPr/>
            </p:nvSpPr>
            <p:spPr bwMode="auto">
              <a:xfrm flipV="1">
                <a:off x="7549629" y="6113166"/>
                <a:ext cx="1616"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5" name="Line 146"/>
              <p:cNvSpPr>
                <a:spLocks noChangeShapeType="1"/>
              </p:cNvSpPr>
              <p:nvPr/>
            </p:nvSpPr>
            <p:spPr bwMode="auto">
              <a:xfrm flipV="1">
                <a:off x="7761368" y="6113166"/>
                <a:ext cx="0"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6" name="Line 147"/>
              <p:cNvSpPr>
                <a:spLocks noChangeShapeType="1"/>
              </p:cNvSpPr>
              <p:nvPr/>
            </p:nvSpPr>
            <p:spPr bwMode="auto">
              <a:xfrm flipV="1">
                <a:off x="7971492" y="6113166"/>
                <a:ext cx="0"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997" name="Line 148"/>
              <p:cNvSpPr>
                <a:spLocks noChangeShapeType="1"/>
              </p:cNvSpPr>
              <p:nvPr/>
            </p:nvSpPr>
            <p:spPr bwMode="auto">
              <a:xfrm flipV="1">
                <a:off x="8183231" y="6113166"/>
                <a:ext cx="1616" cy="3100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3" name="Line 164"/>
              <p:cNvSpPr>
                <a:spLocks noChangeShapeType="1"/>
              </p:cNvSpPr>
              <p:nvPr/>
            </p:nvSpPr>
            <p:spPr bwMode="auto">
              <a:xfrm flipV="1">
                <a:off x="5660137" y="4959336"/>
                <a:ext cx="211739" cy="80784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4" name="Line 165"/>
              <p:cNvSpPr>
                <a:spLocks noChangeShapeType="1"/>
              </p:cNvSpPr>
              <p:nvPr/>
            </p:nvSpPr>
            <p:spPr bwMode="auto">
              <a:xfrm flipV="1">
                <a:off x="5871877" y="4592134"/>
                <a:ext cx="210123" cy="367202"/>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5" name="Line 166"/>
              <p:cNvSpPr>
                <a:spLocks noChangeShapeType="1"/>
              </p:cNvSpPr>
              <p:nvPr/>
            </p:nvSpPr>
            <p:spPr bwMode="auto">
              <a:xfrm>
                <a:off x="6082000" y="4592134"/>
                <a:ext cx="211739" cy="293762"/>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6" name="Line 167"/>
              <p:cNvSpPr>
                <a:spLocks noChangeShapeType="1"/>
              </p:cNvSpPr>
              <p:nvPr/>
            </p:nvSpPr>
            <p:spPr bwMode="auto">
              <a:xfrm>
                <a:off x="6293739" y="4885895"/>
                <a:ext cx="208507" cy="14851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7" name="Line 168"/>
              <p:cNvSpPr>
                <a:spLocks noChangeShapeType="1"/>
              </p:cNvSpPr>
              <p:nvPr/>
            </p:nvSpPr>
            <p:spPr bwMode="auto">
              <a:xfrm>
                <a:off x="6502246" y="5034408"/>
                <a:ext cx="213356" cy="334562"/>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8" name="Line 169"/>
              <p:cNvSpPr>
                <a:spLocks noChangeShapeType="1"/>
              </p:cNvSpPr>
              <p:nvPr/>
            </p:nvSpPr>
            <p:spPr bwMode="auto">
              <a:xfrm>
                <a:off x="6715602" y="5368970"/>
                <a:ext cx="205274" cy="12566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19" name="Line 170"/>
              <p:cNvSpPr>
                <a:spLocks noChangeShapeType="1"/>
              </p:cNvSpPr>
              <p:nvPr/>
            </p:nvSpPr>
            <p:spPr bwMode="auto">
              <a:xfrm>
                <a:off x="6920876" y="5494635"/>
                <a:ext cx="210123" cy="148513"/>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20" name="Line 171"/>
              <p:cNvSpPr>
                <a:spLocks noChangeShapeType="1"/>
              </p:cNvSpPr>
              <p:nvPr/>
            </p:nvSpPr>
            <p:spPr bwMode="auto">
              <a:xfrm>
                <a:off x="7130999" y="5643148"/>
                <a:ext cx="213356" cy="39168"/>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21" name="Line 172"/>
              <p:cNvSpPr>
                <a:spLocks noChangeShapeType="1"/>
              </p:cNvSpPr>
              <p:nvPr/>
            </p:nvSpPr>
            <p:spPr bwMode="auto">
              <a:xfrm>
                <a:off x="7344355" y="5682316"/>
                <a:ext cx="211739" cy="60384"/>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22" name="Line 173"/>
              <p:cNvSpPr>
                <a:spLocks noChangeShapeType="1"/>
              </p:cNvSpPr>
              <p:nvPr/>
            </p:nvSpPr>
            <p:spPr bwMode="auto">
              <a:xfrm>
                <a:off x="7556094" y="5742700"/>
                <a:ext cx="210123" cy="2448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0" name="Freeform 201"/>
              <p:cNvSpPr>
                <a:spLocks/>
              </p:cNvSpPr>
              <p:nvPr/>
            </p:nvSpPr>
            <p:spPr bwMode="auto">
              <a:xfrm>
                <a:off x="5610454" y="5740319"/>
                <a:ext cx="75968" cy="68544"/>
              </a:xfrm>
              <a:custGeom>
                <a:avLst/>
                <a:gdLst>
                  <a:gd name="T0" fmla="*/ 13 w 84"/>
                  <a:gd name="T1" fmla="*/ 0 h 84"/>
                  <a:gd name="T2" fmla="*/ 26 w 84"/>
                  <a:gd name="T3" fmla="*/ 21 h 84"/>
                  <a:gd name="T4" fmla="*/ 0 w 84"/>
                  <a:gd name="T5" fmla="*/ 21 h 84"/>
                  <a:gd name="T6" fmla="*/ 1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1" name="Freeform 202"/>
              <p:cNvSpPr>
                <a:spLocks/>
              </p:cNvSpPr>
              <p:nvPr/>
            </p:nvSpPr>
            <p:spPr bwMode="auto">
              <a:xfrm>
                <a:off x="5833085" y="4925063"/>
                <a:ext cx="75968" cy="70176"/>
              </a:xfrm>
              <a:custGeom>
                <a:avLst/>
                <a:gdLst>
                  <a:gd name="T0" fmla="*/ 13 w 84"/>
                  <a:gd name="T1" fmla="*/ 0 h 84"/>
                  <a:gd name="T2" fmla="*/ 26 w 84"/>
                  <a:gd name="T3" fmla="*/ 22 h 84"/>
                  <a:gd name="T4" fmla="*/ 0 w 84"/>
                  <a:gd name="T5" fmla="*/ 22 h 84"/>
                  <a:gd name="T6" fmla="*/ 1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2" name="Freeform 203"/>
              <p:cNvSpPr>
                <a:spLocks/>
              </p:cNvSpPr>
              <p:nvPr/>
            </p:nvSpPr>
            <p:spPr bwMode="auto">
              <a:xfrm>
                <a:off x="6043208" y="4556229"/>
                <a:ext cx="79200" cy="70176"/>
              </a:xfrm>
              <a:custGeom>
                <a:avLst/>
                <a:gdLst>
                  <a:gd name="T0" fmla="*/ 15 w 84"/>
                  <a:gd name="T1" fmla="*/ 0 h 84"/>
                  <a:gd name="T2" fmla="*/ 29 w 84"/>
                  <a:gd name="T3" fmla="*/ 22 h 84"/>
                  <a:gd name="T4" fmla="*/ 0 w 84"/>
                  <a:gd name="T5" fmla="*/ 22 h 84"/>
                  <a:gd name="T6" fmla="*/ 1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3" name="Freeform 204"/>
              <p:cNvSpPr>
                <a:spLocks/>
              </p:cNvSpPr>
              <p:nvPr/>
            </p:nvSpPr>
            <p:spPr bwMode="auto">
              <a:xfrm>
                <a:off x="6253331" y="4849991"/>
                <a:ext cx="77584" cy="70176"/>
              </a:xfrm>
              <a:custGeom>
                <a:avLst/>
                <a:gdLst>
                  <a:gd name="T0" fmla="*/ 14 w 84"/>
                  <a:gd name="T1" fmla="*/ 0 h 84"/>
                  <a:gd name="T2" fmla="*/ 27 w 84"/>
                  <a:gd name="T3" fmla="*/ 22 h 84"/>
                  <a:gd name="T4" fmla="*/ 0 w 84"/>
                  <a:gd name="T5" fmla="*/ 22 h 84"/>
                  <a:gd name="T6" fmla="*/ 1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4" name="Freeform 205"/>
              <p:cNvSpPr>
                <a:spLocks/>
              </p:cNvSpPr>
              <p:nvPr/>
            </p:nvSpPr>
            <p:spPr bwMode="auto">
              <a:xfrm>
                <a:off x="6465070" y="5000136"/>
                <a:ext cx="75968" cy="70176"/>
              </a:xfrm>
              <a:custGeom>
                <a:avLst/>
                <a:gdLst>
                  <a:gd name="T0" fmla="*/ 13 w 84"/>
                  <a:gd name="T1" fmla="*/ 0 h 85"/>
                  <a:gd name="T2" fmla="*/ 26 w 84"/>
                  <a:gd name="T3" fmla="*/ 22 h 85"/>
                  <a:gd name="T4" fmla="*/ 0 w 84"/>
                  <a:gd name="T5" fmla="*/ 22 h 85"/>
                  <a:gd name="T6" fmla="*/ 13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5" name="Freeform 206"/>
              <p:cNvSpPr>
                <a:spLocks/>
              </p:cNvSpPr>
              <p:nvPr/>
            </p:nvSpPr>
            <p:spPr bwMode="auto">
              <a:xfrm>
                <a:off x="6676810" y="5334698"/>
                <a:ext cx="77584" cy="70176"/>
              </a:xfrm>
              <a:custGeom>
                <a:avLst/>
                <a:gdLst>
                  <a:gd name="T0" fmla="*/ 14 w 84"/>
                  <a:gd name="T1" fmla="*/ 0 h 84"/>
                  <a:gd name="T2" fmla="*/ 27 w 84"/>
                  <a:gd name="T3" fmla="*/ 22 h 84"/>
                  <a:gd name="T4" fmla="*/ 0 w 84"/>
                  <a:gd name="T5" fmla="*/ 22 h 84"/>
                  <a:gd name="T6" fmla="*/ 1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6" name="Freeform 207"/>
              <p:cNvSpPr>
                <a:spLocks/>
              </p:cNvSpPr>
              <p:nvPr/>
            </p:nvSpPr>
            <p:spPr bwMode="auto">
              <a:xfrm>
                <a:off x="6882084" y="5458731"/>
                <a:ext cx="79200" cy="68544"/>
              </a:xfrm>
              <a:custGeom>
                <a:avLst/>
                <a:gdLst>
                  <a:gd name="T0" fmla="*/ 14 w 85"/>
                  <a:gd name="T1" fmla="*/ 0 h 84"/>
                  <a:gd name="T2" fmla="*/ 28 w 85"/>
                  <a:gd name="T3" fmla="*/ 21 h 84"/>
                  <a:gd name="T4" fmla="*/ 0 w 85"/>
                  <a:gd name="T5" fmla="*/ 21 h 84"/>
                  <a:gd name="T6" fmla="*/ 14 w 85"/>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84">
                    <a:moveTo>
                      <a:pt x="43" y="0"/>
                    </a:moveTo>
                    <a:lnTo>
                      <a:pt x="85" y="84"/>
                    </a:lnTo>
                    <a:lnTo>
                      <a:pt x="0" y="84"/>
                    </a:lnTo>
                    <a:lnTo>
                      <a:pt x="43"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7" name="Freeform 208"/>
              <p:cNvSpPr>
                <a:spLocks/>
              </p:cNvSpPr>
              <p:nvPr/>
            </p:nvSpPr>
            <p:spPr bwMode="auto">
              <a:xfrm>
                <a:off x="7093823" y="5607243"/>
                <a:ext cx="75968" cy="70176"/>
              </a:xfrm>
              <a:custGeom>
                <a:avLst/>
                <a:gdLst>
                  <a:gd name="T0" fmla="*/ 13 w 84"/>
                  <a:gd name="T1" fmla="*/ 0 h 84"/>
                  <a:gd name="T2" fmla="*/ 26 w 84"/>
                  <a:gd name="T3" fmla="*/ 22 h 84"/>
                  <a:gd name="T4" fmla="*/ 0 w 84"/>
                  <a:gd name="T5" fmla="*/ 22 h 84"/>
                  <a:gd name="T6" fmla="*/ 1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8" name="Freeform 209"/>
              <p:cNvSpPr>
                <a:spLocks/>
              </p:cNvSpPr>
              <p:nvPr/>
            </p:nvSpPr>
            <p:spPr bwMode="auto">
              <a:xfrm>
                <a:off x="7303947" y="5646412"/>
                <a:ext cx="79200" cy="71808"/>
              </a:xfrm>
              <a:custGeom>
                <a:avLst/>
                <a:gdLst>
                  <a:gd name="T0" fmla="*/ 15 w 84"/>
                  <a:gd name="T1" fmla="*/ 0 h 84"/>
                  <a:gd name="T2" fmla="*/ 29 w 84"/>
                  <a:gd name="T3" fmla="*/ 23 h 84"/>
                  <a:gd name="T4" fmla="*/ 0 w 84"/>
                  <a:gd name="T5" fmla="*/ 23 h 84"/>
                  <a:gd name="T6" fmla="*/ 1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59" name="Freeform 210"/>
              <p:cNvSpPr>
                <a:spLocks/>
              </p:cNvSpPr>
              <p:nvPr/>
            </p:nvSpPr>
            <p:spPr bwMode="auto">
              <a:xfrm>
                <a:off x="7515686" y="5706796"/>
                <a:ext cx="79200" cy="70176"/>
              </a:xfrm>
              <a:custGeom>
                <a:avLst/>
                <a:gdLst>
                  <a:gd name="T0" fmla="*/ 15 w 84"/>
                  <a:gd name="T1" fmla="*/ 0 h 84"/>
                  <a:gd name="T2" fmla="*/ 29 w 84"/>
                  <a:gd name="T3" fmla="*/ 22 h 84"/>
                  <a:gd name="T4" fmla="*/ 0 w 84"/>
                  <a:gd name="T5" fmla="*/ 22 h 84"/>
                  <a:gd name="T6" fmla="*/ 15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60" name="Freeform 211"/>
              <p:cNvSpPr>
                <a:spLocks/>
              </p:cNvSpPr>
              <p:nvPr/>
            </p:nvSpPr>
            <p:spPr bwMode="auto">
              <a:xfrm>
                <a:off x="7727426" y="5732908"/>
                <a:ext cx="77584" cy="68544"/>
              </a:xfrm>
              <a:custGeom>
                <a:avLst/>
                <a:gdLst>
                  <a:gd name="T0" fmla="*/ 14 w 84"/>
                  <a:gd name="T1" fmla="*/ 0 h 84"/>
                  <a:gd name="T2" fmla="*/ 27 w 84"/>
                  <a:gd name="T3" fmla="*/ 21 h 84"/>
                  <a:gd name="T4" fmla="*/ 0 w 84"/>
                  <a:gd name="T5" fmla="*/ 21 h 84"/>
                  <a:gd name="T6" fmla="*/ 14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74" name="Rectangle 225"/>
              <p:cNvSpPr>
                <a:spLocks noChangeArrowheads="1"/>
              </p:cNvSpPr>
              <p:nvPr/>
            </p:nvSpPr>
            <p:spPr bwMode="auto">
              <a:xfrm>
                <a:off x="4992592" y="5711692"/>
                <a:ext cx="255380" cy="18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r>
                  <a:rPr lang="en-US" altLang="en-US" sz="1200" b="1" dirty="0">
                    <a:latin typeface="Arial" pitchFamily="34" charset="0"/>
                  </a:rPr>
                  <a:t>100</a:t>
                </a:r>
                <a:endParaRPr lang="en-US" altLang="en-US" sz="1200" b="1" dirty="0">
                  <a:latin typeface="Times New Roman" pitchFamily="18" charset="0"/>
                </a:endParaRPr>
              </a:p>
            </p:txBody>
          </p:sp>
          <p:sp>
            <p:nvSpPr>
              <p:cNvPr id="36075" name="Rectangle 226"/>
              <p:cNvSpPr>
                <a:spLocks noChangeArrowheads="1"/>
              </p:cNvSpPr>
              <p:nvPr/>
            </p:nvSpPr>
            <p:spPr bwMode="auto">
              <a:xfrm>
                <a:off x="4992592" y="5093160"/>
                <a:ext cx="255380" cy="18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r>
                  <a:rPr lang="en-US" altLang="en-US" sz="1200" b="1">
                    <a:latin typeface="Arial" pitchFamily="34" charset="0"/>
                  </a:rPr>
                  <a:t>150</a:t>
                </a:r>
                <a:endParaRPr lang="en-US" altLang="en-US" sz="1200" b="1">
                  <a:latin typeface="Times New Roman" pitchFamily="18" charset="0"/>
                </a:endParaRPr>
              </a:p>
            </p:txBody>
          </p:sp>
          <p:sp>
            <p:nvSpPr>
              <p:cNvPr id="36076" name="Rectangle 227"/>
              <p:cNvSpPr>
                <a:spLocks noChangeArrowheads="1"/>
              </p:cNvSpPr>
              <p:nvPr/>
            </p:nvSpPr>
            <p:spPr bwMode="auto">
              <a:xfrm>
                <a:off x="4992592" y="4469733"/>
                <a:ext cx="255380" cy="18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r>
                  <a:rPr lang="en-US" altLang="en-US" sz="1200" b="1" dirty="0">
                    <a:latin typeface="Arial" pitchFamily="34" charset="0"/>
                  </a:rPr>
                  <a:t>200</a:t>
                </a:r>
                <a:endParaRPr lang="en-US" altLang="en-US" sz="1200" b="1" dirty="0">
                  <a:latin typeface="Times New Roman" pitchFamily="18" charset="0"/>
                </a:endParaRPr>
              </a:p>
            </p:txBody>
          </p:sp>
          <p:sp>
            <p:nvSpPr>
              <p:cNvPr id="36077" name="Rectangle 228"/>
              <p:cNvSpPr>
                <a:spLocks noChangeArrowheads="1"/>
              </p:cNvSpPr>
              <p:nvPr/>
            </p:nvSpPr>
            <p:spPr bwMode="auto">
              <a:xfrm>
                <a:off x="4992592" y="3852833"/>
                <a:ext cx="255380" cy="18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r>
                  <a:rPr lang="en-US" altLang="en-US" sz="1200" b="1">
                    <a:latin typeface="Arial" pitchFamily="34" charset="0"/>
                  </a:rPr>
                  <a:t>250</a:t>
                </a:r>
                <a:endParaRPr lang="en-US" altLang="en-US" sz="1200" b="1">
                  <a:latin typeface="Times New Roman" pitchFamily="18" charset="0"/>
                </a:endParaRPr>
              </a:p>
            </p:txBody>
          </p:sp>
          <p:sp>
            <p:nvSpPr>
              <p:cNvPr id="36078" name="Rectangle 229"/>
              <p:cNvSpPr>
                <a:spLocks noChangeArrowheads="1"/>
              </p:cNvSpPr>
              <p:nvPr/>
            </p:nvSpPr>
            <p:spPr bwMode="auto">
              <a:xfrm>
                <a:off x="5609576" y="6199663"/>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0</a:t>
                </a:r>
                <a:endParaRPr lang="en-US" altLang="en-US" sz="1200" b="1">
                  <a:latin typeface="Times New Roman" pitchFamily="18" charset="0"/>
                </a:endParaRPr>
              </a:p>
            </p:txBody>
          </p:sp>
          <p:sp>
            <p:nvSpPr>
              <p:cNvPr id="36079" name="Rectangle 230"/>
              <p:cNvSpPr>
                <a:spLocks noChangeArrowheads="1"/>
              </p:cNvSpPr>
              <p:nvPr/>
            </p:nvSpPr>
            <p:spPr bwMode="auto">
              <a:xfrm>
                <a:off x="6244794" y="6199663"/>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1</a:t>
                </a:r>
                <a:endParaRPr lang="en-US" altLang="en-US" sz="1200" b="1">
                  <a:latin typeface="Times New Roman" pitchFamily="18" charset="0"/>
                </a:endParaRPr>
              </a:p>
            </p:txBody>
          </p:sp>
          <p:sp>
            <p:nvSpPr>
              <p:cNvPr id="36080" name="Rectangle 231"/>
              <p:cNvSpPr>
                <a:spLocks noChangeArrowheads="1"/>
              </p:cNvSpPr>
              <p:nvPr/>
            </p:nvSpPr>
            <p:spPr bwMode="auto">
              <a:xfrm>
                <a:off x="6873547" y="6199663"/>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2</a:t>
                </a:r>
                <a:endParaRPr lang="en-US" altLang="en-US" sz="1200" b="1">
                  <a:latin typeface="Times New Roman" pitchFamily="18" charset="0"/>
                </a:endParaRPr>
              </a:p>
            </p:txBody>
          </p:sp>
          <p:sp>
            <p:nvSpPr>
              <p:cNvPr id="36081" name="Rectangle 232"/>
              <p:cNvSpPr>
                <a:spLocks noChangeArrowheads="1"/>
              </p:cNvSpPr>
              <p:nvPr/>
            </p:nvSpPr>
            <p:spPr bwMode="auto">
              <a:xfrm>
                <a:off x="7503108" y="6199663"/>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3</a:t>
                </a:r>
                <a:endParaRPr lang="en-US" altLang="en-US" sz="1200" b="1">
                  <a:latin typeface="Times New Roman" pitchFamily="18" charset="0"/>
                </a:endParaRPr>
              </a:p>
            </p:txBody>
          </p:sp>
          <p:sp>
            <p:nvSpPr>
              <p:cNvPr id="36082" name="Rectangle 233"/>
              <p:cNvSpPr>
                <a:spLocks noChangeArrowheads="1"/>
              </p:cNvSpPr>
              <p:nvPr/>
            </p:nvSpPr>
            <p:spPr bwMode="auto">
              <a:xfrm>
                <a:off x="8061383" y="6199663"/>
                <a:ext cx="23884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4hr</a:t>
                </a:r>
                <a:endParaRPr lang="en-US" altLang="en-US" sz="1200" b="1">
                  <a:latin typeface="Times New Roman" pitchFamily="18" charset="0"/>
                </a:endParaRPr>
              </a:p>
            </p:txBody>
          </p:sp>
          <p:sp>
            <p:nvSpPr>
              <p:cNvPr id="36083" name="Rectangle 234"/>
              <p:cNvSpPr>
                <a:spLocks noChangeArrowheads="1"/>
              </p:cNvSpPr>
              <p:nvPr/>
            </p:nvSpPr>
            <p:spPr bwMode="auto">
              <a:xfrm>
                <a:off x="6274343" y="6354704"/>
                <a:ext cx="136050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Time After Ethanol</a:t>
                </a:r>
                <a:endParaRPr lang="en-US" altLang="en-US" sz="1200" b="1">
                  <a:latin typeface="Times New Roman" pitchFamily="18" charset="0"/>
                </a:endParaRPr>
              </a:p>
            </p:txBody>
          </p:sp>
          <p:sp>
            <p:nvSpPr>
              <p:cNvPr id="36084" name="Rectangle 235"/>
              <p:cNvSpPr>
                <a:spLocks noChangeArrowheads="1"/>
              </p:cNvSpPr>
              <p:nvPr/>
            </p:nvSpPr>
            <p:spPr bwMode="auto">
              <a:xfrm rot="16200000">
                <a:off x="4111439" y="5040198"/>
                <a:ext cx="1398632" cy="18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dirty="0">
                    <a:latin typeface="Arial" pitchFamily="34" charset="0"/>
                  </a:rPr>
                  <a:t>% of Basal Release</a:t>
                </a:r>
                <a:endParaRPr lang="en-US" altLang="en-US" sz="1200" b="1" dirty="0">
                  <a:latin typeface="Times New Roman" pitchFamily="18" charset="0"/>
                </a:endParaRPr>
              </a:p>
            </p:txBody>
          </p:sp>
          <p:sp>
            <p:nvSpPr>
              <p:cNvPr id="36097" name="Rectangle 248"/>
              <p:cNvSpPr>
                <a:spLocks noChangeArrowheads="1"/>
              </p:cNvSpPr>
              <p:nvPr/>
            </p:nvSpPr>
            <p:spPr bwMode="auto">
              <a:xfrm>
                <a:off x="5474259" y="3983394"/>
                <a:ext cx="87043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Accumbens</a:t>
                </a:r>
                <a:endParaRPr lang="en-US" altLang="en-US" sz="1200" b="1">
                  <a:latin typeface="Times New Roman" pitchFamily="18" charset="0"/>
                </a:endParaRPr>
              </a:p>
            </p:txBody>
          </p:sp>
          <p:sp>
            <p:nvSpPr>
              <p:cNvPr id="36098" name="Line 249"/>
              <p:cNvSpPr>
                <a:spLocks noChangeShapeType="1"/>
              </p:cNvSpPr>
              <p:nvPr/>
            </p:nvSpPr>
            <p:spPr bwMode="auto">
              <a:xfrm flipH="1">
                <a:off x="5341720" y="5992398"/>
                <a:ext cx="0" cy="14035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099" name="Line 250"/>
              <p:cNvSpPr>
                <a:spLocks noChangeShapeType="1"/>
              </p:cNvSpPr>
              <p:nvPr/>
            </p:nvSpPr>
            <p:spPr bwMode="auto">
              <a:xfrm>
                <a:off x="5301312" y="6132750"/>
                <a:ext cx="42025"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100" name="Line 251"/>
              <p:cNvSpPr>
                <a:spLocks noChangeShapeType="1"/>
              </p:cNvSpPr>
              <p:nvPr/>
            </p:nvSpPr>
            <p:spPr bwMode="auto">
              <a:xfrm flipV="1">
                <a:off x="5286765" y="5964653"/>
                <a:ext cx="101829" cy="4080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101" name="Line 252"/>
              <p:cNvSpPr>
                <a:spLocks noChangeShapeType="1"/>
              </p:cNvSpPr>
              <p:nvPr/>
            </p:nvSpPr>
            <p:spPr bwMode="auto">
              <a:xfrm flipV="1">
                <a:off x="5283532" y="5922221"/>
                <a:ext cx="98596" cy="4243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6102" name="Rectangle 253"/>
              <p:cNvSpPr>
                <a:spLocks noChangeArrowheads="1"/>
              </p:cNvSpPr>
              <p:nvPr/>
            </p:nvSpPr>
            <p:spPr bwMode="auto">
              <a:xfrm>
                <a:off x="5169478" y="6073998"/>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a:r>
                  <a:rPr lang="en-US" altLang="en-US" sz="1200" b="1">
                    <a:latin typeface="Arial" pitchFamily="34" charset="0"/>
                  </a:rPr>
                  <a:t>0</a:t>
                </a:r>
                <a:endParaRPr lang="en-US" altLang="en-US" sz="1200" b="1">
                  <a:latin typeface="Times New Roman" pitchFamily="18" charset="0"/>
                </a:endParaRPr>
              </a:p>
            </p:txBody>
          </p:sp>
          <p:sp>
            <p:nvSpPr>
              <p:cNvPr id="36105" name="Rectangle 256"/>
              <p:cNvSpPr>
                <a:spLocks noChangeArrowheads="1"/>
              </p:cNvSpPr>
              <p:nvPr/>
            </p:nvSpPr>
            <p:spPr bwMode="auto">
              <a:xfrm>
                <a:off x="6701055" y="3883842"/>
                <a:ext cx="2212758" cy="35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altLang="en-US" sz="2000" b="1">
                    <a:latin typeface="Times New Roman" pitchFamily="18" charset="0"/>
                  </a:rPr>
                  <a:t>ETHANOL</a:t>
                </a:r>
              </a:p>
            </p:txBody>
          </p:sp>
        </p:grpSp>
        <p:sp>
          <p:nvSpPr>
            <p:cNvPr id="35977" name="Line 257"/>
            <p:cNvSpPr>
              <a:spLocks noChangeShapeType="1"/>
            </p:cNvSpPr>
            <p:nvPr/>
          </p:nvSpPr>
          <p:spPr bwMode="auto">
            <a:xfrm>
              <a:off x="5334000" y="4521201"/>
              <a:ext cx="228600"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16"/>
          <p:cNvGrpSpPr/>
          <p:nvPr/>
        </p:nvGrpSpPr>
        <p:grpSpPr>
          <a:xfrm>
            <a:off x="4724400" y="838200"/>
            <a:ext cx="4165600" cy="2743200"/>
            <a:chOff x="304800" y="3810000"/>
            <a:chExt cx="4165600" cy="2743200"/>
          </a:xfrm>
        </p:grpSpPr>
        <p:sp>
          <p:nvSpPr>
            <p:cNvPr id="35898" name="Rectangle 260"/>
            <p:cNvSpPr>
              <a:spLocks noChangeArrowheads="1"/>
            </p:cNvSpPr>
            <p:nvPr/>
          </p:nvSpPr>
          <p:spPr bwMode="auto">
            <a:xfrm>
              <a:off x="304800" y="3810000"/>
              <a:ext cx="4165600" cy="2743200"/>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90" name="Line 299"/>
            <p:cNvSpPr>
              <a:spLocks noChangeShapeType="1"/>
            </p:cNvSpPr>
            <p:nvPr/>
          </p:nvSpPr>
          <p:spPr bwMode="auto">
            <a:xfrm>
              <a:off x="2486026" y="4908550"/>
              <a:ext cx="196850"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899" name="Line 261"/>
            <p:cNvSpPr>
              <a:spLocks noChangeShapeType="1"/>
            </p:cNvSpPr>
            <p:nvPr/>
          </p:nvSpPr>
          <p:spPr bwMode="auto">
            <a:xfrm>
              <a:off x="1169988" y="3989388"/>
              <a:ext cx="1588" cy="157956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00" name="Line 262"/>
            <p:cNvSpPr>
              <a:spLocks noChangeShapeType="1"/>
            </p:cNvSpPr>
            <p:nvPr/>
          </p:nvSpPr>
          <p:spPr bwMode="auto">
            <a:xfrm>
              <a:off x="1136650" y="4837113"/>
              <a:ext cx="333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01" name="Line 263"/>
            <p:cNvSpPr>
              <a:spLocks noChangeShapeType="1"/>
            </p:cNvSpPr>
            <p:nvPr/>
          </p:nvSpPr>
          <p:spPr bwMode="auto">
            <a:xfrm>
              <a:off x="1136650" y="4416425"/>
              <a:ext cx="33338" cy="158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02" name="Rectangle 264"/>
            <p:cNvSpPr>
              <a:spLocks noChangeArrowheads="1"/>
            </p:cNvSpPr>
            <p:nvPr/>
          </p:nvSpPr>
          <p:spPr bwMode="auto">
            <a:xfrm>
              <a:off x="1025525" y="5875338"/>
              <a:ext cx="84138"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0</a:t>
              </a:r>
              <a:endParaRPr lang="en-US" altLang="en-US" sz="1200">
                <a:latin typeface="Times New Roman" pitchFamily="18" charset="0"/>
              </a:endParaRPr>
            </a:p>
          </p:txBody>
        </p:sp>
        <p:sp>
          <p:nvSpPr>
            <p:cNvPr id="35903" name="Rectangle 265"/>
            <p:cNvSpPr>
              <a:spLocks noChangeArrowheads="1"/>
            </p:cNvSpPr>
            <p:nvPr/>
          </p:nvSpPr>
          <p:spPr bwMode="auto">
            <a:xfrm>
              <a:off x="685800" y="5202238"/>
              <a:ext cx="252413"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100</a:t>
              </a:r>
              <a:endParaRPr lang="en-US" altLang="en-US" sz="1200">
                <a:latin typeface="Times New Roman" pitchFamily="18" charset="0"/>
              </a:endParaRPr>
            </a:p>
          </p:txBody>
        </p:sp>
        <p:sp>
          <p:nvSpPr>
            <p:cNvPr id="35904" name="Rectangle 266"/>
            <p:cNvSpPr>
              <a:spLocks noChangeArrowheads="1"/>
            </p:cNvSpPr>
            <p:nvPr/>
          </p:nvSpPr>
          <p:spPr bwMode="auto">
            <a:xfrm>
              <a:off x="685800" y="4773613"/>
              <a:ext cx="252413"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150</a:t>
              </a:r>
              <a:endParaRPr lang="en-US" altLang="en-US" sz="1200">
                <a:latin typeface="Times New Roman" pitchFamily="18" charset="0"/>
              </a:endParaRPr>
            </a:p>
          </p:txBody>
        </p:sp>
        <p:sp>
          <p:nvSpPr>
            <p:cNvPr id="35905" name="Rectangle 267"/>
            <p:cNvSpPr>
              <a:spLocks noChangeArrowheads="1"/>
            </p:cNvSpPr>
            <p:nvPr/>
          </p:nvSpPr>
          <p:spPr bwMode="auto">
            <a:xfrm>
              <a:off x="685800" y="4352925"/>
              <a:ext cx="252413"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200</a:t>
              </a:r>
              <a:endParaRPr lang="en-US" altLang="en-US" sz="1200">
                <a:latin typeface="Times New Roman" pitchFamily="18" charset="0"/>
              </a:endParaRPr>
            </a:p>
          </p:txBody>
        </p:sp>
        <p:sp>
          <p:nvSpPr>
            <p:cNvPr id="35906" name="Rectangle 268"/>
            <p:cNvSpPr>
              <a:spLocks noChangeArrowheads="1"/>
            </p:cNvSpPr>
            <p:nvPr/>
          </p:nvSpPr>
          <p:spPr bwMode="auto">
            <a:xfrm>
              <a:off x="685800" y="3925888"/>
              <a:ext cx="252413"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250</a:t>
              </a:r>
              <a:endParaRPr lang="en-US" altLang="en-US" sz="1200">
                <a:latin typeface="Times New Roman" pitchFamily="18" charset="0"/>
              </a:endParaRPr>
            </a:p>
          </p:txBody>
        </p:sp>
        <p:sp>
          <p:nvSpPr>
            <p:cNvPr id="35907" name="Line 269"/>
            <p:cNvSpPr>
              <a:spLocks noChangeShapeType="1"/>
            </p:cNvSpPr>
            <p:nvPr/>
          </p:nvSpPr>
          <p:spPr bwMode="auto">
            <a:xfrm>
              <a:off x="1143000" y="5938838"/>
              <a:ext cx="3333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nvGrpSpPr>
            <p:cNvPr id="5" name="Group 270"/>
            <p:cNvGrpSpPr>
              <a:grpSpLocks/>
            </p:cNvGrpSpPr>
            <p:nvPr/>
          </p:nvGrpSpPr>
          <p:grpSpPr bwMode="auto">
            <a:xfrm>
              <a:off x="1285875" y="5938838"/>
              <a:ext cx="1997075" cy="280988"/>
              <a:chOff x="2060" y="3229"/>
              <a:chExt cx="2179" cy="297"/>
            </a:xfrm>
          </p:grpSpPr>
          <p:sp>
            <p:nvSpPr>
              <p:cNvPr id="35961" name="Line 271"/>
              <p:cNvSpPr>
                <a:spLocks noChangeShapeType="1"/>
              </p:cNvSpPr>
              <p:nvPr/>
            </p:nvSpPr>
            <p:spPr bwMode="auto">
              <a:xfrm>
                <a:off x="2089" y="3229"/>
                <a:ext cx="1952"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2" name="Line 272"/>
              <p:cNvSpPr>
                <a:spLocks noChangeShapeType="1"/>
              </p:cNvSpPr>
              <p:nvPr/>
            </p:nvSpPr>
            <p:spPr bwMode="auto">
              <a:xfrm flipV="1">
                <a:off x="208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3" name="Line 273"/>
              <p:cNvSpPr>
                <a:spLocks noChangeShapeType="1"/>
              </p:cNvSpPr>
              <p:nvPr/>
            </p:nvSpPr>
            <p:spPr bwMode="auto">
              <a:xfrm flipV="1">
                <a:off x="230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4" name="Line 274"/>
              <p:cNvSpPr>
                <a:spLocks noChangeShapeType="1"/>
              </p:cNvSpPr>
              <p:nvPr/>
            </p:nvSpPr>
            <p:spPr bwMode="auto">
              <a:xfrm flipV="1">
                <a:off x="252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5" name="Line 275"/>
              <p:cNvSpPr>
                <a:spLocks noChangeShapeType="1"/>
              </p:cNvSpPr>
              <p:nvPr/>
            </p:nvSpPr>
            <p:spPr bwMode="auto">
              <a:xfrm flipV="1">
                <a:off x="2738"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6" name="Line 276"/>
              <p:cNvSpPr>
                <a:spLocks noChangeShapeType="1"/>
              </p:cNvSpPr>
              <p:nvPr/>
            </p:nvSpPr>
            <p:spPr bwMode="auto">
              <a:xfrm flipV="1">
                <a:off x="2954"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7" name="Line 277"/>
              <p:cNvSpPr>
                <a:spLocks noChangeShapeType="1"/>
              </p:cNvSpPr>
              <p:nvPr/>
            </p:nvSpPr>
            <p:spPr bwMode="auto">
              <a:xfrm flipV="1">
                <a:off x="3176"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8" name="Line 278"/>
              <p:cNvSpPr>
                <a:spLocks noChangeShapeType="1"/>
              </p:cNvSpPr>
              <p:nvPr/>
            </p:nvSpPr>
            <p:spPr bwMode="auto">
              <a:xfrm flipV="1">
                <a:off x="3392"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9" name="Line 279"/>
              <p:cNvSpPr>
                <a:spLocks noChangeShapeType="1"/>
              </p:cNvSpPr>
              <p:nvPr/>
            </p:nvSpPr>
            <p:spPr bwMode="auto">
              <a:xfrm flipV="1">
                <a:off x="360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70" name="Line 280"/>
              <p:cNvSpPr>
                <a:spLocks noChangeShapeType="1"/>
              </p:cNvSpPr>
              <p:nvPr/>
            </p:nvSpPr>
            <p:spPr bwMode="auto">
              <a:xfrm flipV="1">
                <a:off x="382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71" name="Line 281"/>
              <p:cNvSpPr>
                <a:spLocks noChangeShapeType="1"/>
              </p:cNvSpPr>
              <p:nvPr/>
            </p:nvSpPr>
            <p:spPr bwMode="auto">
              <a:xfrm flipV="1">
                <a:off x="404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72" name="Rectangle 282"/>
              <p:cNvSpPr>
                <a:spLocks noChangeArrowheads="1"/>
              </p:cNvSpPr>
              <p:nvPr/>
            </p:nvSpPr>
            <p:spPr bwMode="auto">
              <a:xfrm>
                <a:off x="2060"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0</a:t>
                </a:r>
                <a:endParaRPr lang="en-US" altLang="en-US" sz="1200">
                  <a:latin typeface="Times New Roman" pitchFamily="18" charset="0"/>
                </a:endParaRPr>
              </a:p>
            </p:txBody>
          </p:sp>
          <p:sp>
            <p:nvSpPr>
              <p:cNvPr id="35973" name="Rectangle 283"/>
              <p:cNvSpPr>
                <a:spLocks noChangeArrowheads="1"/>
              </p:cNvSpPr>
              <p:nvPr/>
            </p:nvSpPr>
            <p:spPr bwMode="auto">
              <a:xfrm>
                <a:off x="2704"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1</a:t>
                </a:r>
                <a:endParaRPr lang="en-US" altLang="en-US" sz="1200">
                  <a:latin typeface="Times New Roman" pitchFamily="18" charset="0"/>
                </a:endParaRPr>
              </a:p>
            </p:txBody>
          </p:sp>
          <p:sp>
            <p:nvSpPr>
              <p:cNvPr id="35974" name="Rectangle 284"/>
              <p:cNvSpPr>
                <a:spLocks noChangeArrowheads="1"/>
              </p:cNvSpPr>
              <p:nvPr/>
            </p:nvSpPr>
            <p:spPr bwMode="auto">
              <a:xfrm>
                <a:off x="3361"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2</a:t>
                </a:r>
                <a:endParaRPr lang="en-US" altLang="en-US" sz="1200">
                  <a:latin typeface="Times New Roman" pitchFamily="18" charset="0"/>
                </a:endParaRPr>
              </a:p>
            </p:txBody>
          </p:sp>
          <p:sp>
            <p:nvSpPr>
              <p:cNvPr id="35975" name="Rectangle 285"/>
              <p:cNvSpPr>
                <a:spLocks noChangeArrowheads="1"/>
              </p:cNvSpPr>
              <p:nvPr/>
            </p:nvSpPr>
            <p:spPr bwMode="auto">
              <a:xfrm>
                <a:off x="3934" y="3333"/>
                <a:ext cx="305"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3 hr</a:t>
                </a:r>
                <a:endParaRPr lang="en-US" altLang="en-US" sz="1200">
                  <a:latin typeface="Times New Roman" pitchFamily="18" charset="0"/>
                </a:endParaRPr>
              </a:p>
            </p:txBody>
          </p:sp>
        </p:grpSp>
        <p:sp>
          <p:nvSpPr>
            <p:cNvPr id="35909" name="Rectangle 286"/>
            <p:cNvSpPr>
              <a:spLocks noChangeArrowheads="1"/>
            </p:cNvSpPr>
            <p:nvPr/>
          </p:nvSpPr>
          <p:spPr bwMode="auto">
            <a:xfrm>
              <a:off x="1700213" y="6283325"/>
              <a:ext cx="1397000"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Time After Nicotine</a:t>
              </a:r>
              <a:endParaRPr lang="en-US" altLang="en-US" sz="1200">
                <a:latin typeface="Times New Roman" pitchFamily="18" charset="0"/>
              </a:endParaRPr>
            </a:p>
          </p:txBody>
        </p:sp>
        <p:sp>
          <p:nvSpPr>
            <p:cNvPr id="35910" name="Rectangle 287"/>
            <p:cNvSpPr>
              <a:spLocks noChangeArrowheads="1"/>
            </p:cNvSpPr>
            <p:nvPr/>
          </p:nvSpPr>
          <p:spPr bwMode="auto">
            <a:xfrm rot="16200000">
              <a:off x="-220663" y="4786313"/>
              <a:ext cx="1385888" cy="1825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solidFill>
                    <a:srgbClr val="FFFFFF"/>
                  </a:solidFill>
                  <a:latin typeface="Arial" pitchFamily="34" charset="0"/>
                </a:rPr>
                <a:t>% of Basal Release</a:t>
              </a:r>
              <a:endParaRPr lang="en-US" altLang="en-US" sz="1200">
                <a:latin typeface="Times New Roman" pitchFamily="18" charset="0"/>
              </a:endParaRPr>
            </a:p>
          </p:txBody>
        </p:sp>
        <p:sp>
          <p:nvSpPr>
            <p:cNvPr id="35912" name="Line 289"/>
            <p:cNvSpPr>
              <a:spLocks noChangeShapeType="1"/>
            </p:cNvSpPr>
            <p:nvPr/>
          </p:nvSpPr>
          <p:spPr bwMode="auto">
            <a:xfrm flipV="1">
              <a:off x="1312863" y="4246563"/>
              <a:ext cx="198438" cy="101758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16" name="Line 293"/>
            <p:cNvSpPr>
              <a:spLocks noChangeShapeType="1"/>
            </p:cNvSpPr>
            <p:nvPr/>
          </p:nvSpPr>
          <p:spPr bwMode="auto">
            <a:xfrm>
              <a:off x="1511300" y="4246563"/>
              <a:ext cx="196850" cy="3794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17" name="Line 294"/>
            <p:cNvSpPr>
              <a:spLocks noChangeShapeType="1"/>
            </p:cNvSpPr>
            <p:nvPr/>
          </p:nvSpPr>
          <p:spPr bwMode="auto">
            <a:xfrm>
              <a:off x="1708150" y="4625975"/>
              <a:ext cx="200025" cy="12700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18" name="Line 295"/>
            <p:cNvSpPr>
              <a:spLocks noChangeShapeType="1"/>
            </p:cNvSpPr>
            <p:nvPr/>
          </p:nvSpPr>
          <p:spPr bwMode="auto">
            <a:xfrm>
              <a:off x="1908175" y="4752975"/>
              <a:ext cx="198438" cy="428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19" name="Line 296"/>
            <p:cNvSpPr>
              <a:spLocks noChangeShapeType="1"/>
            </p:cNvSpPr>
            <p:nvPr/>
          </p:nvSpPr>
          <p:spPr bwMode="auto">
            <a:xfrm>
              <a:off x="2106613" y="4795838"/>
              <a:ext cx="201613" cy="34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20" name="Line 297"/>
            <p:cNvSpPr>
              <a:spLocks noChangeShapeType="1"/>
            </p:cNvSpPr>
            <p:nvPr/>
          </p:nvSpPr>
          <p:spPr bwMode="auto">
            <a:xfrm>
              <a:off x="2308225" y="4830763"/>
              <a:ext cx="198438" cy="746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22" name="Line 299"/>
            <p:cNvSpPr>
              <a:spLocks noChangeShapeType="1"/>
            </p:cNvSpPr>
            <p:nvPr/>
          </p:nvSpPr>
          <p:spPr bwMode="auto">
            <a:xfrm>
              <a:off x="2706688" y="4922838"/>
              <a:ext cx="196850" cy="1111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23" name="Line 300"/>
            <p:cNvSpPr>
              <a:spLocks noChangeShapeType="1"/>
            </p:cNvSpPr>
            <p:nvPr/>
          </p:nvSpPr>
          <p:spPr bwMode="auto">
            <a:xfrm>
              <a:off x="2903538" y="4933950"/>
              <a:ext cx="198438" cy="476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32" name="Oval 309"/>
            <p:cNvSpPr>
              <a:spLocks noChangeArrowheads="1"/>
            </p:cNvSpPr>
            <p:nvPr/>
          </p:nvSpPr>
          <p:spPr bwMode="auto">
            <a:xfrm>
              <a:off x="1471613" y="4205288"/>
              <a:ext cx="71438"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3" name="Oval 310"/>
            <p:cNvSpPr>
              <a:spLocks noChangeArrowheads="1"/>
            </p:cNvSpPr>
            <p:nvPr/>
          </p:nvSpPr>
          <p:spPr bwMode="auto">
            <a:xfrm>
              <a:off x="1670050" y="4587875"/>
              <a:ext cx="71438"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4" name="Oval 311"/>
            <p:cNvSpPr>
              <a:spLocks noChangeArrowheads="1"/>
            </p:cNvSpPr>
            <p:nvPr/>
          </p:nvSpPr>
          <p:spPr bwMode="auto">
            <a:xfrm>
              <a:off x="1870075" y="4711700"/>
              <a:ext cx="71438"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5" name="Oval 312"/>
            <p:cNvSpPr>
              <a:spLocks noChangeArrowheads="1"/>
            </p:cNvSpPr>
            <p:nvPr/>
          </p:nvSpPr>
          <p:spPr bwMode="auto">
            <a:xfrm>
              <a:off x="2066925" y="4757738"/>
              <a:ext cx="71438"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6" name="Oval 313"/>
            <p:cNvSpPr>
              <a:spLocks noChangeArrowheads="1"/>
            </p:cNvSpPr>
            <p:nvPr/>
          </p:nvSpPr>
          <p:spPr bwMode="auto">
            <a:xfrm>
              <a:off x="2270125" y="4792663"/>
              <a:ext cx="71438" cy="7461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7" name="Oval 314"/>
            <p:cNvSpPr>
              <a:spLocks noChangeArrowheads="1"/>
            </p:cNvSpPr>
            <p:nvPr/>
          </p:nvSpPr>
          <p:spPr bwMode="auto">
            <a:xfrm>
              <a:off x="2468563" y="4867275"/>
              <a:ext cx="71438" cy="714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8" name="Oval 315"/>
            <p:cNvSpPr>
              <a:spLocks noChangeArrowheads="1"/>
            </p:cNvSpPr>
            <p:nvPr/>
          </p:nvSpPr>
          <p:spPr bwMode="auto">
            <a:xfrm>
              <a:off x="2667000" y="4881563"/>
              <a:ext cx="71438" cy="7620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39" name="Oval 316"/>
            <p:cNvSpPr>
              <a:spLocks noChangeArrowheads="1"/>
            </p:cNvSpPr>
            <p:nvPr/>
          </p:nvSpPr>
          <p:spPr bwMode="auto">
            <a:xfrm>
              <a:off x="2865438" y="4894263"/>
              <a:ext cx="71438"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40" name="Oval 317"/>
            <p:cNvSpPr>
              <a:spLocks noChangeArrowheads="1"/>
            </p:cNvSpPr>
            <p:nvPr/>
          </p:nvSpPr>
          <p:spPr bwMode="auto">
            <a:xfrm>
              <a:off x="3063875" y="4899025"/>
              <a:ext cx="71438" cy="7302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956" name="Line 333"/>
            <p:cNvSpPr>
              <a:spLocks noChangeShapeType="1"/>
            </p:cNvSpPr>
            <p:nvPr/>
          </p:nvSpPr>
          <p:spPr bwMode="auto">
            <a:xfrm>
              <a:off x="1141413" y="5248275"/>
              <a:ext cx="3333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57" name="Line 334"/>
            <p:cNvSpPr>
              <a:spLocks noChangeShapeType="1"/>
            </p:cNvSpPr>
            <p:nvPr/>
          </p:nvSpPr>
          <p:spPr bwMode="auto">
            <a:xfrm>
              <a:off x="1171575" y="5627688"/>
              <a:ext cx="0" cy="312738"/>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58" name="Line 335"/>
            <p:cNvSpPr>
              <a:spLocks noChangeShapeType="1"/>
            </p:cNvSpPr>
            <p:nvPr/>
          </p:nvSpPr>
          <p:spPr bwMode="auto">
            <a:xfrm flipV="1">
              <a:off x="1127125" y="5599113"/>
              <a:ext cx="98425" cy="47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59" name="Line 336"/>
            <p:cNvSpPr>
              <a:spLocks noChangeShapeType="1"/>
            </p:cNvSpPr>
            <p:nvPr/>
          </p:nvSpPr>
          <p:spPr bwMode="auto">
            <a:xfrm flipV="1">
              <a:off x="1123950" y="5551488"/>
              <a:ext cx="100013" cy="4762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5960" name="Text Box 337"/>
            <p:cNvSpPr txBox="1">
              <a:spLocks noChangeArrowheads="1"/>
            </p:cNvSpPr>
            <p:nvPr/>
          </p:nvSpPr>
          <p:spPr bwMode="auto">
            <a:xfrm>
              <a:off x="2794000" y="3868738"/>
              <a:ext cx="1470025" cy="396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000" b="1">
                  <a:solidFill>
                    <a:srgbClr val="FFFF00"/>
                  </a:solidFill>
                  <a:latin typeface="Times New Roman" pitchFamily="18" charset="0"/>
                </a:rPr>
                <a:t>NICOTINE</a:t>
              </a:r>
            </a:p>
          </p:txBody>
        </p:sp>
        <p:sp>
          <p:nvSpPr>
            <p:cNvPr id="35897" name="Line 338"/>
            <p:cNvSpPr>
              <a:spLocks noChangeShapeType="1"/>
            </p:cNvSpPr>
            <p:nvPr/>
          </p:nvSpPr>
          <p:spPr bwMode="auto">
            <a:xfrm>
              <a:off x="1143000" y="4419600"/>
              <a:ext cx="228600"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8" name="Group 217"/>
          <p:cNvGrpSpPr/>
          <p:nvPr/>
        </p:nvGrpSpPr>
        <p:grpSpPr>
          <a:xfrm>
            <a:off x="4724400" y="3810000"/>
            <a:ext cx="4210051" cy="2859088"/>
            <a:chOff x="4724400" y="3810000"/>
            <a:chExt cx="4210051" cy="2859088"/>
          </a:xfrm>
        </p:grpSpPr>
        <p:sp>
          <p:nvSpPr>
            <p:cNvPr id="35850" name="Rectangle 341"/>
            <p:cNvSpPr>
              <a:spLocks noChangeArrowheads="1"/>
            </p:cNvSpPr>
            <p:nvPr/>
          </p:nvSpPr>
          <p:spPr bwMode="auto">
            <a:xfrm>
              <a:off x="4725988" y="3846513"/>
              <a:ext cx="4208463" cy="2822575"/>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51" name="Rectangle 342"/>
            <p:cNvSpPr>
              <a:spLocks noChangeArrowheads="1"/>
            </p:cNvSpPr>
            <p:nvPr/>
          </p:nvSpPr>
          <p:spPr bwMode="auto">
            <a:xfrm>
              <a:off x="5868988" y="6477000"/>
              <a:ext cx="2144713"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dirty="0">
                  <a:latin typeface="Arial" pitchFamily="34" charset="0"/>
                </a:rPr>
                <a:t>Time After Methamphetamine</a:t>
              </a:r>
              <a:endParaRPr lang="en-US" altLang="en-US" sz="1200" dirty="0">
                <a:latin typeface="Times New Roman" pitchFamily="18" charset="0"/>
              </a:endParaRPr>
            </a:p>
          </p:txBody>
        </p:sp>
        <p:sp>
          <p:nvSpPr>
            <p:cNvPr id="35852" name="Rectangle 343"/>
            <p:cNvSpPr>
              <a:spLocks noChangeArrowheads="1"/>
            </p:cNvSpPr>
            <p:nvPr/>
          </p:nvSpPr>
          <p:spPr bwMode="auto">
            <a:xfrm rot="16200000">
              <a:off x="4211637" y="5086350"/>
              <a:ext cx="1209675"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 Basal Release</a:t>
              </a:r>
              <a:endParaRPr lang="en-US" altLang="en-US" sz="1200">
                <a:latin typeface="Times New Roman" pitchFamily="18" charset="0"/>
              </a:endParaRPr>
            </a:p>
          </p:txBody>
        </p:sp>
        <p:sp>
          <p:nvSpPr>
            <p:cNvPr id="35853" name="Text Box 344"/>
            <p:cNvSpPr txBox="1">
              <a:spLocks noChangeArrowheads="1"/>
            </p:cNvSpPr>
            <p:nvPr/>
          </p:nvSpPr>
          <p:spPr bwMode="auto">
            <a:xfrm>
              <a:off x="5964238" y="3886200"/>
              <a:ext cx="2952751"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000" b="1">
                  <a:latin typeface="Times New Roman" pitchFamily="18" charset="0"/>
                </a:rPr>
                <a:t>METHAMPHETAMINE</a:t>
              </a:r>
            </a:p>
          </p:txBody>
        </p:sp>
        <p:sp>
          <p:nvSpPr>
            <p:cNvPr id="35854" name="Line 345"/>
            <p:cNvSpPr>
              <a:spLocks noChangeShapeType="1"/>
            </p:cNvSpPr>
            <p:nvPr/>
          </p:nvSpPr>
          <p:spPr bwMode="auto">
            <a:xfrm>
              <a:off x="5799138" y="6146800"/>
              <a:ext cx="2241551" cy="3175"/>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55" name="Line 346"/>
            <p:cNvSpPr>
              <a:spLocks noChangeShapeType="1"/>
            </p:cNvSpPr>
            <p:nvPr/>
          </p:nvSpPr>
          <p:spPr bwMode="auto">
            <a:xfrm flipV="1">
              <a:off x="5799138" y="6146800"/>
              <a:ext cx="0"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56" name="Line 347"/>
            <p:cNvSpPr>
              <a:spLocks noChangeShapeType="1"/>
            </p:cNvSpPr>
            <p:nvPr/>
          </p:nvSpPr>
          <p:spPr bwMode="auto">
            <a:xfrm flipV="1">
              <a:off x="6022975" y="6146800"/>
              <a:ext cx="1588"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57" name="Line 348"/>
            <p:cNvSpPr>
              <a:spLocks noChangeShapeType="1"/>
            </p:cNvSpPr>
            <p:nvPr/>
          </p:nvSpPr>
          <p:spPr bwMode="auto">
            <a:xfrm flipV="1">
              <a:off x="6245225" y="6146800"/>
              <a:ext cx="0"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58" name="Line 349"/>
            <p:cNvSpPr>
              <a:spLocks noChangeShapeType="1"/>
            </p:cNvSpPr>
            <p:nvPr/>
          </p:nvSpPr>
          <p:spPr bwMode="auto">
            <a:xfrm flipV="1">
              <a:off x="6467475" y="6146800"/>
              <a:ext cx="3175"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59" name="Line 350"/>
            <p:cNvSpPr>
              <a:spLocks noChangeShapeType="1"/>
            </p:cNvSpPr>
            <p:nvPr/>
          </p:nvSpPr>
          <p:spPr bwMode="auto">
            <a:xfrm flipV="1">
              <a:off x="6694488" y="6146800"/>
              <a:ext cx="1588"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0" name="Line 351"/>
            <p:cNvSpPr>
              <a:spLocks noChangeShapeType="1"/>
            </p:cNvSpPr>
            <p:nvPr/>
          </p:nvSpPr>
          <p:spPr bwMode="auto">
            <a:xfrm flipV="1">
              <a:off x="6910388" y="6146800"/>
              <a:ext cx="3175"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1" name="Line 352"/>
            <p:cNvSpPr>
              <a:spLocks noChangeShapeType="1"/>
            </p:cNvSpPr>
            <p:nvPr/>
          </p:nvSpPr>
          <p:spPr bwMode="auto">
            <a:xfrm flipV="1">
              <a:off x="7138988" y="6146800"/>
              <a:ext cx="0"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2" name="Line 353"/>
            <p:cNvSpPr>
              <a:spLocks noChangeShapeType="1"/>
            </p:cNvSpPr>
            <p:nvPr/>
          </p:nvSpPr>
          <p:spPr bwMode="auto">
            <a:xfrm flipV="1">
              <a:off x="7366001" y="6146800"/>
              <a:ext cx="0"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3" name="Line 354"/>
            <p:cNvSpPr>
              <a:spLocks noChangeShapeType="1"/>
            </p:cNvSpPr>
            <p:nvPr/>
          </p:nvSpPr>
          <p:spPr bwMode="auto">
            <a:xfrm flipV="1">
              <a:off x="7581901" y="6146800"/>
              <a:ext cx="0"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4" name="Line 355"/>
            <p:cNvSpPr>
              <a:spLocks noChangeShapeType="1"/>
            </p:cNvSpPr>
            <p:nvPr/>
          </p:nvSpPr>
          <p:spPr bwMode="auto">
            <a:xfrm flipV="1">
              <a:off x="7808913" y="6146800"/>
              <a:ext cx="1588"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5" name="Line 356"/>
            <p:cNvSpPr>
              <a:spLocks noChangeShapeType="1"/>
            </p:cNvSpPr>
            <p:nvPr/>
          </p:nvSpPr>
          <p:spPr bwMode="auto">
            <a:xfrm flipV="1">
              <a:off x="8034338" y="6146800"/>
              <a:ext cx="1588" cy="46038"/>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66" name="Rectangle 357"/>
            <p:cNvSpPr>
              <a:spLocks noChangeArrowheads="1"/>
            </p:cNvSpPr>
            <p:nvPr/>
          </p:nvSpPr>
          <p:spPr bwMode="auto">
            <a:xfrm>
              <a:off x="5761038" y="6245225"/>
              <a:ext cx="85725"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0</a:t>
              </a:r>
              <a:endParaRPr lang="en-US" altLang="en-US" sz="1200">
                <a:latin typeface="Times New Roman" pitchFamily="18" charset="0"/>
              </a:endParaRPr>
            </a:p>
          </p:txBody>
        </p:sp>
        <p:sp>
          <p:nvSpPr>
            <p:cNvPr id="35867" name="Rectangle 358"/>
            <p:cNvSpPr>
              <a:spLocks noChangeArrowheads="1"/>
            </p:cNvSpPr>
            <p:nvPr/>
          </p:nvSpPr>
          <p:spPr bwMode="auto">
            <a:xfrm>
              <a:off x="6426200" y="6245225"/>
              <a:ext cx="85725"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1</a:t>
              </a:r>
              <a:endParaRPr lang="en-US" altLang="en-US" sz="1200">
                <a:latin typeface="Times New Roman" pitchFamily="18" charset="0"/>
              </a:endParaRPr>
            </a:p>
          </p:txBody>
        </p:sp>
        <p:sp>
          <p:nvSpPr>
            <p:cNvPr id="35868" name="Rectangle 359"/>
            <p:cNvSpPr>
              <a:spLocks noChangeArrowheads="1"/>
            </p:cNvSpPr>
            <p:nvPr/>
          </p:nvSpPr>
          <p:spPr bwMode="auto">
            <a:xfrm>
              <a:off x="7100888" y="6245225"/>
              <a:ext cx="85725"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2</a:t>
              </a:r>
              <a:endParaRPr lang="en-US" altLang="en-US" sz="1200">
                <a:latin typeface="Times New Roman" pitchFamily="18" charset="0"/>
              </a:endParaRPr>
            </a:p>
          </p:txBody>
        </p:sp>
        <p:sp>
          <p:nvSpPr>
            <p:cNvPr id="35869" name="Rectangle 360"/>
            <p:cNvSpPr>
              <a:spLocks noChangeArrowheads="1"/>
            </p:cNvSpPr>
            <p:nvPr/>
          </p:nvSpPr>
          <p:spPr bwMode="auto">
            <a:xfrm>
              <a:off x="7770813" y="6245225"/>
              <a:ext cx="238125"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3hr</a:t>
              </a:r>
              <a:endParaRPr lang="en-US" altLang="en-US" sz="1200">
                <a:latin typeface="Times New Roman" pitchFamily="18" charset="0"/>
              </a:endParaRPr>
            </a:p>
          </p:txBody>
        </p:sp>
        <p:sp>
          <p:nvSpPr>
            <p:cNvPr id="35870" name="Line 361"/>
            <p:cNvSpPr>
              <a:spLocks noChangeShapeType="1"/>
            </p:cNvSpPr>
            <p:nvPr/>
          </p:nvSpPr>
          <p:spPr bwMode="auto">
            <a:xfrm>
              <a:off x="5468938" y="4364038"/>
              <a:ext cx="0" cy="16906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5871" name="Text Box 362"/>
            <p:cNvSpPr txBox="1">
              <a:spLocks noChangeArrowheads="1"/>
            </p:cNvSpPr>
            <p:nvPr/>
          </p:nvSpPr>
          <p:spPr bwMode="auto">
            <a:xfrm>
              <a:off x="4868863" y="3810000"/>
              <a:ext cx="5207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lnSpc>
                  <a:spcPct val="110000"/>
                </a:lnSpc>
              </a:pPr>
              <a:endParaRPr lang="en-US" altLang="en-US" sz="1200" b="1" dirty="0">
                <a:latin typeface="Arial" pitchFamily="34" charset="0"/>
              </a:endParaRPr>
            </a:p>
            <a:p>
              <a:pPr algn="r" eaLnBrk="1" hangingPunct="1">
                <a:lnSpc>
                  <a:spcPct val="110000"/>
                </a:lnSpc>
              </a:pPr>
              <a:endParaRPr lang="en-US" altLang="en-US" sz="1200" b="1" dirty="0">
                <a:latin typeface="Arial" pitchFamily="34" charset="0"/>
              </a:endParaRPr>
            </a:p>
            <a:p>
              <a:pPr algn="r" eaLnBrk="1" hangingPunct="1">
                <a:lnSpc>
                  <a:spcPct val="110000"/>
                </a:lnSpc>
              </a:pPr>
              <a:r>
                <a:rPr lang="en-US" altLang="en-US" sz="1200" b="1" dirty="0">
                  <a:latin typeface="Arial" pitchFamily="34" charset="0"/>
                </a:rPr>
                <a:t>1500</a:t>
              </a:r>
            </a:p>
            <a:p>
              <a:pPr algn="r" eaLnBrk="1" hangingPunct="1">
                <a:lnSpc>
                  <a:spcPct val="110000"/>
                </a:lnSpc>
              </a:pPr>
              <a:endParaRPr lang="en-US" altLang="en-US" sz="1200" b="1" dirty="0">
                <a:latin typeface="Arial" pitchFamily="34" charset="0"/>
              </a:endParaRPr>
            </a:p>
            <a:p>
              <a:pPr algn="r" eaLnBrk="1" hangingPunct="1">
                <a:lnSpc>
                  <a:spcPct val="110000"/>
                </a:lnSpc>
              </a:pPr>
              <a:endParaRPr lang="en-US" altLang="en-US" sz="1200" b="1" dirty="0">
                <a:latin typeface="Arial" pitchFamily="34" charset="0"/>
              </a:endParaRPr>
            </a:p>
            <a:p>
              <a:pPr algn="r" eaLnBrk="1" hangingPunct="1">
                <a:lnSpc>
                  <a:spcPct val="110000"/>
                </a:lnSpc>
              </a:pPr>
              <a:r>
                <a:rPr lang="en-US" altLang="en-US" sz="1200" b="1" dirty="0">
                  <a:latin typeface="Arial" pitchFamily="34" charset="0"/>
                </a:rPr>
                <a:t>1000</a:t>
              </a:r>
            </a:p>
            <a:p>
              <a:pPr algn="r" eaLnBrk="1" hangingPunct="1">
                <a:lnSpc>
                  <a:spcPct val="110000"/>
                </a:lnSpc>
              </a:pPr>
              <a:endParaRPr lang="en-US" altLang="en-US" sz="1200" b="1" dirty="0">
                <a:latin typeface="Arial" pitchFamily="34" charset="0"/>
              </a:endParaRPr>
            </a:p>
            <a:p>
              <a:pPr algn="r" eaLnBrk="1" hangingPunct="1">
                <a:lnSpc>
                  <a:spcPct val="110000"/>
                </a:lnSpc>
              </a:pPr>
              <a:endParaRPr lang="en-US" altLang="en-US" sz="1200" b="1" dirty="0">
                <a:latin typeface="Arial" pitchFamily="34" charset="0"/>
              </a:endParaRPr>
            </a:p>
            <a:p>
              <a:pPr algn="r" eaLnBrk="1" hangingPunct="1">
                <a:lnSpc>
                  <a:spcPct val="110000"/>
                </a:lnSpc>
              </a:pPr>
              <a:r>
                <a:rPr lang="en-US" altLang="en-US" sz="1200" b="1" dirty="0">
                  <a:latin typeface="Arial" pitchFamily="34" charset="0"/>
                </a:rPr>
                <a:t>500</a:t>
              </a:r>
            </a:p>
            <a:p>
              <a:pPr algn="r" eaLnBrk="1" hangingPunct="1">
                <a:lnSpc>
                  <a:spcPct val="110000"/>
                </a:lnSpc>
              </a:pPr>
              <a:endParaRPr lang="en-US" altLang="en-US" sz="1200" b="1" dirty="0">
                <a:latin typeface="Arial" pitchFamily="34" charset="0"/>
              </a:endParaRPr>
            </a:p>
            <a:p>
              <a:pPr algn="r" eaLnBrk="1" hangingPunct="1">
                <a:lnSpc>
                  <a:spcPct val="110000"/>
                </a:lnSpc>
              </a:pPr>
              <a:endParaRPr lang="en-US" altLang="en-US" sz="1200" b="1" dirty="0">
                <a:latin typeface="Arial" pitchFamily="34" charset="0"/>
              </a:endParaRPr>
            </a:p>
            <a:p>
              <a:pPr algn="r" eaLnBrk="1" hangingPunct="1">
                <a:lnSpc>
                  <a:spcPct val="110000"/>
                </a:lnSpc>
              </a:pPr>
              <a:r>
                <a:rPr lang="en-US" altLang="en-US" sz="1200" b="1" dirty="0">
                  <a:latin typeface="Arial" pitchFamily="34" charset="0"/>
                </a:rPr>
                <a:t>0</a:t>
              </a:r>
            </a:p>
          </p:txBody>
        </p:sp>
        <p:sp>
          <p:nvSpPr>
            <p:cNvPr id="35872" name="Line 363"/>
            <p:cNvSpPr>
              <a:spLocks noChangeShapeType="1"/>
            </p:cNvSpPr>
            <p:nvPr/>
          </p:nvSpPr>
          <p:spPr bwMode="auto">
            <a:xfrm>
              <a:off x="5359400" y="4894263"/>
              <a:ext cx="93663" cy="476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3" name="Line 364"/>
            <p:cNvSpPr>
              <a:spLocks noChangeShapeType="1"/>
            </p:cNvSpPr>
            <p:nvPr/>
          </p:nvSpPr>
          <p:spPr bwMode="auto">
            <a:xfrm>
              <a:off x="5343525" y="6018213"/>
              <a:ext cx="114300" cy="476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4" name="Line 365"/>
            <p:cNvSpPr>
              <a:spLocks noChangeShapeType="1"/>
            </p:cNvSpPr>
            <p:nvPr/>
          </p:nvSpPr>
          <p:spPr bwMode="auto">
            <a:xfrm>
              <a:off x="5359400" y="5427663"/>
              <a:ext cx="93663" cy="476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5" name="Line 366"/>
            <p:cNvSpPr>
              <a:spLocks noChangeShapeType="1"/>
            </p:cNvSpPr>
            <p:nvPr/>
          </p:nvSpPr>
          <p:spPr bwMode="auto">
            <a:xfrm flipV="1">
              <a:off x="5791200" y="5678488"/>
              <a:ext cx="203200" cy="41592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6" name="Freeform 367"/>
            <p:cNvSpPr>
              <a:spLocks/>
            </p:cNvSpPr>
            <p:nvPr/>
          </p:nvSpPr>
          <p:spPr bwMode="auto">
            <a:xfrm>
              <a:off x="5991225" y="4692650"/>
              <a:ext cx="228600" cy="987425"/>
            </a:xfrm>
            <a:custGeom>
              <a:avLst/>
              <a:gdLst>
                <a:gd name="T0" fmla="*/ 0 w 132"/>
                <a:gd name="T1" fmla="*/ 836 h 463"/>
                <a:gd name="T2" fmla="*/ 157 w 132"/>
                <a:gd name="T3" fmla="*/ 0 h 463"/>
                <a:gd name="T4" fmla="*/ 0 60000 65536"/>
                <a:gd name="T5" fmla="*/ 0 60000 65536"/>
              </a:gdLst>
              <a:ahLst/>
              <a:cxnLst>
                <a:cxn ang="T4">
                  <a:pos x="T0" y="T1"/>
                </a:cxn>
                <a:cxn ang="T5">
                  <a:pos x="T2" y="T3"/>
                </a:cxn>
              </a:cxnLst>
              <a:rect l="0" t="0" r="r" b="b"/>
              <a:pathLst>
                <a:path w="132" h="463">
                  <a:moveTo>
                    <a:pt x="0" y="463"/>
                  </a:moveTo>
                  <a:lnTo>
                    <a:pt x="132"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7" name="Freeform 368"/>
            <p:cNvSpPr>
              <a:spLocks/>
            </p:cNvSpPr>
            <p:nvPr/>
          </p:nvSpPr>
          <p:spPr bwMode="auto">
            <a:xfrm>
              <a:off x="6219825" y="4711700"/>
              <a:ext cx="244475" cy="673100"/>
            </a:xfrm>
            <a:custGeom>
              <a:avLst/>
              <a:gdLst>
                <a:gd name="T0" fmla="*/ 168 w 141"/>
                <a:gd name="T1" fmla="*/ 571 h 315"/>
                <a:gd name="T2" fmla="*/ 0 w 141"/>
                <a:gd name="T3" fmla="*/ 0 h 315"/>
                <a:gd name="T4" fmla="*/ 0 60000 65536"/>
                <a:gd name="T5" fmla="*/ 0 60000 65536"/>
              </a:gdLst>
              <a:ahLst/>
              <a:cxnLst>
                <a:cxn ang="T4">
                  <a:pos x="T0" y="T1"/>
                </a:cxn>
                <a:cxn ang="T5">
                  <a:pos x="T2" y="T3"/>
                </a:cxn>
              </a:cxnLst>
              <a:rect l="0" t="0" r="r" b="b"/>
              <a:pathLst>
                <a:path w="141" h="315">
                  <a:moveTo>
                    <a:pt x="141" y="3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8" name="Freeform 369"/>
            <p:cNvSpPr>
              <a:spLocks/>
            </p:cNvSpPr>
            <p:nvPr/>
          </p:nvSpPr>
          <p:spPr bwMode="auto">
            <a:xfrm>
              <a:off x="6475413" y="5351463"/>
              <a:ext cx="203200" cy="103188"/>
            </a:xfrm>
            <a:custGeom>
              <a:avLst/>
              <a:gdLst>
                <a:gd name="T0" fmla="*/ 140 w 117"/>
                <a:gd name="T1" fmla="*/ 88 h 48"/>
                <a:gd name="T2" fmla="*/ 0 w 117"/>
                <a:gd name="T3" fmla="*/ 0 h 48"/>
                <a:gd name="T4" fmla="*/ 0 60000 65536"/>
                <a:gd name="T5" fmla="*/ 0 60000 65536"/>
              </a:gdLst>
              <a:ahLst/>
              <a:cxnLst>
                <a:cxn ang="T4">
                  <a:pos x="T0" y="T1"/>
                </a:cxn>
                <a:cxn ang="T5">
                  <a:pos x="T2" y="T3"/>
                </a:cxn>
              </a:cxnLst>
              <a:rect l="0" t="0" r="r" b="b"/>
              <a:pathLst>
                <a:path w="117" h="48">
                  <a:moveTo>
                    <a:pt x="117" y="4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79" name="Freeform 370"/>
            <p:cNvSpPr>
              <a:spLocks/>
            </p:cNvSpPr>
            <p:nvPr/>
          </p:nvSpPr>
          <p:spPr bwMode="auto">
            <a:xfrm>
              <a:off x="6689725" y="5480050"/>
              <a:ext cx="217488" cy="223838"/>
            </a:xfrm>
            <a:custGeom>
              <a:avLst/>
              <a:gdLst>
                <a:gd name="T0" fmla="*/ 149 w 126"/>
                <a:gd name="T1" fmla="*/ 189 h 105"/>
                <a:gd name="T2" fmla="*/ 0 w 126"/>
                <a:gd name="T3" fmla="*/ 0 h 105"/>
                <a:gd name="T4" fmla="*/ 0 60000 65536"/>
                <a:gd name="T5" fmla="*/ 0 60000 65536"/>
              </a:gdLst>
              <a:ahLst/>
              <a:cxnLst>
                <a:cxn ang="T4">
                  <a:pos x="T0" y="T1"/>
                </a:cxn>
                <a:cxn ang="T5">
                  <a:pos x="T2" y="T3"/>
                </a:cxn>
              </a:cxnLst>
              <a:rect l="0" t="0" r="r" b="b"/>
              <a:pathLst>
                <a:path w="126" h="105">
                  <a:moveTo>
                    <a:pt x="126" y="10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80" name="Freeform 371"/>
            <p:cNvSpPr>
              <a:spLocks/>
            </p:cNvSpPr>
            <p:nvPr/>
          </p:nvSpPr>
          <p:spPr bwMode="auto">
            <a:xfrm>
              <a:off x="6913563" y="5697538"/>
              <a:ext cx="219075" cy="166688"/>
            </a:xfrm>
            <a:custGeom>
              <a:avLst/>
              <a:gdLst>
                <a:gd name="T0" fmla="*/ 151 w 126"/>
                <a:gd name="T1" fmla="*/ 141 h 78"/>
                <a:gd name="T2" fmla="*/ 0 w 126"/>
                <a:gd name="T3" fmla="*/ 0 h 78"/>
                <a:gd name="T4" fmla="*/ 0 60000 65536"/>
                <a:gd name="T5" fmla="*/ 0 60000 65536"/>
              </a:gdLst>
              <a:ahLst/>
              <a:cxnLst>
                <a:cxn ang="T4">
                  <a:pos x="T0" y="T1"/>
                </a:cxn>
                <a:cxn ang="T5">
                  <a:pos x="T2" y="T3"/>
                </a:cxn>
              </a:cxnLst>
              <a:rect l="0" t="0" r="r" b="b"/>
              <a:pathLst>
                <a:path w="126" h="78">
                  <a:moveTo>
                    <a:pt x="126" y="7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81" name="Freeform 372"/>
            <p:cNvSpPr>
              <a:spLocks/>
            </p:cNvSpPr>
            <p:nvPr/>
          </p:nvSpPr>
          <p:spPr bwMode="auto">
            <a:xfrm>
              <a:off x="7116763" y="5857875"/>
              <a:ext cx="239713" cy="69850"/>
            </a:xfrm>
            <a:custGeom>
              <a:avLst/>
              <a:gdLst>
                <a:gd name="T0" fmla="*/ 165 w 138"/>
                <a:gd name="T1" fmla="*/ 59 h 33"/>
                <a:gd name="T2" fmla="*/ 0 w 138"/>
                <a:gd name="T3" fmla="*/ 0 h 33"/>
                <a:gd name="T4" fmla="*/ 0 60000 65536"/>
                <a:gd name="T5" fmla="*/ 0 60000 65536"/>
              </a:gdLst>
              <a:ahLst/>
              <a:cxnLst>
                <a:cxn ang="T4">
                  <a:pos x="T0" y="T1"/>
                </a:cxn>
                <a:cxn ang="T5">
                  <a:pos x="T2" y="T3"/>
                </a:cxn>
              </a:cxnLst>
              <a:rect l="0" t="0" r="r" b="b"/>
              <a:pathLst>
                <a:path w="138" h="33">
                  <a:moveTo>
                    <a:pt x="138" y="33"/>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82" name="Freeform 373"/>
            <p:cNvSpPr>
              <a:spLocks/>
            </p:cNvSpPr>
            <p:nvPr/>
          </p:nvSpPr>
          <p:spPr bwMode="auto">
            <a:xfrm>
              <a:off x="7361238" y="5935663"/>
              <a:ext cx="204788" cy="31750"/>
            </a:xfrm>
            <a:custGeom>
              <a:avLst/>
              <a:gdLst>
                <a:gd name="T0" fmla="*/ 142 w 117"/>
                <a:gd name="T1" fmla="*/ 27 h 15"/>
                <a:gd name="T2" fmla="*/ 0 w 117"/>
                <a:gd name="T3" fmla="*/ 0 h 15"/>
                <a:gd name="T4" fmla="*/ 0 60000 65536"/>
                <a:gd name="T5" fmla="*/ 0 60000 65536"/>
              </a:gdLst>
              <a:ahLst/>
              <a:cxnLst>
                <a:cxn ang="T4">
                  <a:pos x="T0" y="T1"/>
                </a:cxn>
                <a:cxn ang="T5">
                  <a:pos x="T2" y="T3"/>
                </a:cxn>
              </a:cxnLst>
              <a:rect l="0" t="0" r="r" b="b"/>
              <a:pathLst>
                <a:path w="117" h="15">
                  <a:moveTo>
                    <a:pt x="117" y="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83" name="Freeform 374"/>
            <p:cNvSpPr>
              <a:spLocks/>
            </p:cNvSpPr>
            <p:nvPr/>
          </p:nvSpPr>
          <p:spPr bwMode="auto">
            <a:xfrm>
              <a:off x="7566026" y="5967413"/>
              <a:ext cx="249238" cy="57150"/>
            </a:xfrm>
            <a:custGeom>
              <a:avLst/>
              <a:gdLst>
                <a:gd name="T0" fmla="*/ 171 w 144"/>
                <a:gd name="T1" fmla="*/ 48 h 27"/>
                <a:gd name="T2" fmla="*/ 0 w 144"/>
                <a:gd name="T3" fmla="*/ 0 h 27"/>
                <a:gd name="T4" fmla="*/ 0 60000 65536"/>
                <a:gd name="T5" fmla="*/ 0 60000 65536"/>
              </a:gdLst>
              <a:ahLst/>
              <a:cxnLst>
                <a:cxn ang="T4">
                  <a:pos x="T0" y="T1"/>
                </a:cxn>
                <a:cxn ang="T5">
                  <a:pos x="T2" y="T3"/>
                </a:cxn>
              </a:cxnLst>
              <a:rect l="0" t="0" r="r" b="b"/>
              <a:pathLst>
                <a:path w="144" h="27">
                  <a:moveTo>
                    <a:pt x="144" y="27"/>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84" name="Oval 375"/>
            <p:cNvSpPr>
              <a:spLocks noChangeArrowheads="1"/>
            </p:cNvSpPr>
            <p:nvPr/>
          </p:nvSpPr>
          <p:spPr bwMode="auto">
            <a:xfrm>
              <a:off x="5954713" y="5635625"/>
              <a:ext cx="82550" cy="1174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85" name="Oval 376"/>
            <p:cNvSpPr>
              <a:spLocks noChangeArrowheads="1"/>
            </p:cNvSpPr>
            <p:nvPr/>
          </p:nvSpPr>
          <p:spPr bwMode="auto">
            <a:xfrm>
              <a:off x="5761038" y="6011863"/>
              <a:ext cx="80963" cy="11588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86" name="Oval 377"/>
            <p:cNvSpPr>
              <a:spLocks noChangeArrowheads="1"/>
            </p:cNvSpPr>
            <p:nvPr/>
          </p:nvSpPr>
          <p:spPr bwMode="auto">
            <a:xfrm>
              <a:off x="6178550" y="4627563"/>
              <a:ext cx="80963" cy="1174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87" name="Oval 378"/>
            <p:cNvSpPr>
              <a:spLocks noChangeArrowheads="1"/>
            </p:cNvSpPr>
            <p:nvPr/>
          </p:nvSpPr>
          <p:spPr bwMode="auto">
            <a:xfrm>
              <a:off x="6635750" y="5413375"/>
              <a:ext cx="82550" cy="11588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88" name="Oval 379"/>
            <p:cNvSpPr>
              <a:spLocks noChangeArrowheads="1"/>
            </p:cNvSpPr>
            <p:nvPr/>
          </p:nvSpPr>
          <p:spPr bwMode="auto">
            <a:xfrm>
              <a:off x="6862763" y="5638800"/>
              <a:ext cx="82550" cy="1174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89" name="Oval 380"/>
            <p:cNvSpPr>
              <a:spLocks noChangeArrowheads="1"/>
            </p:cNvSpPr>
            <p:nvPr/>
          </p:nvSpPr>
          <p:spPr bwMode="auto">
            <a:xfrm>
              <a:off x="7081838" y="5811838"/>
              <a:ext cx="80963" cy="11588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90" name="Oval 381"/>
            <p:cNvSpPr>
              <a:spLocks noChangeArrowheads="1"/>
            </p:cNvSpPr>
            <p:nvPr/>
          </p:nvSpPr>
          <p:spPr bwMode="auto">
            <a:xfrm>
              <a:off x="7318376" y="5878513"/>
              <a:ext cx="82550" cy="11906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91" name="Oval 382"/>
            <p:cNvSpPr>
              <a:spLocks noChangeArrowheads="1"/>
            </p:cNvSpPr>
            <p:nvPr/>
          </p:nvSpPr>
          <p:spPr bwMode="auto">
            <a:xfrm>
              <a:off x="7526338" y="5913438"/>
              <a:ext cx="80963" cy="115888"/>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92" name="Oval 383"/>
            <p:cNvSpPr>
              <a:spLocks noChangeArrowheads="1"/>
            </p:cNvSpPr>
            <p:nvPr/>
          </p:nvSpPr>
          <p:spPr bwMode="auto">
            <a:xfrm>
              <a:off x="7777163" y="5946775"/>
              <a:ext cx="82550" cy="1174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93" name="Oval 384"/>
            <p:cNvSpPr>
              <a:spLocks noChangeArrowheads="1"/>
            </p:cNvSpPr>
            <p:nvPr/>
          </p:nvSpPr>
          <p:spPr bwMode="auto">
            <a:xfrm>
              <a:off x="6427788" y="5299075"/>
              <a:ext cx="82550" cy="1174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5894" name="Rectangle 385"/>
            <p:cNvSpPr>
              <a:spLocks noChangeArrowheads="1"/>
            </p:cNvSpPr>
            <p:nvPr/>
          </p:nvSpPr>
          <p:spPr bwMode="auto">
            <a:xfrm>
              <a:off x="5603875" y="4324350"/>
              <a:ext cx="869950" cy="18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Accumbens</a:t>
              </a:r>
              <a:endParaRPr lang="en-US" altLang="en-US" sz="1200">
                <a:latin typeface="Times New Roman" pitchFamily="18" charset="0"/>
              </a:endParaRPr>
            </a:p>
          </p:txBody>
        </p:sp>
        <p:sp>
          <p:nvSpPr>
            <p:cNvPr id="35895" name="Line 386"/>
            <p:cNvSpPr>
              <a:spLocks noChangeShapeType="1"/>
            </p:cNvSpPr>
            <p:nvPr/>
          </p:nvSpPr>
          <p:spPr bwMode="auto">
            <a:xfrm>
              <a:off x="5394325" y="4352925"/>
              <a:ext cx="92075" cy="476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35849" name="Line 387"/>
            <p:cNvSpPr>
              <a:spLocks noChangeShapeType="1"/>
            </p:cNvSpPr>
            <p:nvPr/>
          </p:nvSpPr>
          <p:spPr bwMode="auto">
            <a:xfrm>
              <a:off x="5430838" y="5791200"/>
              <a:ext cx="228600"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 name="Group 18"/>
          <p:cNvGrpSpPr/>
          <p:nvPr/>
        </p:nvGrpSpPr>
        <p:grpSpPr>
          <a:xfrm>
            <a:off x="228600" y="3810000"/>
            <a:ext cx="4314825" cy="2832100"/>
            <a:chOff x="4573588" y="854075"/>
            <a:chExt cx="4314825" cy="2832100"/>
          </a:xfrm>
        </p:grpSpPr>
        <p:grpSp>
          <p:nvGrpSpPr>
            <p:cNvPr id="8" name="Group 15"/>
            <p:cNvGrpSpPr/>
            <p:nvPr/>
          </p:nvGrpSpPr>
          <p:grpSpPr>
            <a:xfrm>
              <a:off x="4573588" y="854075"/>
              <a:ext cx="4314825" cy="2832100"/>
              <a:chOff x="4573588" y="854075"/>
              <a:chExt cx="4314825" cy="2832100"/>
            </a:xfrm>
          </p:grpSpPr>
          <p:grpSp>
            <p:nvGrpSpPr>
              <p:cNvPr id="9" name="Group 11"/>
              <p:cNvGrpSpPr/>
              <p:nvPr/>
            </p:nvGrpSpPr>
            <p:grpSpPr>
              <a:xfrm>
                <a:off x="4573588" y="854075"/>
                <a:ext cx="4314825" cy="2832100"/>
                <a:chOff x="4573588" y="854075"/>
                <a:chExt cx="4314825" cy="2832100"/>
              </a:xfrm>
            </p:grpSpPr>
            <p:sp>
              <p:nvSpPr>
                <p:cNvPr id="36110" name="Rectangle 7"/>
                <p:cNvSpPr>
                  <a:spLocks noChangeArrowheads="1"/>
                </p:cNvSpPr>
                <p:nvPr/>
              </p:nvSpPr>
              <p:spPr bwMode="auto">
                <a:xfrm>
                  <a:off x="4573588" y="854075"/>
                  <a:ext cx="4314825" cy="2832100"/>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11" name="Line 8"/>
                <p:cNvSpPr>
                  <a:spLocks noChangeShapeType="1"/>
                </p:cNvSpPr>
                <p:nvPr/>
              </p:nvSpPr>
              <p:spPr bwMode="auto">
                <a:xfrm>
                  <a:off x="5304515" y="1277680"/>
                  <a:ext cx="1474" cy="196976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12" name="Line 9"/>
                <p:cNvSpPr>
                  <a:spLocks noChangeShapeType="1"/>
                </p:cNvSpPr>
                <p:nvPr/>
              </p:nvSpPr>
              <p:spPr bwMode="auto">
                <a:xfrm>
                  <a:off x="5264726" y="2262561"/>
                  <a:ext cx="39788" cy="151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13" name="Line 10"/>
                <p:cNvSpPr>
                  <a:spLocks noChangeShapeType="1"/>
                </p:cNvSpPr>
                <p:nvPr/>
              </p:nvSpPr>
              <p:spPr bwMode="auto">
                <a:xfrm>
                  <a:off x="5264726" y="1772389"/>
                  <a:ext cx="39788"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14" name="Line 11"/>
                <p:cNvSpPr>
                  <a:spLocks noChangeShapeType="1"/>
                </p:cNvSpPr>
                <p:nvPr/>
              </p:nvSpPr>
              <p:spPr bwMode="auto">
                <a:xfrm>
                  <a:off x="5264726" y="1277680"/>
                  <a:ext cx="39788" cy="1513"/>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15" name="Rectangle 12"/>
                <p:cNvSpPr>
                  <a:spLocks noChangeArrowheads="1"/>
                </p:cNvSpPr>
                <p:nvPr/>
              </p:nvSpPr>
              <p:spPr bwMode="auto">
                <a:xfrm>
                  <a:off x="5133572" y="3188439"/>
                  <a:ext cx="84960"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0</a:t>
                  </a:r>
                  <a:endParaRPr lang="en-US" altLang="en-US" sz="1200">
                    <a:latin typeface="Times New Roman" pitchFamily="18" charset="0"/>
                  </a:endParaRPr>
                </a:p>
              </p:txBody>
            </p:sp>
            <p:sp>
              <p:nvSpPr>
                <p:cNvPr id="36116" name="Rectangle 13"/>
                <p:cNvSpPr>
                  <a:spLocks noChangeArrowheads="1"/>
                </p:cNvSpPr>
                <p:nvPr/>
              </p:nvSpPr>
              <p:spPr bwMode="auto">
                <a:xfrm>
                  <a:off x="4987682" y="2698268"/>
                  <a:ext cx="25487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dirty="0">
                      <a:latin typeface="Arial" pitchFamily="34" charset="0"/>
                    </a:rPr>
                    <a:t>100</a:t>
                  </a:r>
                  <a:endParaRPr lang="en-US" altLang="en-US" sz="1200" dirty="0">
                    <a:latin typeface="Times New Roman" pitchFamily="18" charset="0"/>
                  </a:endParaRPr>
                </a:p>
              </p:txBody>
            </p:sp>
            <p:sp>
              <p:nvSpPr>
                <p:cNvPr id="36117" name="Rectangle 14"/>
                <p:cNvSpPr>
                  <a:spLocks noChangeArrowheads="1"/>
                </p:cNvSpPr>
                <p:nvPr/>
              </p:nvSpPr>
              <p:spPr bwMode="auto">
                <a:xfrm>
                  <a:off x="4987682" y="2203559"/>
                  <a:ext cx="25487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200</a:t>
                  </a:r>
                  <a:endParaRPr lang="en-US" altLang="en-US" sz="1200">
                    <a:latin typeface="Times New Roman" pitchFamily="18" charset="0"/>
                  </a:endParaRPr>
                </a:p>
              </p:txBody>
            </p:sp>
            <p:sp>
              <p:nvSpPr>
                <p:cNvPr id="36118" name="Rectangle 15"/>
                <p:cNvSpPr>
                  <a:spLocks noChangeArrowheads="1"/>
                </p:cNvSpPr>
                <p:nvPr/>
              </p:nvSpPr>
              <p:spPr bwMode="auto">
                <a:xfrm>
                  <a:off x="4987682" y="1713387"/>
                  <a:ext cx="25487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300</a:t>
                  </a:r>
                  <a:endParaRPr lang="en-US" altLang="en-US" sz="1200">
                    <a:latin typeface="Times New Roman" pitchFamily="18" charset="0"/>
                  </a:endParaRPr>
                </a:p>
              </p:txBody>
            </p:sp>
            <p:sp>
              <p:nvSpPr>
                <p:cNvPr id="36119" name="Rectangle 16"/>
                <p:cNvSpPr>
                  <a:spLocks noChangeArrowheads="1"/>
                </p:cNvSpPr>
                <p:nvPr/>
              </p:nvSpPr>
              <p:spPr bwMode="auto">
                <a:xfrm>
                  <a:off x="4987682" y="1220190"/>
                  <a:ext cx="254878"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400</a:t>
                  </a:r>
                  <a:endParaRPr lang="en-US" altLang="en-US" sz="1200">
                    <a:latin typeface="Times New Roman" pitchFamily="18" charset="0"/>
                  </a:endParaRPr>
                </a:p>
              </p:txBody>
            </p:sp>
            <p:sp>
              <p:nvSpPr>
                <p:cNvPr id="36121" name="Rectangle 18"/>
                <p:cNvSpPr>
                  <a:spLocks noChangeArrowheads="1"/>
                </p:cNvSpPr>
                <p:nvPr/>
              </p:nvSpPr>
              <p:spPr bwMode="auto">
                <a:xfrm>
                  <a:off x="6327222" y="3460757"/>
                  <a:ext cx="1388171" cy="1830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Time After Cocaine</a:t>
                  </a:r>
                  <a:endParaRPr lang="en-US" altLang="en-US" sz="1200">
                    <a:latin typeface="Times New Roman" pitchFamily="18" charset="0"/>
                  </a:endParaRPr>
                </a:p>
              </p:txBody>
            </p:sp>
            <p:sp>
              <p:nvSpPr>
                <p:cNvPr id="36122" name="Rectangle 19"/>
                <p:cNvSpPr>
                  <a:spLocks noChangeArrowheads="1"/>
                </p:cNvSpPr>
                <p:nvPr/>
              </p:nvSpPr>
              <p:spPr bwMode="auto">
                <a:xfrm rot="16200000">
                  <a:off x="4143554" y="1975067"/>
                  <a:ext cx="1399422"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 of Basal Release</a:t>
                  </a:r>
                  <a:endParaRPr lang="en-US" altLang="en-US" sz="1200">
                    <a:latin typeface="Times New Roman" pitchFamily="18" charset="0"/>
                  </a:endParaRPr>
                </a:p>
              </p:txBody>
            </p:sp>
            <p:sp>
              <p:nvSpPr>
                <p:cNvPr id="36124" name="Line 21"/>
                <p:cNvSpPr>
                  <a:spLocks noChangeShapeType="1"/>
                </p:cNvSpPr>
                <p:nvPr/>
              </p:nvSpPr>
              <p:spPr bwMode="auto">
                <a:xfrm flipV="1">
                  <a:off x="5475457" y="2176327"/>
                  <a:ext cx="191574" cy="57943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0" name="Line 27"/>
                <p:cNvSpPr>
                  <a:spLocks noChangeShapeType="1"/>
                </p:cNvSpPr>
                <p:nvPr/>
              </p:nvSpPr>
              <p:spPr bwMode="auto">
                <a:xfrm flipV="1">
                  <a:off x="5667031" y="1994782"/>
                  <a:ext cx="184205" cy="18154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1" name="Line 28"/>
                <p:cNvSpPr>
                  <a:spLocks noChangeShapeType="1"/>
                </p:cNvSpPr>
                <p:nvPr/>
              </p:nvSpPr>
              <p:spPr bwMode="auto">
                <a:xfrm flipV="1">
                  <a:off x="5851236" y="1846520"/>
                  <a:ext cx="193047" cy="14826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2" name="Line 29"/>
                <p:cNvSpPr>
                  <a:spLocks noChangeShapeType="1"/>
                </p:cNvSpPr>
                <p:nvPr/>
              </p:nvSpPr>
              <p:spPr bwMode="auto">
                <a:xfrm flipV="1">
                  <a:off x="6044283" y="1624128"/>
                  <a:ext cx="191574" cy="22239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3" name="Line 30"/>
                <p:cNvSpPr>
                  <a:spLocks noChangeShapeType="1"/>
                </p:cNvSpPr>
                <p:nvPr/>
              </p:nvSpPr>
              <p:spPr bwMode="auto">
                <a:xfrm>
                  <a:off x="6235857" y="1624128"/>
                  <a:ext cx="184205" cy="484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4" name="Line 31"/>
                <p:cNvSpPr>
                  <a:spLocks noChangeShapeType="1"/>
                </p:cNvSpPr>
                <p:nvPr/>
              </p:nvSpPr>
              <p:spPr bwMode="auto">
                <a:xfrm>
                  <a:off x="6420062" y="1672540"/>
                  <a:ext cx="191574" cy="7715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5" name="Line 32"/>
                <p:cNvSpPr>
                  <a:spLocks noChangeShapeType="1"/>
                </p:cNvSpPr>
                <p:nvPr/>
              </p:nvSpPr>
              <p:spPr bwMode="auto">
                <a:xfrm>
                  <a:off x="6611635" y="1749696"/>
                  <a:ext cx="191574" cy="11951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6" name="Line 33"/>
                <p:cNvSpPr>
                  <a:spLocks noChangeShapeType="1"/>
                </p:cNvSpPr>
                <p:nvPr/>
              </p:nvSpPr>
              <p:spPr bwMode="auto">
                <a:xfrm>
                  <a:off x="6803209" y="1869213"/>
                  <a:ext cx="184205" cy="9833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7" name="Line 34"/>
                <p:cNvSpPr>
                  <a:spLocks noChangeShapeType="1"/>
                </p:cNvSpPr>
                <p:nvPr/>
              </p:nvSpPr>
              <p:spPr bwMode="auto">
                <a:xfrm>
                  <a:off x="6987414" y="1967550"/>
                  <a:ext cx="191574" cy="37216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8" name="Line 35"/>
                <p:cNvSpPr>
                  <a:spLocks noChangeShapeType="1"/>
                </p:cNvSpPr>
                <p:nvPr/>
              </p:nvSpPr>
              <p:spPr bwMode="auto">
                <a:xfrm>
                  <a:off x="7178988" y="2339717"/>
                  <a:ext cx="193047" cy="332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39" name="Line 36"/>
                <p:cNvSpPr>
                  <a:spLocks noChangeShapeType="1"/>
                </p:cNvSpPr>
                <p:nvPr/>
              </p:nvSpPr>
              <p:spPr bwMode="auto">
                <a:xfrm>
                  <a:off x="7372035" y="2373000"/>
                  <a:ext cx="184205" cy="65054"/>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40" name="Line 37"/>
                <p:cNvSpPr>
                  <a:spLocks noChangeShapeType="1"/>
                </p:cNvSpPr>
                <p:nvPr/>
              </p:nvSpPr>
              <p:spPr bwMode="auto">
                <a:xfrm>
                  <a:off x="7556240" y="2438054"/>
                  <a:ext cx="191574" cy="4992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41" name="Line 38"/>
                <p:cNvSpPr>
                  <a:spLocks noChangeShapeType="1"/>
                </p:cNvSpPr>
                <p:nvPr/>
              </p:nvSpPr>
              <p:spPr bwMode="auto">
                <a:xfrm>
                  <a:off x="7747814" y="2487979"/>
                  <a:ext cx="191574" cy="7110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42" name="Line 39"/>
                <p:cNvSpPr>
                  <a:spLocks noChangeShapeType="1"/>
                </p:cNvSpPr>
                <p:nvPr/>
              </p:nvSpPr>
              <p:spPr bwMode="auto">
                <a:xfrm>
                  <a:off x="7939387" y="2559084"/>
                  <a:ext cx="185679" cy="4841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43" name="Line 40"/>
                <p:cNvSpPr>
                  <a:spLocks noChangeShapeType="1"/>
                </p:cNvSpPr>
                <p:nvPr/>
              </p:nvSpPr>
              <p:spPr bwMode="auto">
                <a:xfrm>
                  <a:off x="8125066" y="2607496"/>
                  <a:ext cx="191574" cy="1210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36172" name="Oval 69"/>
                <p:cNvSpPr>
                  <a:spLocks noChangeArrowheads="1"/>
                </p:cNvSpPr>
                <p:nvPr/>
              </p:nvSpPr>
              <p:spPr bwMode="auto">
                <a:xfrm>
                  <a:off x="5619874" y="2136992"/>
                  <a:ext cx="86945"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3" name="Oval 70"/>
                <p:cNvSpPr>
                  <a:spLocks noChangeArrowheads="1"/>
                </p:cNvSpPr>
                <p:nvPr/>
              </p:nvSpPr>
              <p:spPr bwMode="auto">
                <a:xfrm>
                  <a:off x="5805553" y="1956960"/>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4" name="Oval 71"/>
                <p:cNvSpPr>
                  <a:spLocks noChangeArrowheads="1"/>
                </p:cNvSpPr>
                <p:nvPr/>
              </p:nvSpPr>
              <p:spPr bwMode="auto">
                <a:xfrm>
                  <a:off x="5997127" y="1808698"/>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5" name="Oval 72"/>
                <p:cNvSpPr>
                  <a:spLocks noChangeArrowheads="1"/>
                </p:cNvSpPr>
                <p:nvPr/>
              </p:nvSpPr>
              <p:spPr bwMode="auto">
                <a:xfrm>
                  <a:off x="6188700" y="1584793"/>
                  <a:ext cx="86945"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6" name="Oval 73"/>
                <p:cNvSpPr>
                  <a:spLocks noChangeArrowheads="1"/>
                </p:cNvSpPr>
                <p:nvPr/>
              </p:nvSpPr>
              <p:spPr bwMode="auto">
                <a:xfrm>
                  <a:off x="6374379" y="1634718"/>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7" name="Oval 74"/>
                <p:cNvSpPr>
                  <a:spLocks noChangeArrowheads="1"/>
                </p:cNvSpPr>
                <p:nvPr/>
              </p:nvSpPr>
              <p:spPr bwMode="auto">
                <a:xfrm>
                  <a:off x="6565953" y="1711875"/>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8" name="Oval 75"/>
                <p:cNvSpPr>
                  <a:spLocks noChangeArrowheads="1"/>
                </p:cNvSpPr>
                <p:nvPr/>
              </p:nvSpPr>
              <p:spPr bwMode="auto">
                <a:xfrm>
                  <a:off x="6757526" y="1831392"/>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79" name="Oval 76"/>
                <p:cNvSpPr>
                  <a:spLocks noChangeArrowheads="1"/>
                </p:cNvSpPr>
                <p:nvPr/>
              </p:nvSpPr>
              <p:spPr bwMode="auto">
                <a:xfrm>
                  <a:off x="6941731" y="1929728"/>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0" name="Oval 77"/>
                <p:cNvSpPr>
                  <a:spLocks noChangeArrowheads="1"/>
                </p:cNvSpPr>
                <p:nvPr/>
              </p:nvSpPr>
              <p:spPr bwMode="auto">
                <a:xfrm>
                  <a:off x="7133305" y="2301895"/>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1" name="Oval 78"/>
                <p:cNvSpPr>
                  <a:spLocks noChangeArrowheads="1"/>
                </p:cNvSpPr>
                <p:nvPr/>
              </p:nvSpPr>
              <p:spPr bwMode="auto">
                <a:xfrm>
                  <a:off x="7324878" y="2333666"/>
                  <a:ext cx="86945"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2" name="Oval 79"/>
                <p:cNvSpPr>
                  <a:spLocks noChangeArrowheads="1"/>
                </p:cNvSpPr>
                <p:nvPr/>
              </p:nvSpPr>
              <p:spPr bwMode="auto">
                <a:xfrm>
                  <a:off x="7510557" y="2400232"/>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3" name="Oval 80"/>
                <p:cNvSpPr>
                  <a:spLocks noChangeArrowheads="1"/>
                </p:cNvSpPr>
                <p:nvPr/>
              </p:nvSpPr>
              <p:spPr bwMode="auto">
                <a:xfrm>
                  <a:off x="7702131" y="2448644"/>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4" name="Oval 81"/>
                <p:cNvSpPr>
                  <a:spLocks noChangeArrowheads="1"/>
                </p:cNvSpPr>
                <p:nvPr/>
              </p:nvSpPr>
              <p:spPr bwMode="auto">
                <a:xfrm>
                  <a:off x="7893704" y="2519749"/>
                  <a:ext cx="85471" cy="7261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5" name="Oval 82"/>
                <p:cNvSpPr>
                  <a:spLocks noChangeArrowheads="1"/>
                </p:cNvSpPr>
                <p:nvPr/>
              </p:nvSpPr>
              <p:spPr bwMode="auto">
                <a:xfrm>
                  <a:off x="8079383" y="2569674"/>
                  <a:ext cx="85471"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186" name="Oval 83"/>
                <p:cNvSpPr>
                  <a:spLocks noChangeArrowheads="1"/>
                </p:cNvSpPr>
                <p:nvPr/>
              </p:nvSpPr>
              <p:spPr bwMode="auto">
                <a:xfrm>
                  <a:off x="8270957" y="2580264"/>
                  <a:ext cx="83998" cy="7110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36226" name="Rectangle 123"/>
                <p:cNvSpPr>
                  <a:spLocks noChangeArrowheads="1"/>
                </p:cNvSpPr>
                <p:nvPr/>
              </p:nvSpPr>
              <p:spPr bwMode="auto">
                <a:xfrm>
                  <a:off x="5497562" y="1135470"/>
                  <a:ext cx="870431" cy="18466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200" b="1">
                      <a:latin typeface="Arial" pitchFamily="34" charset="0"/>
                    </a:rPr>
                    <a:t>Accumbens</a:t>
                  </a:r>
                  <a:endParaRPr lang="en-US" altLang="en-US" sz="1200">
                    <a:latin typeface="Times New Roman" pitchFamily="18" charset="0"/>
                  </a:endParaRPr>
                </a:p>
              </p:txBody>
            </p:sp>
          </p:grpSp>
          <p:sp>
            <p:nvSpPr>
              <p:cNvPr id="36109" name="Text Box 125"/>
              <p:cNvSpPr txBox="1">
                <a:spLocks noChangeArrowheads="1"/>
              </p:cNvSpPr>
              <p:nvPr/>
            </p:nvSpPr>
            <p:spPr bwMode="auto">
              <a:xfrm>
                <a:off x="7050781" y="890384"/>
                <a:ext cx="1385224" cy="3963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000" b="1">
                    <a:latin typeface="Times New Roman" pitchFamily="18" charset="0"/>
                  </a:rPr>
                  <a:t>COCAINE</a:t>
                </a:r>
              </a:p>
            </p:txBody>
          </p:sp>
          <p:sp>
            <p:nvSpPr>
              <p:cNvPr id="36107" name="Line 126"/>
              <p:cNvSpPr>
                <a:spLocks noChangeShapeType="1"/>
              </p:cNvSpPr>
              <p:nvPr/>
            </p:nvSpPr>
            <p:spPr bwMode="auto">
              <a:xfrm>
                <a:off x="5257801" y="2266950"/>
                <a:ext cx="228600"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6" name="Line 135"/>
            <p:cNvSpPr>
              <a:spLocks noChangeShapeType="1"/>
            </p:cNvSpPr>
            <p:nvPr/>
          </p:nvSpPr>
          <p:spPr bwMode="auto">
            <a:xfrm>
              <a:off x="5585281" y="3200400"/>
              <a:ext cx="2529559" cy="163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397" name="Rectangle 229"/>
            <p:cNvSpPr>
              <a:spLocks noChangeArrowheads="1"/>
            </p:cNvSpPr>
            <p:nvPr/>
          </p:nvSpPr>
          <p:spPr bwMode="auto">
            <a:xfrm>
              <a:off x="5539569" y="3288529"/>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0</a:t>
              </a:r>
              <a:endParaRPr lang="en-US" altLang="en-US" sz="1200" b="1">
                <a:latin typeface="Times New Roman" pitchFamily="18" charset="0"/>
              </a:endParaRPr>
            </a:p>
          </p:txBody>
        </p:sp>
        <p:sp>
          <p:nvSpPr>
            <p:cNvPr id="398" name="Rectangle 230"/>
            <p:cNvSpPr>
              <a:spLocks noChangeArrowheads="1"/>
            </p:cNvSpPr>
            <p:nvPr/>
          </p:nvSpPr>
          <p:spPr bwMode="auto">
            <a:xfrm>
              <a:off x="6174787" y="3288529"/>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1</a:t>
              </a:r>
              <a:endParaRPr lang="en-US" altLang="en-US" sz="1200" b="1">
                <a:latin typeface="Times New Roman" pitchFamily="18" charset="0"/>
              </a:endParaRPr>
            </a:p>
          </p:txBody>
        </p:sp>
        <p:sp>
          <p:nvSpPr>
            <p:cNvPr id="399" name="Rectangle 231"/>
            <p:cNvSpPr>
              <a:spLocks noChangeArrowheads="1"/>
            </p:cNvSpPr>
            <p:nvPr/>
          </p:nvSpPr>
          <p:spPr bwMode="auto">
            <a:xfrm>
              <a:off x="6803540" y="3288529"/>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2</a:t>
              </a:r>
              <a:endParaRPr lang="en-US" altLang="en-US" sz="1200" b="1">
                <a:latin typeface="Times New Roman" pitchFamily="18" charset="0"/>
              </a:endParaRPr>
            </a:p>
          </p:txBody>
        </p:sp>
        <p:sp>
          <p:nvSpPr>
            <p:cNvPr id="400" name="Rectangle 232"/>
            <p:cNvSpPr>
              <a:spLocks noChangeArrowheads="1"/>
            </p:cNvSpPr>
            <p:nvPr/>
          </p:nvSpPr>
          <p:spPr bwMode="auto">
            <a:xfrm>
              <a:off x="7433101" y="3288529"/>
              <a:ext cx="8496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3</a:t>
              </a:r>
              <a:endParaRPr lang="en-US" altLang="en-US" sz="1200" b="1">
                <a:latin typeface="Times New Roman" pitchFamily="18" charset="0"/>
              </a:endParaRPr>
            </a:p>
          </p:txBody>
        </p:sp>
        <p:sp>
          <p:nvSpPr>
            <p:cNvPr id="401" name="Rectangle 233"/>
            <p:cNvSpPr>
              <a:spLocks noChangeArrowheads="1"/>
            </p:cNvSpPr>
            <p:nvPr/>
          </p:nvSpPr>
          <p:spPr bwMode="auto">
            <a:xfrm>
              <a:off x="7991376" y="3288529"/>
              <a:ext cx="23884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1200" b="1">
                  <a:latin typeface="Arial" pitchFamily="34" charset="0"/>
                </a:rPr>
                <a:t>4hr</a:t>
              </a:r>
              <a:endParaRPr lang="en-US" altLang="en-US" sz="1200" b="1">
                <a:latin typeface="Times New Roman" pitchFamily="18" charset="0"/>
              </a:endParaRPr>
            </a:p>
          </p:txBody>
        </p:sp>
      </p:grpSp>
      <p:sp>
        <p:nvSpPr>
          <p:cNvPr id="219" name="Rectangle 546"/>
          <p:cNvSpPr>
            <a:spLocks noGrp="1" noChangeArrowheads="1"/>
          </p:cNvSpPr>
          <p:nvPr>
            <p:ph type="title"/>
          </p:nvPr>
        </p:nvSpPr>
        <p:spPr>
          <a:xfrm>
            <a:off x="0" y="0"/>
            <a:ext cx="9144000" cy="914400"/>
          </a:xfrm>
        </p:spPr>
        <p:txBody>
          <a:bodyPr/>
          <a:lstStyle/>
          <a:p>
            <a:pPr eaLnBrk="1" hangingPunct="1"/>
            <a:r>
              <a:rPr lang="en-US" sz="3000" b="1" dirty="0" smtClean="0"/>
              <a:t>Drugs Also Bring Reward (via Dopamine)</a:t>
            </a:r>
          </a:p>
        </p:txBody>
      </p:sp>
      <p:sp>
        <p:nvSpPr>
          <p:cNvPr id="220" name="Slide Number Placeholder 219"/>
          <p:cNvSpPr>
            <a:spLocks noGrp="1"/>
          </p:cNvSpPr>
          <p:nvPr>
            <p:ph type="sldNum" sz="quarter" idx="12"/>
          </p:nvPr>
        </p:nvSpPr>
        <p:spPr/>
        <p:txBody>
          <a:bodyPr/>
          <a:lstStyle/>
          <a:p>
            <a:pPr>
              <a:defRPr/>
            </a:pPr>
            <a:fld id="{1F69A58F-A893-4F73-8896-EDEA395E277A}" type="slidenum">
              <a:rPr lang="en-US" smtClean="0"/>
              <a:pPr>
                <a:defRPr/>
              </a:pPr>
              <a:t>85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18"/>
                                        </p:tgtEl>
                                        <p:attrNameLst>
                                          <p:attrName>style.visibility</p:attrName>
                                        </p:attrNameLst>
                                      </p:cBhvr>
                                      <p:to>
                                        <p:strVal val="visible"/>
                                      </p:to>
                                    </p:set>
                                    <p:anim calcmode="lin" valueType="num">
                                      <p:cBhvr>
                                        <p:cTn id="28" dur="500" fill="hold"/>
                                        <p:tgtEl>
                                          <p:spTgt spid="218"/>
                                        </p:tgtEl>
                                        <p:attrNameLst>
                                          <p:attrName>ppt_w</p:attrName>
                                        </p:attrNameLst>
                                      </p:cBhvr>
                                      <p:tavLst>
                                        <p:tav tm="0">
                                          <p:val>
                                            <p:fltVal val="0"/>
                                          </p:val>
                                        </p:tav>
                                        <p:tav tm="100000">
                                          <p:val>
                                            <p:strVal val="#ppt_w"/>
                                          </p:val>
                                        </p:tav>
                                      </p:tavLst>
                                    </p:anim>
                                    <p:anim calcmode="lin" valueType="num">
                                      <p:cBhvr>
                                        <p:cTn id="29" dur="500" fill="hold"/>
                                        <p:tgtEl>
                                          <p:spTgt spid="218"/>
                                        </p:tgtEl>
                                        <p:attrNameLst>
                                          <p:attrName>ppt_h</p:attrName>
                                        </p:attrNameLst>
                                      </p:cBhvr>
                                      <p:tavLst>
                                        <p:tav tm="0">
                                          <p:val>
                                            <p:fltVal val="0"/>
                                          </p:val>
                                        </p:tav>
                                        <p:tav tm="100000">
                                          <p:val>
                                            <p:strVal val="#ppt_h"/>
                                          </p:val>
                                        </p:tav>
                                      </p:tavLst>
                                    </p:anim>
                                    <p:animEffect transition="in" filter="fade">
                                      <p:cBhvr>
                                        <p:cTn id="30"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body" idx="1"/>
          </p:nvPr>
        </p:nvSpPr>
        <p:spPr/>
        <p:txBody>
          <a:bodyPr/>
          <a:lstStyle/>
          <a:p>
            <a:pPr eaLnBrk="1" hangingPunct="1">
              <a:buFont typeface="Wingdings" pitchFamily="2" charset="2"/>
              <a:buNone/>
              <a:defRPr/>
            </a:pPr>
            <a:endParaRPr lang="en-US" sz="3600" b="1" dirty="0"/>
          </a:p>
          <a:p>
            <a:pPr eaLnBrk="1" hangingPunct="1">
              <a:buFont typeface="Wingdings" pitchFamily="2" charset="2"/>
              <a:buNone/>
              <a:defRPr/>
            </a:pPr>
            <a:endParaRPr lang="en-US" sz="3600" b="1" dirty="0"/>
          </a:p>
          <a:p>
            <a:pPr eaLnBrk="1" hangingPunct="1">
              <a:buFont typeface="Wingdings" pitchFamily="2" charset="2"/>
              <a:buNone/>
              <a:defRPr/>
            </a:pPr>
            <a:r>
              <a:rPr lang="en-US" sz="3600" b="1" dirty="0"/>
              <a:t>Cognitive and </a:t>
            </a:r>
          </a:p>
          <a:p>
            <a:pPr lvl="1" eaLnBrk="1" hangingPunct="1">
              <a:buFontTx/>
              <a:buNone/>
              <a:defRPr/>
            </a:pPr>
            <a:r>
              <a:rPr lang="en-US" sz="3600" b="1" dirty="0"/>
              <a:t>Memory Effects</a:t>
            </a:r>
          </a:p>
        </p:txBody>
      </p:sp>
      <p:grpSp>
        <p:nvGrpSpPr>
          <p:cNvPr id="2" name="Group 3"/>
          <p:cNvGrpSpPr>
            <a:grpSpLocks/>
          </p:cNvGrpSpPr>
          <p:nvPr/>
        </p:nvGrpSpPr>
        <p:grpSpPr bwMode="auto">
          <a:xfrm>
            <a:off x="4419600" y="1143000"/>
            <a:ext cx="4198938" cy="4422775"/>
            <a:chOff x="3024" y="1198"/>
            <a:chExt cx="2976" cy="2786"/>
          </a:xfrm>
        </p:grpSpPr>
        <p:sp>
          <p:nvSpPr>
            <p:cNvPr id="47108" name="Freeform 4"/>
            <p:cNvSpPr>
              <a:spLocks/>
            </p:cNvSpPr>
            <p:nvPr/>
          </p:nvSpPr>
          <p:spPr bwMode="auto">
            <a:xfrm>
              <a:off x="3927" y="2603"/>
              <a:ext cx="1706" cy="743"/>
            </a:xfrm>
            <a:custGeom>
              <a:avLst/>
              <a:gdLst>
                <a:gd name="T0" fmla="*/ 49 w 1457"/>
                <a:gd name="T1" fmla="*/ 244 h 659"/>
                <a:gd name="T2" fmla="*/ 29 w 1457"/>
                <a:gd name="T3" fmla="*/ 267 h 659"/>
                <a:gd name="T4" fmla="*/ 14 w 1457"/>
                <a:gd name="T5" fmla="*/ 297 h 659"/>
                <a:gd name="T6" fmla="*/ 6 w 1457"/>
                <a:gd name="T7" fmla="*/ 329 h 659"/>
                <a:gd name="T8" fmla="*/ 0 w 1457"/>
                <a:gd name="T9" fmla="*/ 365 h 659"/>
                <a:gd name="T10" fmla="*/ 0 w 1457"/>
                <a:gd name="T11" fmla="*/ 401 h 659"/>
                <a:gd name="T12" fmla="*/ 6 w 1457"/>
                <a:gd name="T13" fmla="*/ 439 h 659"/>
                <a:gd name="T14" fmla="*/ 14 w 1457"/>
                <a:gd name="T15" fmla="*/ 472 h 659"/>
                <a:gd name="T16" fmla="*/ 25 w 1457"/>
                <a:gd name="T17" fmla="*/ 505 h 659"/>
                <a:gd name="T18" fmla="*/ 41 w 1457"/>
                <a:gd name="T19" fmla="*/ 531 h 659"/>
                <a:gd name="T20" fmla="*/ 77 w 1457"/>
                <a:gd name="T21" fmla="*/ 567 h 659"/>
                <a:gd name="T22" fmla="*/ 121 w 1457"/>
                <a:gd name="T23" fmla="*/ 601 h 659"/>
                <a:gd name="T24" fmla="*/ 171 w 1457"/>
                <a:gd name="T25" fmla="*/ 637 h 659"/>
                <a:gd name="T26" fmla="*/ 227 w 1457"/>
                <a:gd name="T27" fmla="*/ 674 h 659"/>
                <a:gd name="T28" fmla="*/ 288 w 1457"/>
                <a:gd name="T29" fmla="*/ 709 h 659"/>
                <a:gd name="T30" fmla="*/ 351 w 1457"/>
                <a:gd name="T31" fmla="*/ 742 h 659"/>
                <a:gd name="T32" fmla="*/ 414 w 1457"/>
                <a:gd name="T33" fmla="*/ 772 h 659"/>
                <a:gd name="T34" fmla="*/ 474 w 1457"/>
                <a:gd name="T35" fmla="*/ 798 h 659"/>
                <a:gd name="T36" fmla="*/ 532 w 1457"/>
                <a:gd name="T37" fmla="*/ 819 h 659"/>
                <a:gd name="T38" fmla="*/ 584 w 1457"/>
                <a:gd name="T39" fmla="*/ 831 h 659"/>
                <a:gd name="T40" fmla="*/ 628 w 1457"/>
                <a:gd name="T41" fmla="*/ 837 h 659"/>
                <a:gd name="T42" fmla="*/ 672 w 1457"/>
                <a:gd name="T43" fmla="*/ 837 h 659"/>
                <a:gd name="T44" fmla="*/ 705 w 1457"/>
                <a:gd name="T45" fmla="*/ 835 h 659"/>
                <a:gd name="T46" fmla="*/ 740 w 1457"/>
                <a:gd name="T47" fmla="*/ 834 h 659"/>
                <a:gd name="T48" fmla="*/ 775 w 1457"/>
                <a:gd name="T49" fmla="*/ 832 h 659"/>
                <a:gd name="T50" fmla="*/ 809 w 1457"/>
                <a:gd name="T51" fmla="*/ 829 h 659"/>
                <a:gd name="T52" fmla="*/ 843 w 1457"/>
                <a:gd name="T53" fmla="*/ 822 h 659"/>
                <a:gd name="T54" fmla="*/ 876 w 1457"/>
                <a:gd name="T55" fmla="*/ 814 h 659"/>
                <a:gd name="T56" fmla="*/ 907 w 1457"/>
                <a:gd name="T57" fmla="*/ 804 h 659"/>
                <a:gd name="T58" fmla="*/ 938 w 1457"/>
                <a:gd name="T59" fmla="*/ 788 h 659"/>
                <a:gd name="T60" fmla="*/ 966 w 1457"/>
                <a:gd name="T61" fmla="*/ 770 h 659"/>
                <a:gd name="T62" fmla="*/ 992 w 1457"/>
                <a:gd name="T63" fmla="*/ 750 h 659"/>
                <a:gd name="T64" fmla="*/ 1005 w 1457"/>
                <a:gd name="T65" fmla="*/ 737 h 659"/>
                <a:gd name="T66" fmla="*/ 1018 w 1457"/>
                <a:gd name="T67" fmla="*/ 726 h 659"/>
                <a:gd name="T68" fmla="*/ 1029 w 1457"/>
                <a:gd name="T69" fmla="*/ 715 h 659"/>
                <a:gd name="T70" fmla="*/ 1041 w 1457"/>
                <a:gd name="T71" fmla="*/ 705 h 659"/>
                <a:gd name="T72" fmla="*/ 1053 w 1457"/>
                <a:gd name="T73" fmla="*/ 696 h 659"/>
                <a:gd name="T74" fmla="*/ 1066 w 1457"/>
                <a:gd name="T75" fmla="*/ 687 h 659"/>
                <a:gd name="T76" fmla="*/ 1078 w 1457"/>
                <a:gd name="T77" fmla="*/ 678 h 659"/>
                <a:gd name="T78" fmla="*/ 1094 w 1457"/>
                <a:gd name="T79" fmla="*/ 669 h 659"/>
                <a:gd name="T80" fmla="*/ 1114 w 1457"/>
                <a:gd name="T81" fmla="*/ 660 h 659"/>
                <a:gd name="T82" fmla="*/ 1146 w 1457"/>
                <a:gd name="T83" fmla="*/ 645 h 659"/>
                <a:gd name="T84" fmla="*/ 1172 w 1457"/>
                <a:gd name="T85" fmla="*/ 626 h 659"/>
                <a:gd name="T86" fmla="*/ 1198 w 1457"/>
                <a:gd name="T87" fmla="*/ 600 h 659"/>
                <a:gd name="T88" fmla="*/ 1222 w 1457"/>
                <a:gd name="T89" fmla="*/ 572 h 659"/>
                <a:gd name="T90" fmla="*/ 1246 w 1457"/>
                <a:gd name="T91" fmla="*/ 541 h 659"/>
                <a:gd name="T92" fmla="*/ 1270 w 1457"/>
                <a:gd name="T93" fmla="*/ 508 h 659"/>
                <a:gd name="T94" fmla="*/ 1297 w 1457"/>
                <a:gd name="T95" fmla="*/ 477 h 659"/>
                <a:gd name="T96" fmla="*/ 1324 w 1457"/>
                <a:gd name="T97" fmla="*/ 446 h 659"/>
                <a:gd name="T98" fmla="*/ 1354 w 1457"/>
                <a:gd name="T99" fmla="*/ 417 h 659"/>
                <a:gd name="T100" fmla="*/ 1385 w 1457"/>
                <a:gd name="T101" fmla="*/ 395 h 659"/>
                <a:gd name="T102" fmla="*/ 1420 w 1457"/>
                <a:gd name="T103" fmla="*/ 375 h 659"/>
                <a:gd name="T104" fmla="*/ 1486 w 1457"/>
                <a:gd name="T105" fmla="*/ 339 h 659"/>
                <a:gd name="T106" fmla="*/ 1539 w 1457"/>
                <a:gd name="T107" fmla="*/ 302 h 659"/>
                <a:gd name="T108" fmla="*/ 1594 w 1457"/>
                <a:gd name="T109" fmla="*/ 260 h 659"/>
                <a:gd name="T110" fmla="*/ 1647 w 1457"/>
                <a:gd name="T111" fmla="*/ 215 h 659"/>
                <a:gd name="T112" fmla="*/ 1702 w 1457"/>
                <a:gd name="T113" fmla="*/ 169 h 659"/>
                <a:gd name="T114" fmla="*/ 1759 w 1457"/>
                <a:gd name="T115" fmla="*/ 123 h 659"/>
                <a:gd name="T116" fmla="*/ 1815 w 1457"/>
                <a:gd name="T117" fmla="*/ 81 h 659"/>
                <a:gd name="T118" fmla="*/ 1870 w 1457"/>
                <a:gd name="T119" fmla="*/ 46 h 659"/>
                <a:gd name="T120" fmla="*/ 1925 w 1457"/>
                <a:gd name="T121" fmla="*/ 19 h 659"/>
                <a:gd name="T122" fmla="*/ 1979 w 1457"/>
                <a:gd name="T123" fmla="*/ 2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57" h="659">
                  <a:moveTo>
                    <a:pt x="55" y="180"/>
                  </a:moveTo>
                  <a:lnTo>
                    <a:pt x="42" y="188"/>
                  </a:lnTo>
                  <a:lnTo>
                    <a:pt x="36" y="192"/>
                  </a:lnTo>
                  <a:lnTo>
                    <a:pt x="30" y="198"/>
                  </a:lnTo>
                  <a:lnTo>
                    <a:pt x="25" y="204"/>
                  </a:lnTo>
                  <a:lnTo>
                    <a:pt x="21" y="210"/>
                  </a:lnTo>
                  <a:lnTo>
                    <a:pt x="17" y="218"/>
                  </a:lnTo>
                  <a:lnTo>
                    <a:pt x="14" y="225"/>
                  </a:lnTo>
                  <a:lnTo>
                    <a:pt x="10" y="233"/>
                  </a:lnTo>
                  <a:lnTo>
                    <a:pt x="8" y="241"/>
                  </a:lnTo>
                  <a:lnTo>
                    <a:pt x="5" y="250"/>
                  </a:lnTo>
                  <a:lnTo>
                    <a:pt x="4" y="259"/>
                  </a:lnTo>
                  <a:lnTo>
                    <a:pt x="2" y="268"/>
                  </a:lnTo>
                  <a:lnTo>
                    <a:pt x="1" y="278"/>
                  </a:lnTo>
                  <a:lnTo>
                    <a:pt x="0" y="287"/>
                  </a:lnTo>
                  <a:lnTo>
                    <a:pt x="0" y="297"/>
                  </a:lnTo>
                  <a:lnTo>
                    <a:pt x="0" y="306"/>
                  </a:lnTo>
                  <a:lnTo>
                    <a:pt x="0" y="316"/>
                  </a:lnTo>
                  <a:lnTo>
                    <a:pt x="1" y="326"/>
                  </a:lnTo>
                  <a:lnTo>
                    <a:pt x="2" y="336"/>
                  </a:lnTo>
                  <a:lnTo>
                    <a:pt x="4" y="345"/>
                  </a:lnTo>
                  <a:lnTo>
                    <a:pt x="5" y="354"/>
                  </a:lnTo>
                  <a:lnTo>
                    <a:pt x="7" y="364"/>
                  </a:lnTo>
                  <a:lnTo>
                    <a:pt x="10" y="372"/>
                  </a:lnTo>
                  <a:lnTo>
                    <a:pt x="12" y="381"/>
                  </a:lnTo>
                  <a:lnTo>
                    <a:pt x="15" y="389"/>
                  </a:lnTo>
                  <a:lnTo>
                    <a:pt x="18" y="397"/>
                  </a:lnTo>
                  <a:lnTo>
                    <a:pt x="22" y="404"/>
                  </a:lnTo>
                  <a:lnTo>
                    <a:pt x="26" y="411"/>
                  </a:lnTo>
                  <a:lnTo>
                    <a:pt x="30" y="418"/>
                  </a:lnTo>
                  <a:lnTo>
                    <a:pt x="34" y="424"/>
                  </a:lnTo>
                  <a:lnTo>
                    <a:pt x="39" y="429"/>
                  </a:lnTo>
                  <a:lnTo>
                    <a:pt x="56" y="446"/>
                  </a:lnTo>
                  <a:lnTo>
                    <a:pt x="66" y="454"/>
                  </a:lnTo>
                  <a:lnTo>
                    <a:pt x="76" y="464"/>
                  </a:lnTo>
                  <a:lnTo>
                    <a:pt x="88" y="473"/>
                  </a:lnTo>
                  <a:lnTo>
                    <a:pt x="100" y="482"/>
                  </a:lnTo>
                  <a:lnTo>
                    <a:pt x="112" y="492"/>
                  </a:lnTo>
                  <a:lnTo>
                    <a:pt x="125" y="501"/>
                  </a:lnTo>
                  <a:lnTo>
                    <a:pt x="138" y="511"/>
                  </a:lnTo>
                  <a:lnTo>
                    <a:pt x="152" y="520"/>
                  </a:lnTo>
                  <a:lnTo>
                    <a:pt x="166" y="530"/>
                  </a:lnTo>
                  <a:lnTo>
                    <a:pt x="181" y="539"/>
                  </a:lnTo>
                  <a:lnTo>
                    <a:pt x="196" y="548"/>
                  </a:lnTo>
                  <a:lnTo>
                    <a:pt x="210" y="558"/>
                  </a:lnTo>
                  <a:lnTo>
                    <a:pt x="226" y="567"/>
                  </a:lnTo>
                  <a:lnTo>
                    <a:pt x="241" y="576"/>
                  </a:lnTo>
                  <a:lnTo>
                    <a:pt x="256" y="584"/>
                  </a:lnTo>
                  <a:lnTo>
                    <a:pt x="272" y="592"/>
                  </a:lnTo>
                  <a:lnTo>
                    <a:pt x="287" y="600"/>
                  </a:lnTo>
                  <a:lnTo>
                    <a:pt x="302" y="608"/>
                  </a:lnTo>
                  <a:lnTo>
                    <a:pt x="317" y="615"/>
                  </a:lnTo>
                  <a:lnTo>
                    <a:pt x="332" y="622"/>
                  </a:lnTo>
                  <a:lnTo>
                    <a:pt x="346" y="628"/>
                  </a:lnTo>
                  <a:lnTo>
                    <a:pt x="360" y="634"/>
                  </a:lnTo>
                  <a:lnTo>
                    <a:pt x="374" y="639"/>
                  </a:lnTo>
                  <a:lnTo>
                    <a:pt x="388" y="644"/>
                  </a:lnTo>
                  <a:lnTo>
                    <a:pt x="401" y="648"/>
                  </a:lnTo>
                  <a:lnTo>
                    <a:pt x="414" y="651"/>
                  </a:lnTo>
                  <a:lnTo>
                    <a:pt x="426" y="654"/>
                  </a:lnTo>
                  <a:lnTo>
                    <a:pt x="437" y="656"/>
                  </a:lnTo>
                  <a:lnTo>
                    <a:pt x="448" y="657"/>
                  </a:lnTo>
                  <a:lnTo>
                    <a:pt x="458" y="658"/>
                  </a:lnTo>
                  <a:lnTo>
                    <a:pt x="474" y="658"/>
                  </a:lnTo>
                  <a:lnTo>
                    <a:pt x="482" y="658"/>
                  </a:lnTo>
                  <a:lnTo>
                    <a:pt x="490" y="658"/>
                  </a:lnTo>
                  <a:lnTo>
                    <a:pt x="498" y="658"/>
                  </a:lnTo>
                  <a:lnTo>
                    <a:pt x="506" y="658"/>
                  </a:lnTo>
                  <a:lnTo>
                    <a:pt x="514" y="657"/>
                  </a:lnTo>
                  <a:lnTo>
                    <a:pt x="523" y="657"/>
                  </a:lnTo>
                  <a:lnTo>
                    <a:pt x="531" y="657"/>
                  </a:lnTo>
                  <a:lnTo>
                    <a:pt x="540" y="656"/>
                  </a:lnTo>
                  <a:lnTo>
                    <a:pt x="548" y="656"/>
                  </a:lnTo>
                  <a:lnTo>
                    <a:pt x="556" y="656"/>
                  </a:lnTo>
                  <a:lnTo>
                    <a:pt x="565" y="655"/>
                  </a:lnTo>
                  <a:lnTo>
                    <a:pt x="573" y="654"/>
                  </a:lnTo>
                  <a:lnTo>
                    <a:pt x="582" y="653"/>
                  </a:lnTo>
                  <a:lnTo>
                    <a:pt x="590" y="652"/>
                  </a:lnTo>
                  <a:lnTo>
                    <a:pt x="598" y="650"/>
                  </a:lnTo>
                  <a:lnTo>
                    <a:pt x="607" y="649"/>
                  </a:lnTo>
                  <a:lnTo>
                    <a:pt x="615" y="647"/>
                  </a:lnTo>
                  <a:lnTo>
                    <a:pt x="623" y="645"/>
                  </a:lnTo>
                  <a:lnTo>
                    <a:pt x="631" y="643"/>
                  </a:lnTo>
                  <a:lnTo>
                    <a:pt x="639" y="640"/>
                  </a:lnTo>
                  <a:lnTo>
                    <a:pt x="647" y="638"/>
                  </a:lnTo>
                  <a:lnTo>
                    <a:pt x="655" y="635"/>
                  </a:lnTo>
                  <a:lnTo>
                    <a:pt x="662" y="632"/>
                  </a:lnTo>
                  <a:lnTo>
                    <a:pt x="670" y="628"/>
                  </a:lnTo>
                  <a:lnTo>
                    <a:pt x="677" y="624"/>
                  </a:lnTo>
                  <a:lnTo>
                    <a:pt x="684" y="620"/>
                  </a:lnTo>
                  <a:lnTo>
                    <a:pt x="691" y="616"/>
                  </a:lnTo>
                  <a:lnTo>
                    <a:pt x="698" y="611"/>
                  </a:lnTo>
                  <a:lnTo>
                    <a:pt x="705" y="606"/>
                  </a:lnTo>
                  <a:lnTo>
                    <a:pt x="712" y="600"/>
                  </a:lnTo>
                  <a:lnTo>
                    <a:pt x="719" y="593"/>
                  </a:lnTo>
                  <a:lnTo>
                    <a:pt x="723" y="590"/>
                  </a:lnTo>
                  <a:lnTo>
                    <a:pt x="726" y="586"/>
                  </a:lnTo>
                  <a:lnTo>
                    <a:pt x="730" y="583"/>
                  </a:lnTo>
                  <a:lnTo>
                    <a:pt x="733" y="580"/>
                  </a:lnTo>
                  <a:lnTo>
                    <a:pt x="736" y="577"/>
                  </a:lnTo>
                  <a:lnTo>
                    <a:pt x="739" y="574"/>
                  </a:lnTo>
                  <a:lnTo>
                    <a:pt x="742" y="571"/>
                  </a:lnTo>
                  <a:lnTo>
                    <a:pt x="745" y="568"/>
                  </a:lnTo>
                  <a:lnTo>
                    <a:pt x="748" y="565"/>
                  </a:lnTo>
                  <a:lnTo>
                    <a:pt x="751" y="562"/>
                  </a:lnTo>
                  <a:lnTo>
                    <a:pt x="754" y="560"/>
                  </a:lnTo>
                  <a:lnTo>
                    <a:pt x="756" y="557"/>
                  </a:lnTo>
                  <a:lnTo>
                    <a:pt x="759" y="554"/>
                  </a:lnTo>
                  <a:lnTo>
                    <a:pt x="762" y="552"/>
                  </a:lnTo>
                  <a:lnTo>
                    <a:pt x="765" y="550"/>
                  </a:lnTo>
                  <a:lnTo>
                    <a:pt x="768" y="547"/>
                  </a:lnTo>
                  <a:lnTo>
                    <a:pt x="770" y="544"/>
                  </a:lnTo>
                  <a:lnTo>
                    <a:pt x="774" y="542"/>
                  </a:lnTo>
                  <a:lnTo>
                    <a:pt x="777" y="540"/>
                  </a:lnTo>
                  <a:lnTo>
                    <a:pt x="780" y="537"/>
                  </a:lnTo>
                  <a:lnTo>
                    <a:pt x="783" y="535"/>
                  </a:lnTo>
                  <a:lnTo>
                    <a:pt x="787" y="533"/>
                  </a:lnTo>
                  <a:lnTo>
                    <a:pt x="791" y="530"/>
                  </a:lnTo>
                  <a:lnTo>
                    <a:pt x="794" y="528"/>
                  </a:lnTo>
                  <a:lnTo>
                    <a:pt x="798" y="526"/>
                  </a:lnTo>
                  <a:lnTo>
                    <a:pt x="803" y="524"/>
                  </a:lnTo>
                  <a:lnTo>
                    <a:pt x="807" y="521"/>
                  </a:lnTo>
                  <a:lnTo>
                    <a:pt x="812" y="519"/>
                  </a:lnTo>
                  <a:lnTo>
                    <a:pt x="817" y="516"/>
                  </a:lnTo>
                  <a:lnTo>
                    <a:pt x="822" y="514"/>
                  </a:lnTo>
                  <a:lnTo>
                    <a:pt x="836" y="507"/>
                  </a:lnTo>
                  <a:lnTo>
                    <a:pt x="842" y="502"/>
                  </a:lnTo>
                  <a:lnTo>
                    <a:pt x="849" y="497"/>
                  </a:lnTo>
                  <a:lnTo>
                    <a:pt x="855" y="492"/>
                  </a:lnTo>
                  <a:lnTo>
                    <a:pt x="861" y="486"/>
                  </a:lnTo>
                  <a:lnTo>
                    <a:pt x="868" y="479"/>
                  </a:lnTo>
                  <a:lnTo>
                    <a:pt x="874" y="472"/>
                  </a:lnTo>
                  <a:lnTo>
                    <a:pt x="880" y="465"/>
                  </a:lnTo>
                  <a:lnTo>
                    <a:pt x="886" y="458"/>
                  </a:lnTo>
                  <a:lnTo>
                    <a:pt x="892" y="450"/>
                  </a:lnTo>
                  <a:lnTo>
                    <a:pt x="897" y="442"/>
                  </a:lnTo>
                  <a:lnTo>
                    <a:pt x="903" y="434"/>
                  </a:lnTo>
                  <a:lnTo>
                    <a:pt x="909" y="426"/>
                  </a:lnTo>
                  <a:lnTo>
                    <a:pt x="915" y="417"/>
                  </a:lnTo>
                  <a:lnTo>
                    <a:pt x="921" y="409"/>
                  </a:lnTo>
                  <a:lnTo>
                    <a:pt x="927" y="400"/>
                  </a:lnTo>
                  <a:lnTo>
                    <a:pt x="934" y="392"/>
                  </a:lnTo>
                  <a:lnTo>
                    <a:pt x="940" y="383"/>
                  </a:lnTo>
                  <a:lnTo>
                    <a:pt x="946" y="375"/>
                  </a:lnTo>
                  <a:lnTo>
                    <a:pt x="952" y="367"/>
                  </a:lnTo>
                  <a:lnTo>
                    <a:pt x="959" y="358"/>
                  </a:lnTo>
                  <a:lnTo>
                    <a:pt x="966" y="351"/>
                  </a:lnTo>
                  <a:lnTo>
                    <a:pt x="973" y="343"/>
                  </a:lnTo>
                  <a:lnTo>
                    <a:pt x="980" y="336"/>
                  </a:lnTo>
                  <a:lnTo>
                    <a:pt x="987" y="328"/>
                  </a:lnTo>
                  <a:lnTo>
                    <a:pt x="995" y="322"/>
                  </a:lnTo>
                  <a:lnTo>
                    <a:pt x="1003" y="316"/>
                  </a:lnTo>
                  <a:lnTo>
                    <a:pt x="1010" y="310"/>
                  </a:lnTo>
                  <a:lnTo>
                    <a:pt x="1019" y="304"/>
                  </a:lnTo>
                  <a:lnTo>
                    <a:pt x="1027" y="299"/>
                  </a:lnTo>
                  <a:lnTo>
                    <a:pt x="1036" y="295"/>
                  </a:lnTo>
                  <a:lnTo>
                    <a:pt x="1060" y="282"/>
                  </a:lnTo>
                  <a:lnTo>
                    <a:pt x="1072" y="275"/>
                  </a:lnTo>
                  <a:lnTo>
                    <a:pt x="1084" y="267"/>
                  </a:lnTo>
                  <a:lnTo>
                    <a:pt x="1097" y="258"/>
                  </a:lnTo>
                  <a:lnTo>
                    <a:pt x="1110" y="248"/>
                  </a:lnTo>
                  <a:lnTo>
                    <a:pt x="1122" y="238"/>
                  </a:lnTo>
                  <a:lnTo>
                    <a:pt x="1135" y="227"/>
                  </a:lnTo>
                  <a:lnTo>
                    <a:pt x="1148" y="216"/>
                  </a:lnTo>
                  <a:lnTo>
                    <a:pt x="1162" y="205"/>
                  </a:lnTo>
                  <a:lnTo>
                    <a:pt x="1175" y="193"/>
                  </a:lnTo>
                  <a:lnTo>
                    <a:pt x="1188" y="181"/>
                  </a:lnTo>
                  <a:lnTo>
                    <a:pt x="1202" y="169"/>
                  </a:lnTo>
                  <a:lnTo>
                    <a:pt x="1215" y="157"/>
                  </a:lnTo>
                  <a:lnTo>
                    <a:pt x="1229" y="145"/>
                  </a:lnTo>
                  <a:lnTo>
                    <a:pt x="1242" y="133"/>
                  </a:lnTo>
                  <a:lnTo>
                    <a:pt x="1256" y="120"/>
                  </a:lnTo>
                  <a:lnTo>
                    <a:pt x="1270" y="109"/>
                  </a:lnTo>
                  <a:lnTo>
                    <a:pt x="1283" y="97"/>
                  </a:lnTo>
                  <a:lnTo>
                    <a:pt x="1297" y="86"/>
                  </a:lnTo>
                  <a:lnTo>
                    <a:pt x="1310" y="75"/>
                  </a:lnTo>
                  <a:lnTo>
                    <a:pt x="1324" y="64"/>
                  </a:lnTo>
                  <a:lnTo>
                    <a:pt x="1338" y="54"/>
                  </a:lnTo>
                  <a:lnTo>
                    <a:pt x="1351" y="45"/>
                  </a:lnTo>
                  <a:lnTo>
                    <a:pt x="1364" y="36"/>
                  </a:lnTo>
                  <a:lnTo>
                    <a:pt x="1378" y="28"/>
                  </a:lnTo>
                  <a:lnTo>
                    <a:pt x="1391" y="21"/>
                  </a:lnTo>
                  <a:lnTo>
                    <a:pt x="1404" y="15"/>
                  </a:lnTo>
                  <a:lnTo>
                    <a:pt x="1417" y="10"/>
                  </a:lnTo>
                  <a:lnTo>
                    <a:pt x="1430" y="5"/>
                  </a:lnTo>
                  <a:lnTo>
                    <a:pt x="1443" y="2"/>
                  </a:lnTo>
                  <a:lnTo>
                    <a:pt x="1456"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9" name="Freeform 5"/>
            <p:cNvSpPr>
              <a:spLocks/>
            </p:cNvSpPr>
            <p:nvPr/>
          </p:nvSpPr>
          <p:spPr bwMode="auto">
            <a:xfrm>
              <a:off x="5446" y="1806"/>
              <a:ext cx="479" cy="802"/>
            </a:xfrm>
            <a:custGeom>
              <a:avLst/>
              <a:gdLst>
                <a:gd name="T0" fmla="*/ 19 w 409"/>
                <a:gd name="T1" fmla="*/ 14 h 711"/>
                <a:gd name="T2" fmla="*/ 40 w 409"/>
                <a:gd name="T3" fmla="*/ 7 h 711"/>
                <a:gd name="T4" fmla="*/ 62 w 409"/>
                <a:gd name="T5" fmla="*/ 2 h 711"/>
                <a:gd name="T6" fmla="*/ 82 w 409"/>
                <a:gd name="T7" fmla="*/ 0 h 711"/>
                <a:gd name="T8" fmla="*/ 104 w 409"/>
                <a:gd name="T9" fmla="*/ 0 h 711"/>
                <a:gd name="T10" fmla="*/ 126 w 409"/>
                <a:gd name="T11" fmla="*/ 2 h 711"/>
                <a:gd name="T12" fmla="*/ 146 w 409"/>
                <a:gd name="T13" fmla="*/ 8 h 711"/>
                <a:gd name="T14" fmla="*/ 167 w 409"/>
                <a:gd name="T15" fmla="*/ 14 h 711"/>
                <a:gd name="T16" fmla="*/ 186 w 409"/>
                <a:gd name="T17" fmla="*/ 23 h 711"/>
                <a:gd name="T18" fmla="*/ 206 w 409"/>
                <a:gd name="T19" fmla="*/ 34 h 711"/>
                <a:gd name="T20" fmla="*/ 223 w 409"/>
                <a:gd name="T21" fmla="*/ 47 h 711"/>
                <a:gd name="T22" fmla="*/ 239 w 409"/>
                <a:gd name="T23" fmla="*/ 61 h 711"/>
                <a:gd name="T24" fmla="*/ 252 w 409"/>
                <a:gd name="T25" fmla="*/ 78 h 711"/>
                <a:gd name="T26" fmla="*/ 265 w 409"/>
                <a:gd name="T27" fmla="*/ 94 h 711"/>
                <a:gd name="T28" fmla="*/ 274 w 409"/>
                <a:gd name="T29" fmla="*/ 113 h 711"/>
                <a:gd name="T30" fmla="*/ 282 w 409"/>
                <a:gd name="T31" fmla="*/ 133 h 711"/>
                <a:gd name="T32" fmla="*/ 294 w 409"/>
                <a:gd name="T33" fmla="*/ 165 h 711"/>
                <a:gd name="T34" fmla="*/ 304 w 409"/>
                <a:gd name="T35" fmla="*/ 185 h 711"/>
                <a:gd name="T36" fmla="*/ 319 w 409"/>
                <a:gd name="T37" fmla="*/ 203 h 711"/>
                <a:gd name="T38" fmla="*/ 331 w 409"/>
                <a:gd name="T39" fmla="*/ 222 h 711"/>
                <a:gd name="T40" fmla="*/ 347 w 409"/>
                <a:gd name="T41" fmla="*/ 240 h 711"/>
                <a:gd name="T42" fmla="*/ 362 w 409"/>
                <a:gd name="T43" fmla="*/ 259 h 711"/>
                <a:gd name="T44" fmla="*/ 378 w 409"/>
                <a:gd name="T45" fmla="*/ 277 h 711"/>
                <a:gd name="T46" fmla="*/ 395 w 409"/>
                <a:gd name="T47" fmla="*/ 296 h 711"/>
                <a:gd name="T48" fmla="*/ 410 w 409"/>
                <a:gd name="T49" fmla="*/ 315 h 711"/>
                <a:gd name="T50" fmla="*/ 425 w 409"/>
                <a:gd name="T51" fmla="*/ 334 h 711"/>
                <a:gd name="T52" fmla="*/ 439 w 409"/>
                <a:gd name="T53" fmla="*/ 352 h 711"/>
                <a:gd name="T54" fmla="*/ 451 w 409"/>
                <a:gd name="T55" fmla="*/ 371 h 711"/>
                <a:gd name="T56" fmla="*/ 461 w 409"/>
                <a:gd name="T57" fmla="*/ 394 h 711"/>
                <a:gd name="T58" fmla="*/ 470 w 409"/>
                <a:gd name="T59" fmla="*/ 415 h 711"/>
                <a:gd name="T60" fmla="*/ 474 w 409"/>
                <a:gd name="T61" fmla="*/ 438 h 711"/>
                <a:gd name="T62" fmla="*/ 480 w 409"/>
                <a:gd name="T63" fmla="*/ 470 h 711"/>
                <a:gd name="T64" fmla="*/ 486 w 409"/>
                <a:gd name="T65" fmla="*/ 494 h 711"/>
                <a:gd name="T66" fmla="*/ 492 w 409"/>
                <a:gd name="T67" fmla="*/ 517 h 711"/>
                <a:gd name="T68" fmla="*/ 499 w 409"/>
                <a:gd name="T69" fmla="*/ 539 h 711"/>
                <a:gd name="T70" fmla="*/ 507 w 409"/>
                <a:gd name="T71" fmla="*/ 564 h 711"/>
                <a:gd name="T72" fmla="*/ 515 w 409"/>
                <a:gd name="T73" fmla="*/ 588 h 711"/>
                <a:gd name="T74" fmla="*/ 524 w 409"/>
                <a:gd name="T75" fmla="*/ 610 h 711"/>
                <a:gd name="T76" fmla="*/ 532 w 409"/>
                <a:gd name="T77" fmla="*/ 636 h 711"/>
                <a:gd name="T78" fmla="*/ 540 w 409"/>
                <a:gd name="T79" fmla="*/ 659 h 711"/>
                <a:gd name="T80" fmla="*/ 546 w 409"/>
                <a:gd name="T81" fmla="*/ 684 h 711"/>
                <a:gd name="T82" fmla="*/ 553 w 409"/>
                <a:gd name="T83" fmla="*/ 707 h 711"/>
                <a:gd name="T84" fmla="*/ 556 w 409"/>
                <a:gd name="T85" fmla="*/ 732 h 711"/>
                <a:gd name="T86" fmla="*/ 560 w 409"/>
                <a:gd name="T87" fmla="*/ 756 h 711"/>
                <a:gd name="T88" fmla="*/ 560 w 409"/>
                <a:gd name="T89" fmla="*/ 778 h 711"/>
                <a:gd name="T90" fmla="*/ 556 w 409"/>
                <a:gd name="T91" fmla="*/ 802 h 711"/>
                <a:gd name="T92" fmla="*/ 553 w 409"/>
                <a:gd name="T93" fmla="*/ 825 h 711"/>
                <a:gd name="T94" fmla="*/ 540 w 409"/>
                <a:gd name="T95" fmla="*/ 849 h 711"/>
                <a:gd name="T96" fmla="*/ 527 w 409"/>
                <a:gd name="T97" fmla="*/ 864 h 711"/>
                <a:gd name="T98" fmla="*/ 508 w 409"/>
                <a:gd name="T99" fmla="*/ 875 h 711"/>
                <a:gd name="T100" fmla="*/ 488 w 409"/>
                <a:gd name="T101" fmla="*/ 884 h 711"/>
                <a:gd name="T102" fmla="*/ 465 w 409"/>
                <a:gd name="T103" fmla="*/ 892 h 711"/>
                <a:gd name="T104" fmla="*/ 440 w 409"/>
                <a:gd name="T105" fmla="*/ 897 h 711"/>
                <a:gd name="T106" fmla="*/ 415 w 409"/>
                <a:gd name="T107" fmla="*/ 901 h 711"/>
                <a:gd name="T108" fmla="*/ 386 w 409"/>
                <a:gd name="T109" fmla="*/ 904 h 711"/>
                <a:gd name="T110" fmla="*/ 361 w 409"/>
                <a:gd name="T111" fmla="*/ 904 h 711"/>
                <a:gd name="T112" fmla="*/ 334 w 409"/>
                <a:gd name="T113" fmla="*/ 904 h 711"/>
                <a:gd name="T114" fmla="*/ 307 w 409"/>
                <a:gd name="T115" fmla="*/ 901 h 711"/>
                <a:gd name="T116" fmla="*/ 282 w 409"/>
                <a:gd name="T117" fmla="*/ 898 h 711"/>
                <a:gd name="T118" fmla="*/ 261 w 409"/>
                <a:gd name="T119" fmla="*/ 896 h 711"/>
                <a:gd name="T120" fmla="*/ 240 w 409"/>
                <a:gd name="T121" fmla="*/ 892 h 711"/>
                <a:gd name="T122" fmla="*/ 224 w 409"/>
                <a:gd name="T123" fmla="*/ 888 h 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09" h="711">
                  <a:moveTo>
                    <a:pt x="0" y="19"/>
                  </a:moveTo>
                  <a:lnTo>
                    <a:pt x="14" y="11"/>
                  </a:lnTo>
                  <a:lnTo>
                    <a:pt x="22" y="8"/>
                  </a:lnTo>
                  <a:lnTo>
                    <a:pt x="29" y="5"/>
                  </a:lnTo>
                  <a:lnTo>
                    <a:pt x="37" y="3"/>
                  </a:lnTo>
                  <a:lnTo>
                    <a:pt x="45" y="2"/>
                  </a:lnTo>
                  <a:lnTo>
                    <a:pt x="52" y="0"/>
                  </a:lnTo>
                  <a:lnTo>
                    <a:pt x="60" y="0"/>
                  </a:lnTo>
                  <a:lnTo>
                    <a:pt x="68" y="0"/>
                  </a:lnTo>
                  <a:lnTo>
                    <a:pt x="76" y="0"/>
                  </a:lnTo>
                  <a:lnTo>
                    <a:pt x="84" y="1"/>
                  </a:lnTo>
                  <a:lnTo>
                    <a:pt x="92" y="2"/>
                  </a:lnTo>
                  <a:lnTo>
                    <a:pt x="99" y="4"/>
                  </a:lnTo>
                  <a:lnTo>
                    <a:pt x="107" y="6"/>
                  </a:lnTo>
                  <a:lnTo>
                    <a:pt x="114" y="8"/>
                  </a:lnTo>
                  <a:lnTo>
                    <a:pt x="122" y="11"/>
                  </a:lnTo>
                  <a:lnTo>
                    <a:pt x="129" y="15"/>
                  </a:lnTo>
                  <a:lnTo>
                    <a:pt x="136" y="18"/>
                  </a:lnTo>
                  <a:lnTo>
                    <a:pt x="143" y="22"/>
                  </a:lnTo>
                  <a:lnTo>
                    <a:pt x="150" y="27"/>
                  </a:lnTo>
                  <a:lnTo>
                    <a:pt x="156" y="32"/>
                  </a:lnTo>
                  <a:lnTo>
                    <a:pt x="162" y="37"/>
                  </a:lnTo>
                  <a:lnTo>
                    <a:pt x="168" y="42"/>
                  </a:lnTo>
                  <a:lnTo>
                    <a:pt x="174" y="48"/>
                  </a:lnTo>
                  <a:lnTo>
                    <a:pt x="179" y="54"/>
                  </a:lnTo>
                  <a:lnTo>
                    <a:pt x="184" y="61"/>
                  </a:lnTo>
                  <a:lnTo>
                    <a:pt x="188" y="67"/>
                  </a:lnTo>
                  <a:lnTo>
                    <a:pt x="193" y="74"/>
                  </a:lnTo>
                  <a:lnTo>
                    <a:pt x="196" y="82"/>
                  </a:lnTo>
                  <a:lnTo>
                    <a:pt x="200" y="89"/>
                  </a:lnTo>
                  <a:lnTo>
                    <a:pt x="203" y="97"/>
                  </a:lnTo>
                  <a:lnTo>
                    <a:pt x="206" y="105"/>
                  </a:lnTo>
                  <a:lnTo>
                    <a:pt x="211" y="121"/>
                  </a:lnTo>
                  <a:lnTo>
                    <a:pt x="214" y="129"/>
                  </a:lnTo>
                  <a:lnTo>
                    <a:pt x="218" y="137"/>
                  </a:lnTo>
                  <a:lnTo>
                    <a:pt x="222" y="145"/>
                  </a:lnTo>
                  <a:lnTo>
                    <a:pt x="227" y="152"/>
                  </a:lnTo>
                  <a:lnTo>
                    <a:pt x="232" y="160"/>
                  </a:lnTo>
                  <a:lnTo>
                    <a:pt x="237" y="167"/>
                  </a:lnTo>
                  <a:lnTo>
                    <a:pt x="242" y="175"/>
                  </a:lnTo>
                  <a:lnTo>
                    <a:pt x="247" y="182"/>
                  </a:lnTo>
                  <a:lnTo>
                    <a:pt x="253" y="189"/>
                  </a:lnTo>
                  <a:lnTo>
                    <a:pt x="258" y="196"/>
                  </a:lnTo>
                  <a:lnTo>
                    <a:pt x="264" y="204"/>
                  </a:lnTo>
                  <a:lnTo>
                    <a:pt x="270" y="211"/>
                  </a:lnTo>
                  <a:lnTo>
                    <a:pt x="276" y="218"/>
                  </a:lnTo>
                  <a:lnTo>
                    <a:pt x="282" y="225"/>
                  </a:lnTo>
                  <a:lnTo>
                    <a:pt x="288" y="232"/>
                  </a:lnTo>
                  <a:lnTo>
                    <a:pt x="293" y="239"/>
                  </a:lnTo>
                  <a:lnTo>
                    <a:pt x="299" y="247"/>
                  </a:lnTo>
                  <a:lnTo>
                    <a:pt x="304" y="254"/>
                  </a:lnTo>
                  <a:lnTo>
                    <a:pt x="310" y="262"/>
                  </a:lnTo>
                  <a:lnTo>
                    <a:pt x="315" y="269"/>
                  </a:lnTo>
                  <a:lnTo>
                    <a:pt x="320" y="277"/>
                  </a:lnTo>
                  <a:lnTo>
                    <a:pt x="324" y="285"/>
                  </a:lnTo>
                  <a:lnTo>
                    <a:pt x="329" y="292"/>
                  </a:lnTo>
                  <a:lnTo>
                    <a:pt x="333" y="301"/>
                  </a:lnTo>
                  <a:lnTo>
                    <a:pt x="336" y="309"/>
                  </a:lnTo>
                  <a:lnTo>
                    <a:pt x="340" y="317"/>
                  </a:lnTo>
                  <a:lnTo>
                    <a:pt x="342" y="326"/>
                  </a:lnTo>
                  <a:lnTo>
                    <a:pt x="345" y="335"/>
                  </a:lnTo>
                  <a:lnTo>
                    <a:pt x="346" y="344"/>
                  </a:lnTo>
                  <a:lnTo>
                    <a:pt x="348" y="353"/>
                  </a:lnTo>
                  <a:lnTo>
                    <a:pt x="350" y="370"/>
                  </a:lnTo>
                  <a:lnTo>
                    <a:pt x="352" y="379"/>
                  </a:lnTo>
                  <a:lnTo>
                    <a:pt x="354" y="388"/>
                  </a:lnTo>
                  <a:lnTo>
                    <a:pt x="356" y="397"/>
                  </a:lnTo>
                  <a:lnTo>
                    <a:pt x="359" y="406"/>
                  </a:lnTo>
                  <a:lnTo>
                    <a:pt x="361" y="415"/>
                  </a:lnTo>
                  <a:lnTo>
                    <a:pt x="364" y="424"/>
                  </a:lnTo>
                  <a:lnTo>
                    <a:pt x="367" y="434"/>
                  </a:lnTo>
                  <a:lnTo>
                    <a:pt x="370" y="443"/>
                  </a:lnTo>
                  <a:lnTo>
                    <a:pt x="373" y="452"/>
                  </a:lnTo>
                  <a:lnTo>
                    <a:pt x="376" y="462"/>
                  </a:lnTo>
                  <a:lnTo>
                    <a:pt x="379" y="471"/>
                  </a:lnTo>
                  <a:lnTo>
                    <a:pt x="382" y="480"/>
                  </a:lnTo>
                  <a:lnTo>
                    <a:pt x="385" y="490"/>
                  </a:lnTo>
                  <a:lnTo>
                    <a:pt x="388" y="500"/>
                  </a:lnTo>
                  <a:lnTo>
                    <a:pt x="391" y="509"/>
                  </a:lnTo>
                  <a:lnTo>
                    <a:pt x="394" y="518"/>
                  </a:lnTo>
                  <a:lnTo>
                    <a:pt x="396" y="528"/>
                  </a:lnTo>
                  <a:lnTo>
                    <a:pt x="398" y="537"/>
                  </a:lnTo>
                  <a:lnTo>
                    <a:pt x="401" y="547"/>
                  </a:lnTo>
                  <a:lnTo>
                    <a:pt x="403" y="556"/>
                  </a:lnTo>
                  <a:lnTo>
                    <a:pt x="404" y="566"/>
                  </a:lnTo>
                  <a:lnTo>
                    <a:pt x="406" y="575"/>
                  </a:lnTo>
                  <a:lnTo>
                    <a:pt x="407" y="584"/>
                  </a:lnTo>
                  <a:lnTo>
                    <a:pt x="408" y="594"/>
                  </a:lnTo>
                  <a:lnTo>
                    <a:pt x="408" y="603"/>
                  </a:lnTo>
                  <a:lnTo>
                    <a:pt x="408" y="612"/>
                  </a:lnTo>
                  <a:lnTo>
                    <a:pt x="407" y="621"/>
                  </a:lnTo>
                  <a:lnTo>
                    <a:pt x="406" y="630"/>
                  </a:lnTo>
                  <a:lnTo>
                    <a:pt x="405" y="639"/>
                  </a:lnTo>
                  <a:lnTo>
                    <a:pt x="403" y="648"/>
                  </a:lnTo>
                  <a:lnTo>
                    <a:pt x="398" y="662"/>
                  </a:lnTo>
                  <a:lnTo>
                    <a:pt x="394" y="668"/>
                  </a:lnTo>
                  <a:lnTo>
                    <a:pt x="389" y="674"/>
                  </a:lnTo>
                  <a:lnTo>
                    <a:pt x="384" y="679"/>
                  </a:lnTo>
                  <a:lnTo>
                    <a:pt x="378" y="684"/>
                  </a:lnTo>
                  <a:lnTo>
                    <a:pt x="371" y="688"/>
                  </a:lnTo>
                  <a:lnTo>
                    <a:pt x="364" y="692"/>
                  </a:lnTo>
                  <a:lnTo>
                    <a:pt x="356" y="695"/>
                  </a:lnTo>
                  <a:lnTo>
                    <a:pt x="348" y="698"/>
                  </a:lnTo>
                  <a:lnTo>
                    <a:pt x="339" y="701"/>
                  </a:lnTo>
                  <a:lnTo>
                    <a:pt x="330" y="703"/>
                  </a:lnTo>
                  <a:lnTo>
                    <a:pt x="321" y="705"/>
                  </a:lnTo>
                  <a:lnTo>
                    <a:pt x="312" y="707"/>
                  </a:lnTo>
                  <a:lnTo>
                    <a:pt x="302" y="708"/>
                  </a:lnTo>
                  <a:lnTo>
                    <a:pt x="292" y="709"/>
                  </a:lnTo>
                  <a:lnTo>
                    <a:pt x="282" y="710"/>
                  </a:lnTo>
                  <a:lnTo>
                    <a:pt x="273" y="710"/>
                  </a:lnTo>
                  <a:lnTo>
                    <a:pt x="263" y="710"/>
                  </a:lnTo>
                  <a:lnTo>
                    <a:pt x="253" y="710"/>
                  </a:lnTo>
                  <a:lnTo>
                    <a:pt x="243" y="710"/>
                  </a:lnTo>
                  <a:lnTo>
                    <a:pt x="234" y="709"/>
                  </a:lnTo>
                  <a:lnTo>
                    <a:pt x="224" y="708"/>
                  </a:lnTo>
                  <a:lnTo>
                    <a:pt x="215" y="708"/>
                  </a:lnTo>
                  <a:lnTo>
                    <a:pt x="206" y="706"/>
                  </a:lnTo>
                  <a:lnTo>
                    <a:pt x="198" y="705"/>
                  </a:lnTo>
                  <a:lnTo>
                    <a:pt x="190" y="704"/>
                  </a:lnTo>
                  <a:lnTo>
                    <a:pt x="182" y="702"/>
                  </a:lnTo>
                  <a:lnTo>
                    <a:pt x="175" y="701"/>
                  </a:lnTo>
                  <a:lnTo>
                    <a:pt x="169" y="699"/>
                  </a:lnTo>
                  <a:lnTo>
                    <a:pt x="163" y="698"/>
                  </a:lnTo>
                  <a:lnTo>
                    <a:pt x="158" y="6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Freeform 6"/>
            <p:cNvSpPr>
              <a:spLocks/>
            </p:cNvSpPr>
            <p:nvPr/>
          </p:nvSpPr>
          <p:spPr bwMode="auto">
            <a:xfrm>
              <a:off x="5019" y="3104"/>
              <a:ext cx="512" cy="299"/>
            </a:xfrm>
            <a:custGeom>
              <a:avLst/>
              <a:gdLst>
                <a:gd name="T0" fmla="*/ 15 w 437"/>
                <a:gd name="T1" fmla="*/ 1 h 265"/>
                <a:gd name="T2" fmla="*/ 33 w 437"/>
                <a:gd name="T3" fmla="*/ 0 h 265"/>
                <a:gd name="T4" fmla="*/ 50 w 437"/>
                <a:gd name="T5" fmla="*/ 2 h 265"/>
                <a:gd name="T6" fmla="*/ 71 w 437"/>
                <a:gd name="T7" fmla="*/ 7 h 265"/>
                <a:gd name="T8" fmla="*/ 91 w 437"/>
                <a:gd name="T9" fmla="*/ 11 h 265"/>
                <a:gd name="T10" fmla="*/ 114 w 437"/>
                <a:gd name="T11" fmla="*/ 18 h 265"/>
                <a:gd name="T12" fmla="*/ 136 w 437"/>
                <a:gd name="T13" fmla="*/ 26 h 265"/>
                <a:gd name="T14" fmla="*/ 158 w 437"/>
                <a:gd name="T15" fmla="*/ 36 h 265"/>
                <a:gd name="T16" fmla="*/ 179 w 437"/>
                <a:gd name="T17" fmla="*/ 44 h 265"/>
                <a:gd name="T18" fmla="*/ 202 w 437"/>
                <a:gd name="T19" fmla="*/ 56 h 265"/>
                <a:gd name="T20" fmla="*/ 223 w 437"/>
                <a:gd name="T21" fmla="*/ 67 h 265"/>
                <a:gd name="T22" fmla="*/ 243 w 437"/>
                <a:gd name="T23" fmla="*/ 77 h 265"/>
                <a:gd name="T24" fmla="*/ 261 w 437"/>
                <a:gd name="T25" fmla="*/ 87 h 265"/>
                <a:gd name="T26" fmla="*/ 278 w 437"/>
                <a:gd name="T27" fmla="*/ 97 h 265"/>
                <a:gd name="T28" fmla="*/ 293 w 437"/>
                <a:gd name="T29" fmla="*/ 106 h 265"/>
                <a:gd name="T30" fmla="*/ 305 w 437"/>
                <a:gd name="T31" fmla="*/ 115 h 265"/>
                <a:gd name="T32" fmla="*/ 322 w 437"/>
                <a:gd name="T33" fmla="*/ 129 h 265"/>
                <a:gd name="T34" fmla="*/ 330 w 437"/>
                <a:gd name="T35" fmla="*/ 139 h 265"/>
                <a:gd name="T36" fmla="*/ 336 w 437"/>
                <a:gd name="T37" fmla="*/ 149 h 265"/>
                <a:gd name="T38" fmla="*/ 339 w 437"/>
                <a:gd name="T39" fmla="*/ 159 h 265"/>
                <a:gd name="T40" fmla="*/ 342 w 437"/>
                <a:gd name="T41" fmla="*/ 169 h 265"/>
                <a:gd name="T42" fmla="*/ 342 w 437"/>
                <a:gd name="T43" fmla="*/ 179 h 265"/>
                <a:gd name="T44" fmla="*/ 342 w 437"/>
                <a:gd name="T45" fmla="*/ 190 h 265"/>
                <a:gd name="T46" fmla="*/ 342 w 437"/>
                <a:gd name="T47" fmla="*/ 200 h 265"/>
                <a:gd name="T48" fmla="*/ 342 w 437"/>
                <a:gd name="T49" fmla="*/ 210 h 265"/>
                <a:gd name="T50" fmla="*/ 343 w 437"/>
                <a:gd name="T51" fmla="*/ 220 h 265"/>
                <a:gd name="T52" fmla="*/ 344 w 437"/>
                <a:gd name="T53" fmla="*/ 230 h 265"/>
                <a:gd name="T54" fmla="*/ 349 w 437"/>
                <a:gd name="T55" fmla="*/ 239 h 265"/>
                <a:gd name="T56" fmla="*/ 354 w 437"/>
                <a:gd name="T57" fmla="*/ 249 h 265"/>
                <a:gd name="T58" fmla="*/ 362 w 437"/>
                <a:gd name="T59" fmla="*/ 258 h 265"/>
                <a:gd name="T60" fmla="*/ 374 w 437"/>
                <a:gd name="T61" fmla="*/ 267 h 265"/>
                <a:gd name="T62" fmla="*/ 394 w 437"/>
                <a:gd name="T63" fmla="*/ 279 h 265"/>
                <a:gd name="T64" fmla="*/ 407 w 437"/>
                <a:gd name="T65" fmla="*/ 287 h 265"/>
                <a:gd name="T66" fmla="*/ 421 w 437"/>
                <a:gd name="T67" fmla="*/ 293 h 265"/>
                <a:gd name="T68" fmla="*/ 432 w 437"/>
                <a:gd name="T69" fmla="*/ 300 h 265"/>
                <a:gd name="T70" fmla="*/ 446 w 437"/>
                <a:gd name="T71" fmla="*/ 307 h 265"/>
                <a:gd name="T72" fmla="*/ 458 w 437"/>
                <a:gd name="T73" fmla="*/ 311 h 265"/>
                <a:gd name="T74" fmla="*/ 472 w 437"/>
                <a:gd name="T75" fmla="*/ 318 h 265"/>
                <a:gd name="T76" fmla="*/ 485 w 437"/>
                <a:gd name="T77" fmla="*/ 322 h 265"/>
                <a:gd name="T78" fmla="*/ 498 w 437"/>
                <a:gd name="T79" fmla="*/ 326 h 265"/>
                <a:gd name="T80" fmla="*/ 512 w 437"/>
                <a:gd name="T81" fmla="*/ 329 h 265"/>
                <a:gd name="T82" fmla="*/ 526 w 437"/>
                <a:gd name="T83" fmla="*/ 332 h 265"/>
                <a:gd name="T84" fmla="*/ 539 w 437"/>
                <a:gd name="T85" fmla="*/ 335 h 265"/>
                <a:gd name="T86" fmla="*/ 553 w 437"/>
                <a:gd name="T87" fmla="*/ 336 h 265"/>
                <a:gd name="T88" fmla="*/ 568 w 437"/>
                <a:gd name="T89" fmla="*/ 336 h 265"/>
                <a:gd name="T90" fmla="*/ 583 w 437"/>
                <a:gd name="T91" fmla="*/ 335 h 265"/>
                <a:gd name="T92" fmla="*/ 599 w 437"/>
                <a:gd name="T93" fmla="*/ 332 h 2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7" h="265">
                  <a:moveTo>
                    <a:pt x="0" y="4"/>
                  </a:moveTo>
                  <a:lnTo>
                    <a:pt x="11" y="1"/>
                  </a:lnTo>
                  <a:lnTo>
                    <a:pt x="17" y="0"/>
                  </a:lnTo>
                  <a:lnTo>
                    <a:pt x="24" y="0"/>
                  </a:lnTo>
                  <a:lnTo>
                    <a:pt x="30" y="1"/>
                  </a:lnTo>
                  <a:lnTo>
                    <a:pt x="37" y="2"/>
                  </a:lnTo>
                  <a:lnTo>
                    <a:pt x="45" y="3"/>
                  </a:lnTo>
                  <a:lnTo>
                    <a:pt x="52" y="5"/>
                  </a:lnTo>
                  <a:lnTo>
                    <a:pt x="59" y="6"/>
                  </a:lnTo>
                  <a:lnTo>
                    <a:pt x="67" y="9"/>
                  </a:lnTo>
                  <a:lnTo>
                    <a:pt x="75" y="11"/>
                  </a:lnTo>
                  <a:lnTo>
                    <a:pt x="83" y="14"/>
                  </a:lnTo>
                  <a:lnTo>
                    <a:pt x="91" y="17"/>
                  </a:lnTo>
                  <a:lnTo>
                    <a:pt x="99" y="20"/>
                  </a:lnTo>
                  <a:lnTo>
                    <a:pt x="107" y="24"/>
                  </a:lnTo>
                  <a:lnTo>
                    <a:pt x="115" y="28"/>
                  </a:lnTo>
                  <a:lnTo>
                    <a:pt x="123" y="32"/>
                  </a:lnTo>
                  <a:lnTo>
                    <a:pt x="131" y="35"/>
                  </a:lnTo>
                  <a:lnTo>
                    <a:pt x="139" y="39"/>
                  </a:lnTo>
                  <a:lnTo>
                    <a:pt x="147" y="44"/>
                  </a:lnTo>
                  <a:lnTo>
                    <a:pt x="155" y="48"/>
                  </a:lnTo>
                  <a:lnTo>
                    <a:pt x="162" y="52"/>
                  </a:lnTo>
                  <a:lnTo>
                    <a:pt x="169" y="56"/>
                  </a:lnTo>
                  <a:lnTo>
                    <a:pt x="177" y="60"/>
                  </a:lnTo>
                  <a:lnTo>
                    <a:pt x="183" y="64"/>
                  </a:lnTo>
                  <a:lnTo>
                    <a:pt x="190" y="68"/>
                  </a:lnTo>
                  <a:lnTo>
                    <a:pt x="196" y="72"/>
                  </a:lnTo>
                  <a:lnTo>
                    <a:pt x="202" y="76"/>
                  </a:lnTo>
                  <a:lnTo>
                    <a:pt x="208" y="80"/>
                  </a:lnTo>
                  <a:lnTo>
                    <a:pt x="213" y="83"/>
                  </a:lnTo>
                  <a:lnTo>
                    <a:pt x="218" y="86"/>
                  </a:lnTo>
                  <a:lnTo>
                    <a:pt x="222" y="90"/>
                  </a:lnTo>
                  <a:lnTo>
                    <a:pt x="231" y="97"/>
                  </a:lnTo>
                  <a:lnTo>
                    <a:pt x="235" y="101"/>
                  </a:lnTo>
                  <a:lnTo>
                    <a:pt x="238" y="105"/>
                  </a:lnTo>
                  <a:lnTo>
                    <a:pt x="241" y="109"/>
                  </a:lnTo>
                  <a:lnTo>
                    <a:pt x="243" y="113"/>
                  </a:lnTo>
                  <a:lnTo>
                    <a:pt x="245" y="117"/>
                  </a:lnTo>
                  <a:lnTo>
                    <a:pt x="246" y="121"/>
                  </a:lnTo>
                  <a:lnTo>
                    <a:pt x="247" y="125"/>
                  </a:lnTo>
                  <a:lnTo>
                    <a:pt x="248" y="129"/>
                  </a:lnTo>
                  <a:lnTo>
                    <a:pt x="249" y="133"/>
                  </a:lnTo>
                  <a:lnTo>
                    <a:pt x="249" y="137"/>
                  </a:lnTo>
                  <a:lnTo>
                    <a:pt x="249" y="141"/>
                  </a:lnTo>
                  <a:lnTo>
                    <a:pt x="249" y="145"/>
                  </a:lnTo>
                  <a:lnTo>
                    <a:pt x="249" y="149"/>
                  </a:lnTo>
                  <a:lnTo>
                    <a:pt x="249" y="153"/>
                  </a:lnTo>
                  <a:lnTo>
                    <a:pt x="249" y="157"/>
                  </a:lnTo>
                  <a:lnTo>
                    <a:pt x="249" y="161"/>
                  </a:lnTo>
                  <a:lnTo>
                    <a:pt x="249" y="165"/>
                  </a:lnTo>
                  <a:lnTo>
                    <a:pt x="250" y="169"/>
                  </a:lnTo>
                  <a:lnTo>
                    <a:pt x="250" y="173"/>
                  </a:lnTo>
                  <a:lnTo>
                    <a:pt x="251" y="177"/>
                  </a:lnTo>
                  <a:lnTo>
                    <a:pt x="251" y="181"/>
                  </a:lnTo>
                  <a:lnTo>
                    <a:pt x="253" y="185"/>
                  </a:lnTo>
                  <a:lnTo>
                    <a:pt x="254" y="188"/>
                  </a:lnTo>
                  <a:lnTo>
                    <a:pt x="256" y="192"/>
                  </a:lnTo>
                  <a:lnTo>
                    <a:pt x="258" y="196"/>
                  </a:lnTo>
                  <a:lnTo>
                    <a:pt x="261" y="200"/>
                  </a:lnTo>
                  <a:lnTo>
                    <a:pt x="264" y="203"/>
                  </a:lnTo>
                  <a:lnTo>
                    <a:pt x="268" y="207"/>
                  </a:lnTo>
                  <a:lnTo>
                    <a:pt x="272" y="210"/>
                  </a:lnTo>
                  <a:lnTo>
                    <a:pt x="277" y="214"/>
                  </a:lnTo>
                  <a:lnTo>
                    <a:pt x="287" y="219"/>
                  </a:lnTo>
                  <a:lnTo>
                    <a:pt x="291" y="222"/>
                  </a:lnTo>
                  <a:lnTo>
                    <a:pt x="296" y="225"/>
                  </a:lnTo>
                  <a:lnTo>
                    <a:pt x="301" y="228"/>
                  </a:lnTo>
                  <a:lnTo>
                    <a:pt x="306" y="230"/>
                  </a:lnTo>
                  <a:lnTo>
                    <a:pt x="311" y="233"/>
                  </a:lnTo>
                  <a:lnTo>
                    <a:pt x="315" y="236"/>
                  </a:lnTo>
                  <a:lnTo>
                    <a:pt x="320" y="238"/>
                  </a:lnTo>
                  <a:lnTo>
                    <a:pt x="325" y="241"/>
                  </a:lnTo>
                  <a:lnTo>
                    <a:pt x="329" y="243"/>
                  </a:lnTo>
                  <a:lnTo>
                    <a:pt x="334" y="245"/>
                  </a:lnTo>
                  <a:lnTo>
                    <a:pt x="339" y="248"/>
                  </a:lnTo>
                  <a:lnTo>
                    <a:pt x="344" y="250"/>
                  </a:lnTo>
                  <a:lnTo>
                    <a:pt x="349" y="252"/>
                  </a:lnTo>
                  <a:lnTo>
                    <a:pt x="353" y="253"/>
                  </a:lnTo>
                  <a:lnTo>
                    <a:pt x="358" y="255"/>
                  </a:lnTo>
                  <a:lnTo>
                    <a:pt x="363" y="256"/>
                  </a:lnTo>
                  <a:lnTo>
                    <a:pt x="368" y="258"/>
                  </a:lnTo>
                  <a:lnTo>
                    <a:pt x="373" y="259"/>
                  </a:lnTo>
                  <a:lnTo>
                    <a:pt x="378" y="260"/>
                  </a:lnTo>
                  <a:lnTo>
                    <a:pt x="383" y="261"/>
                  </a:lnTo>
                  <a:lnTo>
                    <a:pt x="388" y="262"/>
                  </a:lnTo>
                  <a:lnTo>
                    <a:pt x="393" y="263"/>
                  </a:lnTo>
                  <a:lnTo>
                    <a:pt x="398" y="263"/>
                  </a:lnTo>
                  <a:lnTo>
                    <a:pt x="403" y="264"/>
                  </a:lnTo>
                  <a:lnTo>
                    <a:pt x="409" y="264"/>
                  </a:lnTo>
                  <a:lnTo>
                    <a:pt x="414" y="264"/>
                  </a:lnTo>
                  <a:lnTo>
                    <a:pt x="419" y="263"/>
                  </a:lnTo>
                  <a:lnTo>
                    <a:pt x="425" y="263"/>
                  </a:lnTo>
                  <a:lnTo>
                    <a:pt x="430" y="262"/>
                  </a:lnTo>
                  <a:lnTo>
                    <a:pt x="436" y="26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1" name="Freeform 7"/>
            <p:cNvSpPr>
              <a:spLocks/>
            </p:cNvSpPr>
            <p:nvPr/>
          </p:nvSpPr>
          <p:spPr bwMode="auto">
            <a:xfrm>
              <a:off x="4742" y="1318"/>
              <a:ext cx="769" cy="501"/>
            </a:xfrm>
            <a:custGeom>
              <a:avLst/>
              <a:gdLst>
                <a:gd name="T0" fmla="*/ 893 w 657"/>
                <a:gd name="T1" fmla="*/ 526 h 444"/>
                <a:gd name="T2" fmla="*/ 899 w 657"/>
                <a:gd name="T3" fmla="*/ 486 h 444"/>
                <a:gd name="T4" fmla="*/ 885 w 657"/>
                <a:gd name="T5" fmla="*/ 448 h 444"/>
                <a:gd name="T6" fmla="*/ 859 w 657"/>
                <a:gd name="T7" fmla="*/ 411 h 444"/>
                <a:gd name="T8" fmla="*/ 821 w 657"/>
                <a:gd name="T9" fmla="*/ 376 h 444"/>
                <a:gd name="T10" fmla="*/ 777 w 657"/>
                <a:gd name="T11" fmla="*/ 343 h 444"/>
                <a:gd name="T12" fmla="*/ 728 w 657"/>
                <a:gd name="T13" fmla="*/ 315 h 444"/>
                <a:gd name="T14" fmla="*/ 680 w 657"/>
                <a:gd name="T15" fmla="*/ 289 h 444"/>
                <a:gd name="T16" fmla="*/ 634 w 657"/>
                <a:gd name="T17" fmla="*/ 269 h 444"/>
                <a:gd name="T18" fmla="*/ 595 w 657"/>
                <a:gd name="T19" fmla="*/ 254 h 444"/>
                <a:gd name="T20" fmla="*/ 559 w 657"/>
                <a:gd name="T21" fmla="*/ 244 h 444"/>
                <a:gd name="T22" fmla="*/ 540 w 657"/>
                <a:gd name="T23" fmla="*/ 231 h 444"/>
                <a:gd name="T24" fmla="*/ 524 w 657"/>
                <a:gd name="T25" fmla="*/ 219 h 444"/>
                <a:gd name="T26" fmla="*/ 509 w 657"/>
                <a:gd name="T27" fmla="*/ 204 h 444"/>
                <a:gd name="T28" fmla="*/ 496 w 657"/>
                <a:gd name="T29" fmla="*/ 187 h 444"/>
                <a:gd name="T30" fmla="*/ 483 w 657"/>
                <a:gd name="T31" fmla="*/ 172 h 444"/>
                <a:gd name="T32" fmla="*/ 469 w 657"/>
                <a:gd name="T33" fmla="*/ 156 h 444"/>
                <a:gd name="T34" fmla="*/ 455 w 657"/>
                <a:gd name="T35" fmla="*/ 141 h 444"/>
                <a:gd name="T36" fmla="*/ 435 w 657"/>
                <a:gd name="T37" fmla="*/ 129 h 444"/>
                <a:gd name="T38" fmla="*/ 416 w 657"/>
                <a:gd name="T39" fmla="*/ 120 h 444"/>
                <a:gd name="T40" fmla="*/ 391 w 657"/>
                <a:gd name="T41" fmla="*/ 115 h 444"/>
                <a:gd name="T42" fmla="*/ 378 w 657"/>
                <a:gd name="T43" fmla="*/ 115 h 444"/>
                <a:gd name="T44" fmla="*/ 366 w 657"/>
                <a:gd name="T45" fmla="*/ 116 h 444"/>
                <a:gd name="T46" fmla="*/ 353 w 657"/>
                <a:gd name="T47" fmla="*/ 116 h 444"/>
                <a:gd name="T48" fmla="*/ 338 w 657"/>
                <a:gd name="T49" fmla="*/ 118 h 444"/>
                <a:gd name="T50" fmla="*/ 323 w 657"/>
                <a:gd name="T51" fmla="*/ 120 h 444"/>
                <a:gd name="T52" fmla="*/ 307 w 657"/>
                <a:gd name="T53" fmla="*/ 121 h 444"/>
                <a:gd name="T54" fmla="*/ 293 w 657"/>
                <a:gd name="T55" fmla="*/ 121 h 444"/>
                <a:gd name="T56" fmla="*/ 281 w 657"/>
                <a:gd name="T57" fmla="*/ 121 h 444"/>
                <a:gd name="T58" fmla="*/ 270 w 657"/>
                <a:gd name="T59" fmla="*/ 118 h 444"/>
                <a:gd name="T60" fmla="*/ 262 w 657"/>
                <a:gd name="T61" fmla="*/ 116 h 444"/>
                <a:gd name="T62" fmla="*/ 248 w 657"/>
                <a:gd name="T63" fmla="*/ 102 h 444"/>
                <a:gd name="T64" fmla="*/ 240 w 657"/>
                <a:gd name="T65" fmla="*/ 89 h 444"/>
                <a:gd name="T66" fmla="*/ 234 w 657"/>
                <a:gd name="T67" fmla="*/ 78 h 444"/>
                <a:gd name="T68" fmla="*/ 231 w 657"/>
                <a:gd name="T69" fmla="*/ 65 h 444"/>
                <a:gd name="T70" fmla="*/ 227 w 657"/>
                <a:gd name="T71" fmla="*/ 53 h 444"/>
                <a:gd name="T72" fmla="*/ 225 w 657"/>
                <a:gd name="T73" fmla="*/ 42 h 444"/>
                <a:gd name="T74" fmla="*/ 219 w 657"/>
                <a:gd name="T75" fmla="*/ 32 h 444"/>
                <a:gd name="T76" fmla="*/ 212 w 657"/>
                <a:gd name="T77" fmla="*/ 24 h 444"/>
                <a:gd name="T78" fmla="*/ 201 w 657"/>
                <a:gd name="T79" fmla="*/ 16 h 444"/>
                <a:gd name="T80" fmla="*/ 186 w 657"/>
                <a:gd name="T81" fmla="*/ 9 h 444"/>
                <a:gd name="T82" fmla="*/ 163 w 657"/>
                <a:gd name="T83" fmla="*/ 3 h 444"/>
                <a:gd name="T84" fmla="*/ 147 w 657"/>
                <a:gd name="T85" fmla="*/ 1 h 444"/>
                <a:gd name="T86" fmla="*/ 131 w 657"/>
                <a:gd name="T87" fmla="*/ 0 h 444"/>
                <a:gd name="T88" fmla="*/ 115 w 657"/>
                <a:gd name="T89" fmla="*/ 0 h 444"/>
                <a:gd name="T90" fmla="*/ 98 w 657"/>
                <a:gd name="T91" fmla="*/ 0 h 444"/>
                <a:gd name="T92" fmla="*/ 81 w 657"/>
                <a:gd name="T93" fmla="*/ 1 h 444"/>
                <a:gd name="T94" fmla="*/ 64 w 657"/>
                <a:gd name="T95" fmla="*/ 1 h 444"/>
                <a:gd name="T96" fmla="*/ 48 w 657"/>
                <a:gd name="T97" fmla="*/ 3 h 444"/>
                <a:gd name="T98" fmla="*/ 32 w 657"/>
                <a:gd name="T99" fmla="*/ 3 h 444"/>
                <a:gd name="T100" fmla="*/ 15 w 657"/>
                <a:gd name="T101" fmla="*/ 6 h 444"/>
                <a:gd name="T102" fmla="*/ 0 w 657"/>
                <a:gd name="T103" fmla="*/ 6 h 4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7" h="444">
                  <a:moveTo>
                    <a:pt x="633" y="443"/>
                  </a:moveTo>
                  <a:lnTo>
                    <a:pt x="648" y="423"/>
                  </a:lnTo>
                  <a:lnTo>
                    <a:pt x="652" y="413"/>
                  </a:lnTo>
                  <a:lnTo>
                    <a:pt x="655" y="403"/>
                  </a:lnTo>
                  <a:lnTo>
                    <a:pt x="656" y="392"/>
                  </a:lnTo>
                  <a:lnTo>
                    <a:pt x="656" y="382"/>
                  </a:lnTo>
                  <a:lnTo>
                    <a:pt x="654" y="372"/>
                  </a:lnTo>
                  <a:lnTo>
                    <a:pt x="650" y="362"/>
                  </a:lnTo>
                  <a:lnTo>
                    <a:pt x="646" y="352"/>
                  </a:lnTo>
                  <a:lnTo>
                    <a:pt x="641" y="342"/>
                  </a:lnTo>
                  <a:lnTo>
                    <a:pt x="634" y="333"/>
                  </a:lnTo>
                  <a:lnTo>
                    <a:pt x="627" y="323"/>
                  </a:lnTo>
                  <a:lnTo>
                    <a:pt x="618" y="313"/>
                  </a:lnTo>
                  <a:lnTo>
                    <a:pt x="609" y="304"/>
                  </a:lnTo>
                  <a:lnTo>
                    <a:pt x="599" y="295"/>
                  </a:lnTo>
                  <a:lnTo>
                    <a:pt x="589" y="286"/>
                  </a:lnTo>
                  <a:lnTo>
                    <a:pt x="578" y="278"/>
                  </a:lnTo>
                  <a:lnTo>
                    <a:pt x="567" y="269"/>
                  </a:lnTo>
                  <a:lnTo>
                    <a:pt x="555" y="261"/>
                  </a:lnTo>
                  <a:lnTo>
                    <a:pt x="543" y="254"/>
                  </a:lnTo>
                  <a:lnTo>
                    <a:pt x="531" y="247"/>
                  </a:lnTo>
                  <a:lnTo>
                    <a:pt x="520" y="239"/>
                  </a:lnTo>
                  <a:lnTo>
                    <a:pt x="508" y="233"/>
                  </a:lnTo>
                  <a:lnTo>
                    <a:pt x="496" y="227"/>
                  </a:lnTo>
                  <a:lnTo>
                    <a:pt x="484" y="221"/>
                  </a:lnTo>
                  <a:lnTo>
                    <a:pt x="473" y="216"/>
                  </a:lnTo>
                  <a:lnTo>
                    <a:pt x="463" y="211"/>
                  </a:lnTo>
                  <a:lnTo>
                    <a:pt x="452" y="207"/>
                  </a:lnTo>
                  <a:lnTo>
                    <a:pt x="443" y="203"/>
                  </a:lnTo>
                  <a:lnTo>
                    <a:pt x="434" y="199"/>
                  </a:lnTo>
                  <a:lnTo>
                    <a:pt x="426" y="197"/>
                  </a:lnTo>
                  <a:lnTo>
                    <a:pt x="420" y="195"/>
                  </a:lnTo>
                  <a:lnTo>
                    <a:pt x="408" y="191"/>
                  </a:lnTo>
                  <a:lnTo>
                    <a:pt x="404" y="188"/>
                  </a:lnTo>
                  <a:lnTo>
                    <a:pt x="399" y="185"/>
                  </a:lnTo>
                  <a:lnTo>
                    <a:pt x="394" y="182"/>
                  </a:lnTo>
                  <a:lnTo>
                    <a:pt x="390" y="179"/>
                  </a:lnTo>
                  <a:lnTo>
                    <a:pt x="386" y="175"/>
                  </a:lnTo>
                  <a:lnTo>
                    <a:pt x="383" y="172"/>
                  </a:lnTo>
                  <a:lnTo>
                    <a:pt x="379" y="168"/>
                  </a:lnTo>
                  <a:lnTo>
                    <a:pt x="376" y="164"/>
                  </a:lnTo>
                  <a:lnTo>
                    <a:pt x="372" y="160"/>
                  </a:lnTo>
                  <a:lnTo>
                    <a:pt x="369" y="156"/>
                  </a:lnTo>
                  <a:lnTo>
                    <a:pt x="366" y="152"/>
                  </a:lnTo>
                  <a:lnTo>
                    <a:pt x="362" y="147"/>
                  </a:lnTo>
                  <a:lnTo>
                    <a:pt x="359" y="143"/>
                  </a:lnTo>
                  <a:lnTo>
                    <a:pt x="356" y="139"/>
                  </a:lnTo>
                  <a:lnTo>
                    <a:pt x="353" y="135"/>
                  </a:lnTo>
                  <a:lnTo>
                    <a:pt x="350" y="130"/>
                  </a:lnTo>
                  <a:lnTo>
                    <a:pt x="346" y="126"/>
                  </a:lnTo>
                  <a:lnTo>
                    <a:pt x="343" y="122"/>
                  </a:lnTo>
                  <a:lnTo>
                    <a:pt x="339" y="118"/>
                  </a:lnTo>
                  <a:lnTo>
                    <a:pt x="336" y="114"/>
                  </a:lnTo>
                  <a:lnTo>
                    <a:pt x="332" y="111"/>
                  </a:lnTo>
                  <a:lnTo>
                    <a:pt x="328" y="107"/>
                  </a:lnTo>
                  <a:lnTo>
                    <a:pt x="323" y="104"/>
                  </a:lnTo>
                  <a:lnTo>
                    <a:pt x="318" y="101"/>
                  </a:lnTo>
                  <a:lnTo>
                    <a:pt x="314" y="99"/>
                  </a:lnTo>
                  <a:lnTo>
                    <a:pt x="308" y="96"/>
                  </a:lnTo>
                  <a:lnTo>
                    <a:pt x="303" y="94"/>
                  </a:lnTo>
                  <a:lnTo>
                    <a:pt x="297" y="92"/>
                  </a:lnTo>
                  <a:lnTo>
                    <a:pt x="291" y="91"/>
                  </a:lnTo>
                  <a:lnTo>
                    <a:pt x="285" y="90"/>
                  </a:lnTo>
                  <a:lnTo>
                    <a:pt x="281" y="90"/>
                  </a:lnTo>
                  <a:lnTo>
                    <a:pt x="278" y="90"/>
                  </a:lnTo>
                  <a:lnTo>
                    <a:pt x="276" y="90"/>
                  </a:lnTo>
                  <a:lnTo>
                    <a:pt x="273" y="90"/>
                  </a:lnTo>
                  <a:lnTo>
                    <a:pt x="270" y="90"/>
                  </a:lnTo>
                  <a:lnTo>
                    <a:pt x="267" y="91"/>
                  </a:lnTo>
                  <a:lnTo>
                    <a:pt x="264" y="91"/>
                  </a:lnTo>
                  <a:lnTo>
                    <a:pt x="261" y="91"/>
                  </a:lnTo>
                  <a:lnTo>
                    <a:pt x="258" y="91"/>
                  </a:lnTo>
                  <a:lnTo>
                    <a:pt x="254" y="92"/>
                  </a:lnTo>
                  <a:lnTo>
                    <a:pt x="250" y="92"/>
                  </a:lnTo>
                  <a:lnTo>
                    <a:pt x="247" y="93"/>
                  </a:lnTo>
                  <a:lnTo>
                    <a:pt x="243" y="93"/>
                  </a:lnTo>
                  <a:lnTo>
                    <a:pt x="239" y="93"/>
                  </a:lnTo>
                  <a:lnTo>
                    <a:pt x="236" y="94"/>
                  </a:lnTo>
                  <a:lnTo>
                    <a:pt x="232" y="94"/>
                  </a:lnTo>
                  <a:lnTo>
                    <a:pt x="228" y="95"/>
                  </a:lnTo>
                  <a:lnTo>
                    <a:pt x="224" y="95"/>
                  </a:lnTo>
                  <a:lnTo>
                    <a:pt x="221" y="95"/>
                  </a:lnTo>
                  <a:lnTo>
                    <a:pt x="218" y="95"/>
                  </a:lnTo>
                  <a:lnTo>
                    <a:pt x="214" y="95"/>
                  </a:lnTo>
                  <a:lnTo>
                    <a:pt x="211" y="95"/>
                  </a:lnTo>
                  <a:lnTo>
                    <a:pt x="208" y="95"/>
                  </a:lnTo>
                  <a:lnTo>
                    <a:pt x="205" y="95"/>
                  </a:lnTo>
                  <a:lnTo>
                    <a:pt x="202" y="95"/>
                  </a:lnTo>
                  <a:lnTo>
                    <a:pt x="199" y="94"/>
                  </a:lnTo>
                  <a:lnTo>
                    <a:pt x="197" y="93"/>
                  </a:lnTo>
                  <a:lnTo>
                    <a:pt x="195" y="93"/>
                  </a:lnTo>
                  <a:lnTo>
                    <a:pt x="193" y="92"/>
                  </a:lnTo>
                  <a:lnTo>
                    <a:pt x="191" y="91"/>
                  </a:lnTo>
                  <a:lnTo>
                    <a:pt x="190" y="90"/>
                  </a:lnTo>
                  <a:lnTo>
                    <a:pt x="184" y="83"/>
                  </a:lnTo>
                  <a:lnTo>
                    <a:pt x="181" y="80"/>
                  </a:lnTo>
                  <a:lnTo>
                    <a:pt x="179" y="77"/>
                  </a:lnTo>
                  <a:lnTo>
                    <a:pt x="177" y="73"/>
                  </a:lnTo>
                  <a:lnTo>
                    <a:pt x="175" y="70"/>
                  </a:lnTo>
                  <a:lnTo>
                    <a:pt x="174" y="67"/>
                  </a:lnTo>
                  <a:lnTo>
                    <a:pt x="172" y="64"/>
                  </a:lnTo>
                  <a:lnTo>
                    <a:pt x="171" y="61"/>
                  </a:lnTo>
                  <a:lnTo>
                    <a:pt x="170" y="57"/>
                  </a:lnTo>
                  <a:lnTo>
                    <a:pt x="169" y="54"/>
                  </a:lnTo>
                  <a:lnTo>
                    <a:pt x="168" y="51"/>
                  </a:lnTo>
                  <a:lnTo>
                    <a:pt x="168" y="48"/>
                  </a:lnTo>
                  <a:lnTo>
                    <a:pt x="167" y="45"/>
                  </a:lnTo>
                  <a:lnTo>
                    <a:pt x="166" y="42"/>
                  </a:lnTo>
                  <a:lnTo>
                    <a:pt x="165" y="39"/>
                  </a:lnTo>
                  <a:lnTo>
                    <a:pt x="164" y="36"/>
                  </a:lnTo>
                  <a:lnTo>
                    <a:pt x="164" y="33"/>
                  </a:lnTo>
                  <a:lnTo>
                    <a:pt x="162" y="31"/>
                  </a:lnTo>
                  <a:lnTo>
                    <a:pt x="161" y="28"/>
                  </a:lnTo>
                  <a:lnTo>
                    <a:pt x="160" y="25"/>
                  </a:lnTo>
                  <a:lnTo>
                    <a:pt x="158" y="23"/>
                  </a:lnTo>
                  <a:lnTo>
                    <a:pt x="157" y="21"/>
                  </a:lnTo>
                  <a:lnTo>
                    <a:pt x="155" y="19"/>
                  </a:lnTo>
                  <a:lnTo>
                    <a:pt x="152" y="16"/>
                  </a:lnTo>
                  <a:lnTo>
                    <a:pt x="150" y="14"/>
                  </a:lnTo>
                  <a:lnTo>
                    <a:pt x="147" y="12"/>
                  </a:lnTo>
                  <a:lnTo>
                    <a:pt x="144" y="10"/>
                  </a:lnTo>
                  <a:lnTo>
                    <a:pt x="140" y="9"/>
                  </a:lnTo>
                  <a:lnTo>
                    <a:pt x="136" y="7"/>
                  </a:lnTo>
                  <a:lnTo>
                    <a:pt x="131" y="5"/>
                  </a:lnTo>
                  <a:lnTo>
                    <a:pt x="126" y="4"/>
                  </a:lnTo>
                  <a:lnTo>
                    <a:pt x="119" y="3"/>
                  </a:lnTo>
                  <a:lnTo>
                    <a:pt x="115" y="2"/>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1"/>
                  </a:lnTo>
                  <a:lnTo>
                    <a:pt x="59" y="1"/>
                  </a:lnTo>
                  <a:lnTo>
                    <a:pt x="55" y="1"/>
                  </a:lnTo>
                  <a:lnTo>
                    <a:pt x="51" y="1"/>
                  </a:lnTo>
                  <a:lnTo>
                    <a:pt x="47" y="1"/>
                  </a:lnTo>
                  <a:lnTo>
                    <a:pt x="43" y="2"/>
                  </a:lnTo>
                  <a:lnTo>
                    <a:pt x="39" y="2"/>
                  </a:lnTo>
                  <a:lnTo>
                    <a:pt x="35" y="3"/>
                  </a:lnTo>
                  <a:lnTo>
                    <a:pt x="31" y="3"/>
                  </a:lnTo>
                  <a:lnTo>
                    <a:pt x="27" y="3"/>
                  </a:lnTo>
                  <a:lnTo>
                    <a:pt x="23" y="3"/>
                  </a:lnTo>
                  <a:lnTo>
                    <a:pt x="19" y="3"/>
                  </a:lnTo>
                  <a:lnTo>
                    <a:pt x="15" y="4"/>
                  </a:lnTo>
                  <a:lnTo>
                    <a:pt x="11" y="4"/>
                  </a:lnTo>
                  <a:lnTo>
                    <a:pt x="7" y="4"/>
                  </a:lnTo>
                  <a:lnTo>
                    <a:pt x="4" y="4"/>
                  </a:lnTo>
                  <a:lnTo>
                    <a:pt x="0" y="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2" name="Freeform 8"/>
            <p:cNvSpPr>
              <a:spLocks/>
            </p:cNvSpPr>
            <p:nvPr/>
          </p:nvSpPr>
          <p:spPr bwMode="auto">
            <a:xfrm>
              <a:off x="3787" y="1198"/>
              <a:ext cx="978" cy="125"/>
            </a:xfrm>
            <a:custGeom>
              <a:avLst/>
              <a:gdLst>
                <a:gd name="T0" fmla="*/ 1138 w 836"/>
                <a:gd name="T1" fmla="*/ 134 h 111"/>
                <a:gd name="T2" fmla="*/ 1138 w 836"/>
                <a:gd name="T3" fmla="*/ 131 h 111"/>
                <a:gd name="T4" fmla="*/ 1138 w 836"/>
                <a:gd name="T5" fmla="*/ 125 h 111"/>
                <a:gd name="T6" fmla="*/ 1139 w 836"/>
                <a:gd name="T7" fmla="*/ 120 h 111"/>
                <a:gd name="T8" fmla="*/ 1142 w 836"/>
                <a:gd name="T9" fmla="*/ 115 h 111"/>
                <a:gd name="T10" fmla="*/ 1142 w 836"/>
                <a:gd name="T11" fmla="*/ 110 h 111"/>
                <a:gd name="T12" fmla="*/ 1143 w 836"/>
                <a:gd name="T13" fmla="*/ 105 h 111"/>
                <a:gd name="T14" fmla="*/ 1142 w 836"/>
                <a:gd name="T15" fmla="*/ 101 h 111"/>
                <a:gd name="T16" fmla="*/ 1142 w 836"/>
                <a:gd name="T17" fmla="*/ 98 h 111"/>
                <a:gd name="T18" fmla="*/ 1139 w 836"/>
                <a:gd name="T19" fmla="*/ 93 h 111"/>
                <a:gd name="T20" fmla="*/ 1120 w 836"/>
                <a:gd name="T21" fmla="*/ 77 h 111"/>
                <a:gd name="T22" fmla="*/ 1080 w 836"/>
                <a:gd name="T23" fmla="*/ 57 h 111"/>
                <a:gd name="T24" fmla="*/ 1026 w 836"/>
                <a:gd name="T25" fmla="*/ 39 h 111"/>
                <a:gd name="T26" fmla="*/ 965 w 836"/>
                <a:gd name="T27" fmla="*/ 27 h 111"/>
                <a:gd name="T28" fmla="*/ 895 w 836"/>
                <a:gd name="T29" fmla="*/ 17 h 111"/>
                <a:gd name="T30" fmla="*/ 824 w 836"/>
                <a:gd name="T31" fmla="*/ 9 h 111"/>
                <a:gd name="T32" fmla="*/ 751 w 836"/>
                <a:gd name="T33" fmla="*/ 3 h 111"/>
                <a:gd name="T34" fmla="*/ 683 w 836"/>
                <a:gd name="T35" fmla="*/ 1 h 111"/>
                <a:gd name="T36" fmla="*/ 621 w 836"/>
                <a:gd name="T37" fmla="*/ 1 h 111"/>
                <a:gd name="T38" fmla="*/ 570 w 836"/>
                <a:gd name="T39" fmla="*/ 2 h 111"/>
                <a:gd name="T40" fmla="*/ 531 w 836"/>
                <a:gd name="T41" fmla="*/ 7 h 111"/>
                <a:gd name="T42" fmla="*/ 517 w 836"/>
                <a:gd name="T43" fmla="*/ 11 h 111"/>
                <a:gd name="T44" fmla="*/ 505 w 836"/>
                <a:gd name="T45" fmla="*/ 19 h 111"/>
                <a:gd name="T46" fmla="*/ 493 w 836"/>
                <a:gd name="T47" fmla="*/ 28 h 111"/>
                <a:gd name="T48" fmla="*/ 478 w 836"/>
                <a:gd name="T49" fmla="*/ 39 h 111"/>
                <a:gd name="T50" fmla="*/ 467 w 836"/>
                <a:gd name="T51" fmla="*/ 51 h 111"/>
                <a:gd name="T52" fmla="*/ 454 w 836"/>
                <a:gd name="T53" fmla="*/ 62 h 111"/>
                <a:gd name="T54" fmla="*/ 445 w 836"/>
                <a:gd name="T55" fmla="*/ 72 h 111"/>
                <a:gd name="T56" fmla="*/ 435 w 836"/>
                <a:gd name="T57" fmla="*/ 81 h 111"/>
                <a:gd name="T58" fmla="*/ 428 w 836"/>
                <a:gd name="T59" fmla="*/ 88 h 111"/>
                <a:gd name="T60" fmla="*/ 425 w 836"/>
                <a:gd name="T61" fmla="*/ 91 h 111"/>
                <a:gd name="T62" fmla="*/ 404 w 836"/>
                <a:gd name="T63" fmla="*/ 92 h 111"/>
                <a:gd name="T64" fmla="*/ 380 w 836"/>
                <a:gd name="T65" fmla="*/ 89 h 111"/>
                <a:gd name="T66" fmla="*/ 353 w 836"/>
                <a:gd name="T67" fmla="*/ 82 h 111"/>
                <a:gd name="T68" fmla="*/ 323 w 836"/>
                <a:gd name="T69" fmla="*/ 74 h 111"/>
                <a:gd name="T70" fmla="*/ 292 w 836"/>
                <a:gd name="T71" fmla="*/ 66 h 111"/>
                <a:gd name="T72" fmla="*/ 260 w 836"/>
                <a:gd name="T73" fmla="*/ 56 h 111"/>
                <a:gd name="T74" fmla="*/ 227 w 836"/>
                <a:gd name="T75" fmla="*/ 47 h 111"/>
                <a:gd name="T76" fmla="*/ 195 w 836"/>
                <a:gd name="T77" fmla="*/ 39 h 111"/>
                <a:gd name="T78" fmla="*/ 166 w 836"/>
                <a:gd name="T79" fmla="*/ 34 h 111"/>
                <a:gd name="T80" fmla="*/ 137 w 836"/>
                <a:gd name="T81" fmla="*/ 30 h 111"/>
                <a:gd name="T82" fmla="*/ 110 w 836"/>
                <a:gd name="T83" fmla="*/ 32 h 111"/>
                <a:gd name="T84" fmla="*/ 95 w 836"/>
                <a:gd name="T85" fmla="*/ 34 h 111"/>
                <a:gd name="T86" fmla="*/ 81 w 836"/>
                <a:gd name="T87" fmla="*/ 37 h 111"/>
                <a:gd name="T88" fmla="*/ 68 w 836"/>
                <a:gd name="T89" fmla="*/ 42 h 111"/>
                <a:gd name="T90" fmla="*/ 57 w 836"/>
                <a:gd name="T91" fmla="*/ 47 h 111"/>
                <a:gd name="T92" fmla="*/ 47 w 836"/>
                <a:gd name="T93" fmla="*/ 54 h 111"/>
                <a:gd name="T94" fmla="*/ 35 w 836"/>
                <a:gd name="T95" fmla="*/ 62 h 111"/>
                <a:gd name="T96" fmla="*/ 26 w 836"/>
                <a:gd name="T97" fmla="*/ 72 h 111"/>
                <a:gd name="T98" fmla="*/ 18 w 836"/>
                <a:gd name="T99" fmla="*/ 84 h 111"/>
                <a:gd name="T100" fmla="*/ 8 w 836"/>
                <a:gd name="T101" fmla="*/ 99 h 111"/>
                <a:gd name="T102" fmla="*/ 0 w 836"/>
                <a:gd name="T103" fmla="*/ 115 h 1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36" h="111">
                  <a:moveTo>
                    <a:pt x="832" y="110"/>
                  </a:moveTo>
                  <a:lnTo>
                    <a:pt x="832" y="107"/>
                  </a:lnTo>
                  <a:lnTo>
                    <a:pt x="832" y="106"/>
                  </a:lnTo>
                  <a:lnTo>
                    <a:pt x="832" y="105"/>
                  </a:lnTo>
                  <a:lnTo>
                    <a:pt x="832" y="104"/>
                  </a:lnTo>
                  <a:lnTo>
                    <a:pt x="832" y="103"/>
                  </a:lnTo>
                  <a:lnTo>
                    <a:pt x="832" y="101"/>
                  </a:lnTo>
                  <a:lnTo>
                    <a:pt x="832" y="100"/>
                  </a:lnTo>
                  <a:lnTo>
                    <a:pt x="832" y="99"/>
                  </a:lnTo>
                  <a:lnTo>
                    <a:pt x="833" y="97"/>
                  </a:lnTo>
                  <a:lnTo>
                    <a:pt x="833" y="96"/>
                  </a:lnTo>
                  <a:lnTo>
                    <a:pt x="833" y="95"/>
                  </a:lnTo>
                  <a:lnTo>
                    <a:pt x="834" y="93"/>
                  </a:lnTo>
                  <a:lnTo>
                    <a:pt x="834" y="92"/>
                  </a:lnTo>
                  <a:lnTo>
                    <a:pt x="834" y="91"/>
                  </a:lnTo>
                  <a:lnTo>
                    <a:pt x="834" y="89"/>
                  </a:lnTo>
                  <a:lnTo>
                    <a:pt x="834" y="88"/>
                  </a:lnTo>
                  <a:lnTo>
                    <a:pt x="834" y="87"/>
                  </a:lnTo>
                  <a:lnTo>
                    <a:pt x="834" y="86"/>
                  </a:lnTo>
                  <a:lnTo>
                    <a:pt x="835" y="85"/>
                  </a:lnTo>
                  <a:lnTo>
                    <a:pt x="835" y="83"/>
                  </a:lnTo>
                  <a:lnTo>
                    <a:pt x="835" y="82"/>
                  </a:lnTo>
                  <a:lnTo>
                    <a:pt x="835" y="81"/>
                  </a:lnTo>
                  <a:lnTo>
                    <a:pt x="834" y="80"/>
                  </a:lnTo>
                  <a:lnTo>
                    <a:pt x="834" y="79"/>
                  </a:lnTo>
                  <a:lnTo>
                    <a:pt x="834" y="78"/>
                  </a:lnTo>
                  <a:lnTo>
                    <a:pt x="834" y="77"/>
                  </a:lnTo>
                  <a:lnTo>
                    <a:pt x="834" y="76"/>
                  </a:lnTo>
                  <a:lnTo>
                    <a:pt x="833" y="75"/>
                  </a:lnTo>
                  <a:lnTo>
                    <a:pt x="833" y="74"/>
                  </a:lnTo>
                  <a:lnTo>
                    <a:pt x="832" y="73"/>
                  </a:lnTo>
                  <a:lnTo>
                    <a:pt x="832" y="72"/>
                  </a:lnTo>
                  <a:lnTo>
                    <a:pt x="818" y="60"/>
                  </a:lnTo>
                  <a:lnTo>
                    <a:pt x="810" y="55"/>
                  </a:lnTo>
                  <a:lnTo>
                    <a:pt x="800" y="49"/>
                  </a:lnTo>
                  <a:lnTo>
                    <a:pt x="789" y="45"/>
                  </a:lnTo>
                  <a:lnTo>
                    <a:pt x="777" y="40"/>
                  </a:lnTo>
                  <a:lnTo>
                    <a:pt x="764" y="35"/>
                  </a:lnTo>
                  <a:lnTo>
                    <a:pt x="750" y="31"/>
                  </a:lnTo>
                  <a:lnTo>
                    <a:pt x="736" y="27"/>
                  </a:lnTo>
                  <a:lnTo>
                    <a:pt x="720" y="24"/>
                  </a:lnTo>
                  <a:lnTo>
                    <a:pt x="705" y="21"/>
                  </a:lnTo>
                  <a:lnTo>
                    <a:pt x="688" y="18"/>
                  </a:lnTo>
                  <a:lnTo>
                    <a:pt x="672" y="15"/>
                  </a:lnTo>
                  <a:lnTo>
                    <a:pt x="654" y="13"/>
                  </a:lnTo>
                  <a:lnTo>
                    <a:pt x="637" y="10"/>
                  </a:lnTo>
                  <a:lnTo>
                    <a:pt x="620" y="8"/>
                  </a:lnTo>
                  <a:lnTo>
                    <a:pt x="602" y="7"/>
                  </a:lnTo>
                  <a:lnTo>
                    <a:pt x="584" y="5"/>
                  </a:lnTo>
                  <a:lnTo>
                    <a:pt x="567" y="4"/>
                  </a:lnTo>
                  <a:lnTo>
                    <a:pt x="549" y="3"/>
                  </a:lnTo>
                  <a:lnTo>
                    <a:pt x="532" y="2"/>
                  </a:lnTo>
                  <a:lnTo>
                    <a:pt x="516" y="1"/>
                  </a:lnTo>
                  <a:lnTo>
                    <a:pt x="499" y="1"/>
                  </a:lnTo>
                  <a:lnTo>
                    <a:pt x="484" y="0"/>
                  </a:lnTo>
                  <a:lnTo>
                    <a:pt x="468" y="0"/>
                  </a:lnTo>
                  <a:lnTo>
                    <a:pt x="454" y="1"/>
                  </a:lnTo>
                  <a:lnTo>
                    <a:pt x="441" y="1"/>
                  </a:lnTo>
                  <a:lnTo>
                    <a:pt x="428" y="1"/>
                  </a:lnTo>
                  <a:lnTo>
                    <a:pt x="416" y="2"/>
                  </a:lnTo>
                  <a:lnTo>
                    <a:pt x="406" y="3"/>
                  </a:lnTo>
                  <a:lnTo>
                    <a:pt x="396" y="4"/>
                  </a:lnTo>
                  <a:lnTo>
                    <a:pt x="388" y="5"/>
                  </a:lnTo>
                  <a:lnTo>
                    <a:pt x="383" y="7"/>
                  </a:lnTo>
                  <a:lnTo>
                    <a:pt x="380" y="8"/>
                  </a:lnTo>
                  <a:lnTo>
                    <a:pt x="378" y="9"/>
                  </a:lnTo>
                  <a:lnTo>
                    <a:pt x="375" y="11"/>
                  </a:lnTo>
                  <a:lnTo>
                    <a:pt x="372" y="13"/>
                  </a:lnTo>
                  <a:lnTo>
                    <a:pt x="369" y="15"/>
                  </a:lnTo>
                  <a:lnTo>
                    <a:pt x="366" y="17"/>
                  </a:lnTo>
                  <a:lnTo>
                    <a:pt x="363" y="20"/>
                  </a:lnTo>
                  <a:lnTo>
                    <a:pt x="360" y="22"/>
                  </a:lnTo>
                  <a:lnTo>
                    <a:pt x="356" y="25"/>
                  </a:lnTo>
                  <a:lnTo>
                    <a:pt x="354" y="28"/>
                  </a:lnTo>
                  <a:lnTo>
                    <a:pt x="350" y="31"/>
                  </a:lnTo>
                  <a:lnTo>
                    <a:pt x="347" y="34"/>
                  </a:lnTo>
                  <a:lnTo>
                    <a:pt x="344" y="37"/>
                  </a:lnTo>
                  <a:lnTo>
                    <a:pt x="341" y="40"/>
                  </a:lnTo>
                  <a:lnTo>
                    <a:pt x="338" y="43"/>
                  </a:lnTo>
                  <a:lnTo>
                    <a:pt x="336" y="46"/>
                  </a:lnTo>
                  <a:lnTo>
                    <a:pt x="332" y="49"/>
                  </a:lnTo>
                  <a:lnTo>
                    <a:pt x="330" y="51"/>
                  </a:lnTo>
                  <a:lnTo>
                    <a:pt x="327" y="54"/>
                  </a:lnTo>
                  <a:lnTo>
                    <a:pt x="325" y="57"/>
                  </a:lnTo>
                  <a:lnTo>
                    <a:pt x="322" y="59"/>
                  </a:lnTo>
                  <a:lnTo>
                    <a:pt x="320" y="62"/>
                  </a:lnTo>
                  <a:lnTo>
                    <a:pt x="318" y="64"/>
                  </a:lnTo>
                  <a:lnTo>
                    <a:pt x="316" y="66"/>
                  </a:lnTo>
                  <a:lnTo>
                    <a:pt x="315" y="67"/>
                  </a:lnTo>
                  <a:lnTo>
                    <a:pt x="313" y="69"/>
                  </a:lnTo>
                  <a:lnTo>
                    <a:pt x="312" y="70"/>
                  </a:lnTo>
                  <a:lnTo>
                    <a:pt x="310" y="71"/>
                  </a:lnTo>
                  <a:lnTo>
                    <a:pt x="310" y="72"/>
                  </a:lnTo>
                  <a:lnTo>
                    <a:pt x="309" y="72"/>
                  </a:lnTo>
                  <a:lnTo>
                    <a:pt x="300" y="73"/>
                  </a:lnTo>
                  <a:lnTo>
                    <a:pt x="295" y="73"/>
                  </a:lnTo>
                  <a:lnTo>
                    <a:pt x="289" y="72"/>
                  </a:lnTo>
                  <a:lnTo>
                    <a:pt x="284" y="71"/>
                  </a:lnTo>
                  <a:lnTo>
                    <a:pt x="278" y="70"/>
                  </a:lnTo>
                  <a:lnTo>
                    <a:pt x="271" y="69"/>
                  </a:lnTo>
                  <a:lnTo>
                    <a:pt x="265" y="67"/>
                  </a:lnTo>
                  <a:lnTo>
                    <a:pt x="258" y="65"/>
                  </a:lnTo>
                  <a:lnTo>
                    <a:pt x="251" y="63"/>
                  </a:lnTo>
                  <a:lnTo>
                    <a:pt x="244" y="61"/>
                  </a:lnTo>
                  <a:lnTo>
                    <a:pt x="236" y="59"/>
                  </a:lnTo>
                  <a:lnTo>
                    <a:pt x="229" y="57"/>
                  </a:lnTo>
                  <a:lnTo>
                    <a:pt x="222" y="54"/>
                  </a:lnTo>
                  <a:lnTo>
                    <a:pt x="214" y="52"/>
                  </a:lnTo>
                  <a:lnTo>
                    <a:pt x="206" y="49"/>
                  </a:lnTo>
                  <a:lnTo>
                    <a:pt x="198" y="47"/>
                  </a:lnTo>
                  <a:lnTo>
                    <a:pt x="190" y="44"/>
                  </a:lnTo>
                  <a:lnTo>
                    <a:pt x="182" y="42"/>
                  </a:lnTo>
                  <a:lnTo>
                    <a:pt x="174" y="39"/>
                  </a:lnTo>
                  <a:lnTo>
                    <a:pt x="166" y="37"/>
                  </a:lnTo>
                  <a:lnTo>
                    <a:pt x="159" y="35"/>
                  </a:lnTo>
                  <a:lnTo>
                    <a:pt x="151" y="33"/>
                  </a:lnTo>
                  <a:lnTo>
                    <a:pt x="143" y="31"/>
                  </a:lnTo>
                  <a:lnTo>
                    <a:pt x="136" y="29"/>
                  </a:lnTo>
                  <a:lnTo>
                    <a:pt x="128" y="28"/>
                  </a:lnTo>
                  <a:lnTo>
                    <a:pt x="121" y="27"/>
                  </a:lnTo>
                  <a:lnTo>
                    <a:pt x="114" y="25"/>
                  </a:lnTo>
                  <a:lnTo>
                    <a:pt x="107" y="25"/>
                  </a:lnTo>
                  <a:lnTo>
                    <a:pt x="100" y="24"/>
                  </a:lnTo>
                  <a:lnTo>
                    <a:pt x="94" y="24"/>
                  </a:lnTo>
                  <a:lnTo>
                    <a:pt x="88" y="25"/>
                  </a:lnTo>
                  <a:lnTo>
                    <a:pt x="80" y="25"/>
                  </a:lnTo>
                  <a:lnTo>
                    <a:pt x="76" y="25"/>
                  </a:lnTo>
                  <a:lnTo>
                    <a:pt x="72" y="26"/>
                  </a:lnTo>
                  <a:lnTo>
                    <a:pt x="69" y="27"/>
                  </a:lnTo>
                  <a:lnTo>
                    <a:pt x="66" y="27"/>
                  </a:lnTo>
                  <a:lnTo>
                    <a:pt x="62" y="28"/>
                  </a:lnTo>
                  <a:lnTo>
                    <a:pt x="59" y="29"/>
                  </a:lnTo>
                  <a:lnTo>
                    <a:pt x="56" y="30"/>
                  </a:lnTo>
                  <a:lnTo>
                    <a:pt x="53" y="31"/>
                  </a:lnTo>
                  <a:lnTo>
                    <a:pt x="50" y="33"/>
                  </a:lnTo>
                  <a:lnTo>
                    <a:pt x="47" y="34"/>
                  </a:lnTo>
                  <a:lnTo>
                    <a:pt x="44" y="35"/>
                  </a:lnTo>
                  <a:lnTo>
                    <a:pt x="42" y="37"/>
                  </a:lnTo>
                  <a:lnTo>
                    <a:pt x="39" y="39"/>
                  </a:lnTo>
                  <a:lnTo>
                    <a:pt x="36" y="41"/>
                  </a:lnTo>
                  <a:lnTo>
                    <a:pt x="34" y="43"/>
                  </a:lnTo>
                  <a:lnTo>
                    <a:pt x="31" y="45"/>
                  </a:lnTo>
                  <a:lnTo>
                    <a:pt x="29" y="47"/>
                  </a:lnTo>
                  <a:lnTo>
                    <a:pt x="26" y="49"/>
                  </a:lnTo>
                  <a:lnTo>
                    <a:pt x="24" y="52"/>
                  </a:lnTo>
                  <a:lnTo>
                    <a:pt x="22" y="55"/>
                  </a:lnTo>
                  <a:lnTo>
                    <a:pt x="19" y="57"/>
                  </a:lnTo>
                  <a:lnTo>
                    <a:pt x="17" y="61"/>
                  </a:lnTo>
                  <a:lnTo>
                    <a:pt x="15" y="64"/>
                  </a:lnTo>
                  <a:lnTo>
                    <a:pt x="13" y="67"/>
                  </a:lnTo>
                  <a:lnTo>
                    <a:pt x="11" y="71"/>
                  </a:lnTo>
                  <a:lnTo>
                    <a:pt x="8" y="74"/>
                  </a:lnTo>
                  <a:lnTo>
                    <a:pt x="6" y="78"/>
                  </a:lnTo>
                  <a:lnTo>
                    <a:pt x="4" y="82"/>
                  </a:lnTo>
                  <a:lnTo>
                    <a:pt x="2" y="86"/>
                  </a:lnTo>
                  <a:lnTo>
                    <a:pt x="0" y="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9"/>
            <p:cNvSpPr>
              <a:spLocks/>
            </p:cNvSpPr>
            <p:nvPr/>
          </p:nvSpPr>
          <p:spPr bwMode="auto">
            <a:xfrm>
              <a:off x="5437" y="3398"/>
              <a:ext cx="297" cy="346"/>
            </a:xfrm>
            <a:custGeom>
              <a:avLst/>
              <a:gdLst>
                <a:gd name="T0" fmla="*/ 0 w 254"/>
                <a:gd name="T1" fmla="*/ 0 h 306"/>
                <a:gd name="T2" fmla="*/ 16 w 254"/>
                <a:gd name="T3" fmla="*/ 29 h 306"/>
                <a:gd name="T4" fmla="*/ 26 w 254"/>
                <a:gd name="T5" fmla="*/ 43 h 306"/>
                <a:gd name="T6" fmla="*/ 35 w 254"/>
                <a:gd name="T7" fmla="*/ 58 h 306"/>
                <a:gd name="T8" fmla="*/ 43 w 254"/>
                <a:gd name="T9" fmla="*/ 71 h 306"/>
                <a:gd name="T10" fmla="*/ 54 w 254"/>
                <a:gd name="T11" fmla="*/ 86 h 306"/>
                <a:gd name="T12" fmla="*/ 63 w 254"/>
                <a:gd name="T13" fmla="*/ 98 h 306"/>
                <a:gd name="T14" fmla="*/ 72 w 254"/>
                <a:gd name="T15" fmla="*/ 113 h 306"/>
                <a:gd name="T16" fmla="*/ 82 w 254"/>
                <a:gd name="T17" fmla="*/ 126 h 306"/>
                <a:gd name="T18" fmla="*/ 91 w 254"/>
                <a:gd name="T19" fmla="*/ 138 h 306"/>
                <a:gd name="T20" fmla="*/ 102 w 254"/>
                <a:gd name="T21" fmla="*/ 150 h 306"/>
                <a:gd name="T22" fmla="*/ 111 w 254"/>
                <a:gd name="T23" fmla="*/ 164 h 306"/>
                <a:gd name="T24" fmla="*/ 122 w 254"/>
                <a:gd name="T25" fmla="*/ 175 h 306"/>
                <a:gd name="T26" fmla="*/ 131 w 254"/>
                <a:gd name="T27" fmla="*/ 188 h 306"/>
                <a:gd name="T28" fmla="*/ 143 w 254"/>
                <a:gd name="T29" fmla="*/ 201 h 306"/>
                <a:gd name="T30" fmla="*/ 152 w 254"/>
                <a:gd name="T31" fmla="*/ 213 h 306"/>
                <a:gd name="T32" fmla="*/ 163 w 254"/>
                <a:gd name="T33" fmla="*/ 224 h 306"/>
                <a:gd name="T34" fmla="*/ 174 w 254"/>
                <a:gd name="T35" fmla="*/ 236 h 306"/>
                <a:gd name="T36" fmla="*/ 185 w 254"/>
                <a:gd name="T37" fmla="*/ 246 h 306"/>
                <a:gd name="T38" fmla="*/ 195 w 254"/>
                <a:gd name="T39" fmla="*/ 260 h 306"/>
                <a:gd name="T40" fmla="*/ 207 w 254"/>
                <a:gd name="T41" fmla="*/ 270 h 306"/>
                <a:gd name="T42" fmla="*/ 219 w 254"/>
                <a:gd name="T43" fmla="*/ 282 h 306"/>
                <a:gd name="T44" fmla="*/ 229 w 254"/>
                <a:gd name="T45" fmla="*/ 293 h 306"/>
                <a:gd name="T46" fmla="*/ 242 w 254"/>
                <a:gd name="T47" fmla="*/ 303 h 306"/>
                <a:gd name="T48" fmla="*/ 254 w 254"/>
                <a:gd name="T49" fmla="*/ 314 h 306"/>
                <a:gd name="T50" fmla="*/ 267 w 254"/>
                <a:gd name="T51" fmla="*/ 326 h 306"/>
                <a:gd name="T52" fmla="*/ 279 w 254"/>
                <a:gd name="T53" fmla="*/ 336 h 306"/>
                <a:gd name="T54" fmla="*/ 292 w 254"/>
                <a:gd name="T55" fmla="*/ 346 h 306"/>
                <a:gd name="T56" fmla="*/ 305 w 254"/>
                <a:gd name="T57" fmla="*/ 358 h 306"/>
                <a:gd name="T58" fmla="*/ 318 w 254"/>
                <a:gd name="T59" fmla="*/ 369 h 306"/>
                <a:gd name="T60" fmla="*/ 332 w 254"/>
                <a:gd name="T61" fmla="*/ 380 h 306"/>
                <a:gd name="T62" fmla="*/ 346 w 254"/>
                <a:gd name="T63" fmla="*/ 390 h 3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306">
                  <a:moveTo>
                    <a:pt x="0" y="0"/>
                  </a:moveTo>
                  <a:lnTo>
                    <a:pt x="12" y="23"/>
                  </a:lnTo>
                  <a:lnTo>
                    <a:pt x="19" y="34"/>
                  </a:lnTo>
                  <a:lnTo>
                    <a:pt x="26" y="45"/>
                  </a:lnTo>
                  <a:lnTo>
                    <a:pt x="32" y="56"/>
                  </a:lnTo>
                  <a:lnTo>
                    <a:pt x="39" y="67"/>
                  </a:lnTo>
                  <a:lnTo>
                    <a:pt x="46" y="77"/>
                  </a:lnTo>
                  <a:lnTo>
                    <a:pt x="53" y="88"/>
                  </a:lnTo>
                  <a:lnTo>
                    <a:pt x="60" y="98"/>
                  </a:lnTo>
                  <a:lnTo>
                    <a:pt x="67" y="108"/>
                  </a:lnTo>
                  <a:lnTo>
                    <a:pt x="74" y="118"/>
                  </a:lnTo>
                  <a:lnTo>
                    <a:pt x="81" y="128"/>
                  </a:lnTo>
                  <a:lnTo>
                    <a:pt x="89" y="137"/>
                  </a:lnTo>
                  <a:lnTo>
                    <a:pt x="96" y="147"/>
                  </a:lnTo>
                  <a:lnTo>
                    <a:pt x="104" y="157"/>
                  </a:lnTo>
                  <a:lnTo>
                    <a:pt x="111" y="166"/>
                  </a:lnTo>
                  <a:lnTo>
                    <a:pt x="119" y="175"/>
                  </a:lnTo>
                  <a:lnTo>
                    <a:pt x="127" y="185"/>
                  </a:lnTo>
                  <a:lnTo>
                    <a:pt x="135" y="193"/>
                  </a:lnTo>
                  <a:lnTo>
                    <a:pt x="143" y="203"/>
                  </a:lnTo>
                  <a:lnTo>
                    <a:pt x="151" y="211"/>
                  </a:lnTo>
                  <a:lnTo>
                    <a:pt x="160" y="220"/>
                  </a:lnTo>
                  <a:lnTo>
                    <a:pt x="168" y="229"/>
                  </a:lnTo>
                  <a:lnTo>
                    <a:pt x="177" y="237"/>
                  </a:lnTo>
                  <a:lnTo>
                    <a:pt x="186" y="246"/>
                  </a:lnTo>
                  <a:lnTo>
                    <a:pt x="195" y="255"/>
                  </a:lnTo>
                  <a:lnTo>
                    <a:pt x="204" y="263"/>
                  </a:lnTo>
                  <a:lnTo>
                    <a:pt x="214" y="271"/>
                  </a:lnTo>
                  <a:lnTo>
                    <a:pt x="223" y="280"/>
                  </a:lnTo>
                  <a:lnTo>
                    <a:pt x="233" y="288"/>
                  </a:lnTo>
                  <a:lnTo>
                    <a:pt x="243" y="297"/>
                  </a:lnTo>
                  <a:lnTo>
                    <a:pt x="253" y="3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Line 10"/>
            <p:cNvSpPr>
              <a:spLocks noChangeShapeType="1"/>
            </p:cNvSpPr>
            <p:nvPr/>
          </p:nvSpPr>
          <p:spPr bwMode="auto">
            <a:xfrm flipV="1">
              <a:off x="5530" y="3366"/>
              <a:ext cx="36" cy="11"/>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15" name="Freeform 11"/>
            <p:cNvSpPr>
              <a:spLocks/>
            </p:cNvSpPr>
            <p:nvPr/>
          </p:nvSpPr>
          <p:spPr bwMode="auto">
            <a:xfrm>
              <a:off x="5771" y="3205"/>
              <a:ext cx="56" cy="66"/>
            </a:xfrm>
            <a:custGeom>
              <a:avLst/>
              <a:gdLst>
                <a:gd name="T0" fmla="*/ 64 w 48"/>
                <a:gd name="T1" fmla="*/ 0 h 58"/>
                <a:gd name="T2" fmla="*/ 57 w 48"/>
                <a:gd name="T3" fmla="*/ 1 h 58"/>
                <a:gd name="T4" fmla="*/ 55 w 48"/>
                <a:gd name="T5" fmla="*/ 2 h 58"/>
                <a:gd name="T6" fmla="*/ 51 w 48"/>
                <a:gd name="T7" fmla="*/ 2 h 58"/>
                <a:gd name="T8" fmla="*/ 48 w 48"/>
                <a:gd name="T9" fmla="*/ 3 h 58"/>
                <a:gd name="T10" fmla="*/ 46 w 48"/>
                <a:gd name="T11" fmla="*/ 6 h 58"/>
                <a:gd name="T12" fmla="*/ 42 w 48"/>
                <a:gd name="T13" fmla="*/ 7 h 58"/>
                <a:gd name="T14" fmla="*/ 40 w 48"/>
                <a:gd name="T15" fmla="*/ 8 h 58"/>
                <a:gd name="T16" fmla="*/ 37 w 48"/>
                <a:gd name="T17" fmla="*/ 10 h 58"/>
                <a:gd name="T18" fmla="*/ 34 w 48"/>
                <a:gd name="T19" fmla="*/ 11 h 58"/>
                <a:gd name="T20" fmla="*/ 33 w 48"/>
                <a:gd name="T21" fmla="*/ 13 h 58"/>
                <a:gd name="T22" fmla="*/ 30 w 48"/>
                <a:gd name="T23" fmla="*/ 16 h 58"/>
                <a:gd name="T24" fmla="*/ 27 w 48"/>
                <a:gd name="T25" fmla="*/ 17 h 58"/>
                <a:gd name="T26" fmla="*/ 26 w 48"/>
                <a:gd name="T27" fmla="*/ 19 h 58"/>
                <a:gd name="T28" fmla="*/ 23 w 48"/>
                <a:gd name="T29" fmla="*/ 20 h 58"/>
                <a:gd name="T30" fmla="*/ 21 w 48"/>
                <a:gd name="T31" fmla="*/ 23 h 58"/>
                <a:gd name="T32" fmla="*/ 19 w 48"/>
                <a:gd name="T33" fmla="*/ 26 h 58"/>
                <a:gd name="T34" fmla="*/ 18 w 48"/>
                <a:gd name="T35" fmla="*/ 28 h 58"/>
                <a:gd name="T36" fmla="*/ 15 w 48"/>
                <a:gd name="T37" fmla="*/ 31 h 58"/>
                <a:gd name="T38" fmla="*/ 14 w 48"/>
                <a:gd name="T39" fmla="*/ 34 h 58"/>
                <a:gd name="T40" fmla="*/ 13 w 48"/>
                <a:gd name="T41" fmla="*/ 36 h 58"/>
                <a:gd name="T42" fmla="*/ 9 w 48"/>
                <a:gd name="T43" fmla="*/ 39 h 58"/>
                <a:gd name="T44" fmla="*/ 9 w 48"/>
                <a:gd name="T45" fmla="*/ 43 h 58"/>
                <a:gd name="T46" fmla="*/ 7 w 48"/>
                <a:gd name="T47" fmla="*/ 46 h 58"/>
                <a:gd name="T48" fmla="*/ 7 w 48"/>
                <a:gd name="T49" fmla="*/ 49 h 58"/>
                <a:gd name="T50" fmla="*/ 6 w 48"/>
                <a:gd name="T51" fmla="*/ 52 h 58"/>
                <a:gd name="T52" fmla="*/ 5 w 48"/>
                <a:gd name="T53" fmla="*/ 55 h 58"/>
                <a:gd name="T54" fmla="*/ 2 w 48"/>
                <a:gd name="T55" fmla="*/ 58 h 58"/>
                <a:gd name="T56" fmla="*/ 1 w 48"/>
                <a:gd name="T57" fmla="*/ 63 h 58"/>
                <a:gd name="T58" fmla="*/ 1 w 48"/>
                <a:gd name="T59" fmla="*/ 66 h 58"/>
                <a:gd name="T60" fmla="*/ 0 w 48"/>
                <a:gd name="T61" fmla="*/ 69 h 58"/>
                <a:gd name="T62" fmla="*/ 0 w 48"/>
                <a:gd name="T63" fmla="*/ 74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8">
                  <a:moveTo>
                    <a:pt x="47" y="0"/>
                  </a:moveTo>
                  <a:lnTo>
                    <a:pt x="42" y="1"/>
                  </a:lnTo>
                  <a:lnTo>
                    <a:pt x="40" y="2"/>
                  </a:lnTo>
                  <a:lnTo>
                    <a:pt x="38" y="2"/>
                  </a:lnTo>
                  <a:lnTo>
                    <a:pt x="35" y="3"/>
                  </a:lnTo>
                  <a:lnTo>
                    <a:pt x="33" y="4"/>
                  </a:lnTo>
                  <a:lnTo>
                    <a:pt x="31" y="5"/>
                  </a:lnTo>
                  <a:lnTo>
                    <a:pt x="29" y="6"/>
                  </a:lnTo>
                  <a:lnTo>
                    <a:pt x="27" y="8"/>
                  </a:lnTo>
                  <a:lnTo>
                    <a:pt x="25" y="9"/>
                  </a:lnTo>
                  <a:lnTo>
                    <a:pt x="24" y="10"/>
                  </a:lnTo>
                  <a:lnTo>
                    <a:pt x="22" y="12"/>
                  </a:lnTo>
                  <a:lnTo>
                    <a:pt x="20" y="13"/>
                  </a:lnTo>
                  <a:lnTo>
                    <a:pt x="19" y="15"/>
                  </a:lnTo>
                  <a:lnTo>
                    <a:pt x="17" y="16"/>
                  </a:lnTo>
                  <a:lnTo>
                    <a:pt x="15" y="18"/>
                  </a:lnTo>
                  <a:lnTo>
                    <a:pt x="14" y="20"/>
                  </a:lnTo>
                  <a:lnTo>
                    <a:pt x="13" y="22"/>
                  </a:lnTo>
                  <a:lnTo>
                    <a:pt x="11" y="24"/>
                  </a:lnTo>
                  <a:lnTo>
                    <a:pt x="10" y="26"/>
                  </a:lnTo>
                  <a:lnTo>
                    <a:pt x="9" y="28"/>
                  </a:lnTo>
                  <a:lnTo>
                    <a:pt x="7" y="30"/>
                  </a:lnTo>
                  <a:lnTo>
                    <a:pt x="7" y="33"/>
                  </a:lnTo>
                  <a:lnTo>
                    <a:pt x="5" y="35"/>
                  </a:lnTo>
                  <a:lnTo>
                    <a:pt x="5" y="38"/>
                  </a:lnTo>
                  <a:lnTo>
                    <a:pt x="4" y="40"/>
                  </a:lnTo>
                  <a:lnTo>
                    <a:pt x="3" y="42"/>
                  </a:lnTo>
                  <a:lnTo>
                    <a:pt x="2" y="45"/>
                  </a:lnTo>
                  <a:lnTo>
                    <a:pt x="1" y="48"/>
                  </a:lnTo>
                  <a:lnTo>
                    <a:pt x="1" y="51"/>
                  </a:lnTo>
                  <a:lnTo>
                    <a:pt x="0" y="54"/>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Freeform 12"/>
            <p:cNvSpPr>
              <a:spLocks/>
            </p:cNvSpPr>
            <p:nvPr/>
          </p:nvSpPr>
          <p:spPr bwMode="auto">
            <a:xfrm>
              <a:off x="3768" y="1301"/>
              <a:ext cx="410" cy="808"/>
            </a:xfrm>
            <a:custGeom>
              <a:avLst/>
              <a:gdLst>
                <a:gd name="T0" fmla="*/ 22 w 350"/>
                <a:gd name="T1" fmla="*/ 8 h 716"/>
                <a:gd name="T2" fmla="*/ 39 w 350"/>
                <a:gd name="T3" fmla="*/ 23 h 716"/>
                <a:gd name="T4" fmla="*/ 48 w 350"/>
                <a:gd name="T5" fmla="*/ 41 h 716"/>
                <a:gd name="T6" fmla="*/ 54 w 350"/>
                <a:gd name="T7" fmla="*/ 62 h 716"/>
                <a:gd name="T8" fmla="*/ 57 w 350"/>
                <a:gd name="T9" fmla="*/ 87 h 716"/>
                <a:gd name="T10" fmla="*/ 61 w 350"/>
                <a:gd name="T11" fmla="*/ 112 h 716"/>
                <a:gd name="T12" fmla="*/ 63 w 350"/>
                <a:gd name="T13" fmla="*/ 138 h 716"/>
                <a:gd name="T14" fmla="*/ 67 w 350"/>
                <a:gd name="T15" fmla="*/ 163 h 716"/>
                <a:gd name="T16" fmla="*/ 74 w 350"/>
                <a:gd name="T17" fmla="*/ 186 h 716"/>
                <a:gd name="T18" fmla="*/ 87 w 350"/>
                <a:gd name="T19" fmla="*/ 207 h 716"/>
                <a:gd name="T20" fmla="*/ 107 w 350"/>
                <a:gd name="T21" fmla="*/ 225 h 716"/>
                <a:gd name="T22" fmla="*/ 119 w 350"/>
                <a:gd name="T23" fmla="*/ 234 h 716"/>
                <a:gd name="T24" fmla="*/ 131 w 350"/>
                <a:gd name="T25" fmla="*/ 239 h 716"/>
                <a:gd name="T26" fmla="*/ 144 w 350"/>
                <a:gd name="T27" fmla="*/ 246 h 716"/>
                <a:gd name="T28" fmla="*/ 155 w 350"/>
                <a:gd name="T29" fmla="*/ 251 h 716"/>
                <a:gd name="T30" fmla="*/ 166 w 350"/>
                <a:gd name="T31" fmla="*/ 257 h 716"/>
                <a:gd name="T32" fmla="*/ 177 w 350"/>
                <a:gd name="T33" fmla="*/ 264 h 716"/>
                <a:gd name="T34" fmla="*/ 186 w 350"/>
                <a:gd name="T35" fmla="*/ 272 h 716"/>
                <a:gd name="T36" fmla="*/ 194 w 350"/>
                <a:gd name="T37" fmla="*/ 284 h 716"/>
                <a:gd name="T38" fmla="*/ 201 w 350"/>
                <a:gd name="T39" fmla="*/ 298 h 716"/>
                <a:gd name="T40" fmla="*/ 207 w 350"/>
                <a:gd name="T41" fmla="*/ 316 h 716"/>
                <a:gd name="T42" fmla="*/ 211 w 350"/>
                <a:gd name="T43" fmla="*/ 346 h 716"/>
                <a:gd name="T44" fmla="*/ 211 w 350"/>
                <a:gd name="T45" fmla="*/ 370 h 716"/>
                <a:gd name="T46" fmla="*/ 210 w 350"/>
                <a:gd name="T47" fmla="*/ 396 h 716"/>
                <a:gd name="T48" fmla="*/ 209 w 350"/>
                <a:gd name="T49" fmla="*/ 422 h 716"/>
                <a:gd name="T50" fmla="*/ 206 w 350"/>
                <a:gd name="T51" fmla="*/ 446 h 716"/>
                <a:gd name="T52" fmla="*/ 205 w 350"/>
                <a:gd name="T53" fmla="*/ 472 h 716"/>
                <a:gd name="T54" fmla="*/ 205 w 350"/>
                <a:gd name="T55" fmla="*/ 497 h 716"/>
                <a:gd name="T56" fmla="*/ 207 w 350"/>
                <a:gd name="T57" fmla="*/ 519 h 716"/>
                <a:gd name="T58" fmla="*/ 213 w 350"/>
                <a:gd name="T59" fmla="*/ 543 h 716"/>
                <a:gd name="T60" fmla="*/ 224 w 350"/>
                <a:gd name="T61" fmla="*/ 564 h 716"/>
                <a:gd name="T62" fmla="*/ 242 w 350"/>
                <a:gd name="T63" fmla="*/ 588 h 716"/>
                <a:gd name="T64" fmla="*/ 258 w 350"/>
                <a:gd name="T65" fmla="*/ 603 h 716"/>
                <a:gd name="T66" fmla="*/ 273 w 350"/>
                <a:gd name="T67" fmla="*/ 615 h 716"/>
                <a:gd name="T68" fmla="*/ 288 w 350"/>
                <a:gd name="T69" fmla="*/ 626 h 716"/>
                <a:gd name="T70" fmla="*/ 302 w 350"/>
                <a:gd name="T71" fmla="*/ 638 h 716"/>
                <a:gd name="T72" fmla="*/ 315 w 350"/>
                <a:gd name="T73" fmla="*/ 651 h 716"/>
                <a:gd name="T74" fmla="*/ 327 w 350"/>
                <a:gd name="T75" fmla="*/ 665 h 716"/>
                <a:gd name="T76" fmla="*/ 336 w 350"/>
                <a:gd name="T77" fmla="*/ 680 h 716"/>
                <a:gd name="T78" fmla="*/ 343 w 350"/>
                <a:gd name="T79" fmla="*/ 700 h 716"/>
                <a:gd name="T80" fmla="*/ 347 w 350"/>
                <a:gd name="T81" fmla="*/ 722 h 716"/>
                <a:gd name="T82" fmla="*/ 349 w 350"/>
                <a:gd name="T83" fmla="*/ 753 h 716"/>
                <a:gd name="T84" fmla="*/ 347 w 350"/>
                <a:gd name="T85" fmla="*/ 770 h 716"/>
                <a:gd name="T86" fmla="*/ 347 w 350"/>
                <a:gd name="T87" fmla="*/ 784 h 716"/>
                <a:gd name="T88" fmla="*/ 346 w 350"/>
                <a:gd name="T89" fmla="*/ 797 h 716"/>
                <a:gd name="T90" fmla="*/ 346 w 350"/>
                <a:gd name="T91" fmla="*/ 810 h 716"/>
                <a:gd name="T92" fmla="*/ 349 w 350"/>
                <a:gd name="T93" fmla="*/ 823 h 716"/>
                <a:gd name="T94" fmla="*/ 351 w 350"/>
                <a:gd name="T95" fmla="*/ 833 h 716"/>
                <a:gd name="T96" fmla="*/ 357 w 350"/>
                <a:gd name="T97" fmla="*/ 843 h 716"/>
                <a:gd name="T98" fmla="*/ 365 w 350"/>
                <a:gd name="T99" fmla="*/ 853 h 716"/>
                <a:gd name="T100" fmla="*/ 376 w 350"/>
                <a:gd name="T101" fmla="*/ 863 h 716"/>
                <a:gd name="T102" fmla="*/ 392 w 350"/>
                <a:gd name="T103" fmla="*/ 875 h 716"/>
                <a:gd name="T104" fmla="*/ 438 w 350"/>
                <a:gd name="T105" fmla="*/ 902 h 716"/>
                <a:gd name="T106" fmla="*/ 450 w 350"/>
                <a:gd name="T107" fmla="*/ 906 h 716"/>
                <a:gd name="T108" fmla="*/ 451 w 350"/>
                <a:gd name="T109" fmla="*/ 904 h 716"/>
                <a:gd name="T110" fmla="*/ 445 w 350"/>
                <a:gd name="T111" fmla="*/ 895 h 716"/>
                <a:gd name="T112" fmla="*/ 432 w 350"/>
                <a:gd name="T113" fmla="*/ 884 h 716"/>
                <a:gd name="T114" fmla="*/ 422 w 350"/>
                <a:gd name="T115" fmla="*/ 873 h 716"/>
                <a:gd name="T116" fmla="*/ 415 w 350"/>
                <a:gd name="T117" fmla="*/ 866 h 716"/>
                <a:gd name="T118" fmla="*/ 416 w 350"/>
                <a:gd name="T119" fmla="*/ 866 h 716"/>
                <a:gd name="T120" fmla="*/ 431 w 350"/>
                <a:gd name="T121" fmla="*/ 876 h 716"/>
                <a:gd name="T122" fmla="*/ 463 w 350"/>
                <a:gd name="T123" fmla="*/ 899 h 7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0" h="716">
                  <a:moveTo>
                    <a:pt x="0" y="0"/>
                  </a:moveTo>
                  <a:lnTo>
                    <a:pt x="12" y="4"/>
                  </a:lnTo>
                  <a:lnTo>
                    <a:pt x="16" y="6"/>
                  </a:lnTo>
                  <a:lnTo>
                    <a:pt x="21" y="10"/>
                  </a:lnTo>
                  <a:lnTo>
                    <a:pt x="24" y="14"/>
                  </a:lnTo>
                  <a:lnTo>
                    <a:pt x="28" y="18"/>
                  </a:lnTo>
                  <a:lnTo>
                    <a:pt x="30" y="22"/>
                  </a:lnTo>
                  <a:lnTo>
                    <a:pt x="33" y="27"/>
                  </a:lnTo>
                  <a:lnTo>
                    <a:pt x="35" y="32"/>
                  </a:lnTo>
                  <a:lnTo>
                    <a:pt x="37" y="37"/>
                  </a:lnTo>
                  <a:lnTo>
                    <a:pt x="38" y="43"/>
                  </a:lnTo>
                  <a:lnTo>
                    <a:pt x="39" y="49"/>
                  </a:lnTo>
                  <a:lnTo>
                    <a:pt x="40" y="55"/>
                  </a:lnTo>
                  <a:lnTo>
                    <a:pt x="41" y="62"/>
                  </a:lnTo>
                  <a:lnTo>
                    <a:pt x="42" y="68"/>
                  </a:lnTo>
                  <a:lnTo>
                    <a:pt x="42" y="74"/>
                  </a:lnTo>
                  <a:lnTo>
                    <a:pt x="43" y="81"/>
                  </a:lnTo>
                  <a:lnTo>
                    <a:pt x="44" y="88"/>
                  </a:lnTo>
                  <a:lnTo>
                    <a:pt x="44" y="94"/>
                  </a:lnTo>
                  <a:lnTo>
                    <a:pt x="45" y="101"/>
                  </a:lnTo>
                  <a:lnTo>
                    <a:pt x="46" y="108"/>
                  </a:lnTo>
                  <a:lnTo>
                    <a:pt x="46" y="115"/>
                  </a:lnTo>
                  <a:lnTo>
                    <a:pt x="48" y="121"/>
                  </a:lnTo>
                  <a:lnTo>
                    <a:pt x="49" y="128"/>
                  </a:lnTo>
                  <a:lnTo>
                    <a:pt x="50" y="134"/>
                  </a:lnTo>
                  <a:lnTo>
                    <a:pt x="52" y="140"/>
                  </a:lnTo>
                  <a:lnTo>
                    <a:pt x="54" y="146"/>
                  </a:lnTo>
                  <a:lnTo>
                    <a:pt x="57" y="152"/>
                  </a:lnTo>
                  <a:lnTo>
                    <a:pt x="60" y="157"/>
                  </a:lnTo>
                  <a:lnTo>
                    <a:pt x="63" y="162"/>
                  </a:lnTo>
                  <a:lnTo>
                    <a:pt x="67" y="167"/>
                  </a:lnTo>
                  <a:lnTo>
                    <a:pt x="72" y="172"/>
                  </a:lnTo>
                  <a:lnTo>
                    <a:pt x="78" y="176"/>
                  </a:lnTo>
                  <a:lnTo>
                    <a:pt x="81" y="179"/>
                  </a:lnTo>
                  <a:lnTo>
                    <a:pt x="84" y="181"/>
                  </a:lnTo>
                  <a:lnTo>
                    <a:pt x="87" y="183"/>
                  </a:lnTo>
                  <a:lnTo>
                    <a:pt x="90" y="185"/>
                  </a:lnTo>
                  <a:lnTo>
                    <a:pt x="93" y="186"/>
                  </a:lnTo>
                  <a:lnTo>
                    <a:pt x="96" y="188"/>
                  </a:lnTo>
                  <a:lnTo>
                    <a:pt x="99" y="190"/>
                  </a:lnTo>
                  <a:lnTo>
                    <a:pt x="102" y="191"/>
                  </a:lnTo>
                  <a:lnTo>
                    <a:pt x="105" y="193"/>
                  </a:lnTo>
                  <a:lnTo>
                    <a:pt x="108" y="194"/>
                  </a:lnTo>
                  <a:lnTo>
                    <a:pt x="110" y="196"/>
                  </a:lnTo>
                  <a:lnTo>
                    <a:pt x="113" y="197"/>
                  </a:lnTo>
                  <a:lnTo>
                    <a:pt x="116" y="198"/>
                  </a:lnTo>
                  <a:lnTo>
                    <a:pt x="119" y="200"/>
                  </a:lnTo>
                  <a:lnTo>
                    <a:pt x="121" y="202"/>
                  </a:lnTo>
                  <a:lnTo>
                    <a:pt x="124" y="203"/>
                  </a:lnTo>
                  <a:lnTo>
                    <a:pt x="126" y="205"/>
                  </a:lnTo>
                  <a:lnTo>
                    <a:pt x="129" y="207"/>
                  </a:lnTo>
                  <a:lnTo>
                    <a:pt x="131" y="209"/>
                  </a:lnTo>
                  <a:lnTo>
                    <a:pt x="133" y="212"/>
                  </a:lnTo>
                  <a:lnTo>
                    <a:pt x="136" y="214"/>
                  </a:lnTo>
                  <a:lnTo>
                    <a:pt x="138" y="217"/>
                  </a:lnTo>
                  <a:lnTo>
                    <a:pt x="140" y="220"/>
                  </a:lnTo>
                  <a:lnTo>
                    <a:pt x="142" y="223"/>
                  </a:lnTo>
                  <a:lnTo>
                    <a:pt x="143" y="226"/>
                  </a:lnTo>
                  <a:lnTo>
                    <a:pt x="145" y="230"/>
                  </a:lnTo>
                  <a:lnTo>
                    <a:pt x="147" y="234"/>
                  </a:lnTo>
                  <a:lnTo>
                    <a:pt x="148" y="238"/>
                  </a:lnTo>
                  <a:lnTo>
                    <a:pt x="150" y="243"/>
                  </a:lnTo>
                  <a:lnTo>
                    <a:pt x="151" y="248"/>
                  </a:lnTo>
                  <a:lnTo>
                    <a:pt x="153" y="260"/>
                  </a:lnTo>
                  <a:lnTo>
                    <a:pt x="154" y="266"/>
                  </a:lnTo>
                  <a:lnTo>
                    <a:pt x="154" y="272"/>
                  </a:lnTo>
                  <a:lnTo>
                    <a:pt x="154" y="278"/>
                  </a:lnTo>
                  <a:lnTo>
                    <a:pt x="154" y="285"/>
                  </a:lnTo>
                  <a:lnTo>
                    <a:pt x="154" y="291"/>
                  </a:lnTo>
                  <a:lnTo>
                    <a:pt x="154" y="298"/>
                  </a:lnTo>
                  <a:lnTo>
                    <a:pt x="154" y="304"/>
                  </a:lnTo>
                  <a:lnTo>
                    <a:pt x="153" y="311"/>
                  </a:lnTo>
                  <a:lnTo>
                    <a:pt x="153" y="318"/>
                  </a:lnTo>
                  <a:lnTo>
                    <a:pt x="152" y="324"/>
                  </a:lnTo>
                  <a:lnTo>
                    <a:pt x="152" y="331"/>
                  </a:lnTo>
                  <a:lnTo>
                    <a:pt x="151" y="337"/>
                  </a:lnTo>
                  <a:lnTo>
                    <a:pt x="150" y="344"/>
                  </a:lnTo>
                  <a:lnTo>
                    <a:pt x="150" y="350"/>
                  </a:lnTo>
                  <a:lnTo>
                    <a:pt x="149" y="357"/>
                  </a:lnTo>
                  <a:lnTo>
                    <a:pt x="149" y="364"/>
                  </a:lnTo>
                  <a:lnTo>
                    <a:pt x="149" y="370"/>
                  </a:lnTo>
                  <a:lnTo>
                    <a:pt x="148" y="377"/>
                  </a:lnTo>
                  <a:lnTo>
                    <a:pt x="148" y="383"/>
                  </a:lnTo>
                  <a:lnTo>
                    <a:pt x="149" y="390"/>
                  </a:lnTo>
                  <a:lnTo>
                    <a:pt x="149" y="396"/>
                  </a:lnTo>
                  <a:lnTo>
                    <a:pt x="150" y="402"/>
                  </a:lnTo>
                  <a:lnTo>
                    <a:pt x="151" y="408"/>
                  </a:lnTo>
                  <a:lnTo>
                    <a:pt x="152" y="414"/>
                  </a:lnTo>
                  <a:lnTo>
                    <a:pt x="154" y="420"/>
                  </a:lnTo>
                  <a:lnTo>
                    <a:pt x="155" y="426"/>
                  </a:lnTo>
                  <a:lnTo>
                    <a:pt x="158" y="432"/>
                  </a:lnTo>
                  <a:lnTo>
                    <a:pt x="160" y="437"/>
                  </a:lnTo>
                  <a:lnTo>
                    <a:pt x="163" y="443"/>
                  </a:lnTo>
                  <a:lnTo>
                    <a:pt x="167" y="448"/>
                  </a:lnTo>
                  <a:lnTo>
                    <a:pt x="174" y="458"/>
                  </a:lnTo>
                  <a:lnTo>
                    <a:pt x="177" y="462"/>
                  </a:lnTo>
                  <a:lnTo>
                    <a:pt x="181" y="466"/>
                  </a:lnTo>
                  <a:lnTo>
                    <a:pt x="184" y="470"/>
                  </a:lnTo>
                  <a:lnTo>
                    <a:pt x="188" y="473"/>
                  </a:lnTo>
                  <a:lnTo>
                    <a:pt x="192" y="477"/>
                  </a:lnTo>
                  <a:lnTo>
                    <a:pt x="196" y="480"/>
                  </a:lnTo>
                  <a:lnTo>
                    <a:pt x="199" y="483"/>
                  </a:lnTo>
                  <a:lnTo>
                    <a:pt x="203" y="486"/>
                  </a:lnTo>
                  <a:lnTo>
                    <a:pt x="207" y="489"/>
                  </a:lnTo>
                  <a:lnTo>
                    <a:pt x="210" y="492"/>
                  </a:lnTo>
                  <a:lnTo>
                    <a:pt x="214" y="495"/>
                  </a:lnTo>
                  <a:lnTo>
                    <a:pt x="217" y="498"/>
                  </a:lnTo>
                  <a:lnTo>
                    <a:pt x="220" y="501"/>
                  </a:lnTo>
                  <a:lnTo>
                    <a:pt x="224" y="504"/>
                  </a:lnTo>
                  <a:lnTo>
                    <a:pt x="227" y="508"/>
                  </a:lnTo>
                  <a:lnTo>
                    <a:pt x="230" y="511"/>
                  </a:lnTo>
                  <a:lnTo>
                    <a:pt x="233" y="514"/>
                  </a:lnTo>
                  <a:lnTo>
                    <a:pt x="236" y="518"/>
                  </a:lnTo>
                  <a:lnTo>
                    <a:pt x="238" y="522"/>
                  </a:lnTo>
                  <a:lnTo>
                    <a:pt x="241" y="525"/>
                  </a:lnTo>
                  <a:lnTo>
                    <a:pt x="243" y="530"/>
                  </a:lnTo>
                  <a:lnTo>
                    <a:pt x="245" y="534"/>
                  </a:lnTo>
                  <a:lnTo>
                    <a:pt x="247" y="539"/>
                  </a:lnTo>
                  <a:lnTo>
                    <a:pt x="249" y="544"/>
                  </a:lnTo>
                  <a:lnTo>
                    <a:pt x="250" y="549"/>
                  </a:lnTo>
                  <a:lnTo>
                    <a:pt x="252" y="555"/>
                  </a:lnTo>
                  <a:lnTo>
                    <a:pt x="252" y="561"/>
                  </a:lnTo>
                  <a:lnTo>
                    <a:pt x="253" y="567"/>
                  </a:lnTo>
                  <a:lnTo>
                    <a:pt x="254" y="574"/>
                  </a:lnTo>
                  <a:lnTo>
                    <a:pt x="254" y="582"/>
                  </a:lnTo>
                  <a:lnTo>
                    <a:pt x="254" y="591"/>
                  </a:lnTo>
                  <a:lnTo>
                    <a:pt x="254" y="595"/>
                  </a:lnTo>
                  <a:lnTo>
                    <a:pt x="253" y="600"/>
                  </a:lnTo>
                  <a:lnTo>
                    <a:pt x="253" y="604"/>
                  </a:lnTo>
                  <a:lnTo>
                    <a:pt x="253" y="608"/>
                  </a:lnTo>
                  <a:lnTo>
                    <a:pt x="253" y="612"/>
                  </a:lnTo>
                  <a:lnTo>
                    <a:pt x="253" y="616"/>
                  </a:lnTo>
                  <a:lnTo>
                    <a:pt x="252" y="620"/>
                  </a:lnTo>
                  <a:lnTo>
                    <a:pt x="252" y="623"/>
                  </a:lnTo>
                  <a:lnTo>
                    <a:pt x="252" y="626"/>
                  </a:lnTo>
                  <a:lnTo>
                    <a:pt x="252" y="630"/>
                  </a:lnTo>
                  <a:lnTo>
                    <a:pt x="252" y="633"/>
                  </a:lnTo>
                  <a:lnTo>
                    <a:pt x="252" y="636"/>
                  </a:lnTo>
                  <a:lnTo>
                    <a:pt x="253" y="640"/>
                  </a:lnTo>
                  <a:lnTo>
                    <a:pt x="253" y="642"/>
                  </a:lnTo>
                  <a:lnTo>
                    <a:pt x="254" y="646"/>
                  </a:lnTo>
                  <a:lnTo>
                    <a:pt x="254" y="648"/>
                  </a:lnTo>
                  <a:lnTo>
                    <a:pt x="255" y="651"/>
                  </a:lnTo>
                  <a:lnTo>
                    <a:pt x="256" y="654"/>
                  </a:lnTo>
                  <a:lnTo>
                    <a:pt x="257" y="657"/>
                  </a:lnTo>
                  <a:lnTo>
                    <a:pt x="259" y="660"/>
                  </a:lnTo>
                  <a:lnTo>
                    <a:pt x="260" y="662"/>
                  </a:lnTo>
                  <a:lnTo>
                    <a:pt x="262" y="665"/>
                  </a:lnTo>
                  <a:lnTo>
                    <a:pt x="264" y="668"/>
                  </a:lnTo>
                  <a:lnTo>
                    <a:pt x="266" y="670"/>
                  </a:lnTo>
                  <a:lnTo>
                    <a:pt x="269" y="673"/>
                  </a:lnTo>
                  <a:lnTo>
                    <a:pt x="272" y="676"/>
                  </a:lnTo>
                  <a:lnTo>
                    <a:pt x="274" y="678"/>
                  </a:lnTo>
                  <a:lnTo>
                    <a:pt x="278" y="681"/>
                  </a:lnTo>
                  <a:lnTo>
                    <a:pt x="282" y="684"/>
                  </a:lnTo>
                  <a:lnTo>
                    <a:pt x="286" y="687"/>
                  </a:lnTo>
                  <a:lnTo>
                    <a:pt x="305" y="700"/>
                  </a:lnTo>
                  <a:lnTo>
                    <a:pt x="313" y="704"/>
                  </a:lnTo>
                  <a:lnTo>
                    <a:pt x="319" y="708"/>
                  </a:lnTo>
                  <a:lnTo>
                    <a:pt x="323" y="710"/>
                  </a:lnTo>
                  <a:lnTo>
                    <a:pt x="326" y="711"/>
                  </a:lnTo>
                  <a:lnTo>
                    <a:pt x="328" y="712"/>
                  </a:lnTo>
                  <a:lnTo>
                    <a:pt x="330" y="712"/>
                  </a:lnTo>
                  <a:lnTo>
                    <a:pt x="330" y="711"/>
                  </a:lnTo>
                  <a:lnTo>
                    <a:pt x="329" y="710"/>
                  </a:lnTo>
                  <a:lnTo>
                    <a:pt x="328" y="708"/>
                  </a:lnTo>
                  <a:lnTo>
                    <a:pt x="326" y="705"/>
                  </a:lnTo>
                  <a:lnTo>
                    <a:pt x="324" y="703"/>
                  </a:lnTo>
                  <a:lnTo>
                    <a:pt x="321" y="700"/>
                  </a:lnTo>
                  <a:lnTo>
                    <a:pt x="318" y="697"/>
                  </a:lnTo>
                  <a:lnTo>
                    <a:pt x="315" y="694"/>
                  </a:lnTo>
                  <a:lnTo>
                    <a:pt x="312" y="691"/>
                  </a:lnTo>
                  <a:lnTo>
                    <a:pt x="309" y="688"/>
                  </a:lnTo>
                  <a:lnTo>
                    <a:pt x="307" y="686"/>
                  </a:lnTo>
                  <a:lnTo>
                    <a:pt x="304" y="683"/>
                  </a:lnTo>
                  <a:lnTo>
                    <a:pt x="303" y="682"/>
                  </a:lnTo>
                  <a:lnTo>
                    <a:pt x="302" y="680"/>
                  </a:lnTo>
                  <a:lnTo>
                    <a:pt x="301" y="679"/>
                  </a:lnTo>
                  <a:lnTo>
                    <a:pt x="302" y="680"/>
                  </a:lnTo>
                  <a:lnTo>
                    <a:pt x="303" y="680"/>
                  </a:lnTo>
                  <a:lnTo>
                    <a:pt x="305" y="682"/>
                  </a:lnTo>
                  <a:lnTo>
                    <a:pt x="309" y="684"/>
                  </a:lnTo>
                  <a:lnTo>
                    <a:pt x="314" y="688"/>
                  </a:lnTo>
                  <a:lnTo>
                    <a:pt x="320" y="693"/>
                  </a:lnTo>
                  <a:lnTo>
                    <a:pt x="328" y="699"/>
                  </a:lnTo>
                  <a:lnTo>
                    <a:pt x="337" y="706"/>
                  </a:lnTo>
                  <a:lnTo>
                    <a:pt x="349" y="71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7" name="Freeform 13"/>
            <p:cNvSpPr>
              <a:spLocks/>
            </p:cNvSpPr>
            <p:nvPr/>
          </p:nvSpPr>
          <p:spPr bwMode="auto">
            <a:xfrm>
              <a:off x="5343" y="3258"/>
              <a:ext cx="224" cy="88"/>
            </a:xfrm>
            <a:custGeom>
              <a:avLst/>
              <a:gdLst>
                <a:gd name="T0" fmla="*/ 0 w 191"/>
                <a:gd name="T1" fmla="*/ 0 h 78"/>
                <a:gd name="T2" fmla="*/ 16 w 191"/>
                <a:gd name="T3" fmla="*/ 7 h 78"/>
                <a:gd name="T4" fmla="*/ 25 w 191"/>
                <a:gd name="T5" fmla="*/ 9 h 78"/>
                <a:gd name="T6" fmla="*/ 33 w 191"/>
                <a:gd name="T7" fmla="*/ 12 h 78"/>
                <a:gd name="T8" fmla="*/ 41 w 191"/>
                <a:gd name="T9" fmla="*/ 17 h 78"/>
                <a:gd name="T10" fmla="*/ 48 w 191"/>
                <a:gd name="T11" fmla="*/ 19 h 78"/>
                <a:gd name="T12" fmla="*/ 56 w 191"/>
                <a:gd name="T13" fmla="*/ 23 h 78"/>
                <a:gd name="T14" fmla="*/ 65 w 191"/>
                <a:gd name="T15" fmla="*/ 27 h 78"/>
                <a:gd name="T16" fmla="*/ 73 w 191"/>
                <a:gd name="T17" fmla="*/ 30 h 78"/>
                <a:gd name="T18" fmla="*/ 80 w 191"/>
                <a:gd name="T19" fmla="*/ 34 h 78"/>
                <a:gd name="T20" fmla="*/ 88 w 191"/>
                <a:gd name="T21" fmla="*/ 38 h 78"/>
                <a:gd name="T22" fmla="*/ 96 w 191"/>
                <a:gd name="T23" fmla="*/ 42 h 78"/>
                <a:gd name="T24" fmla="*/ 104 w 191"/>
                <a:gd name="T25" fmla="*/ 44 h 78"/>
                <a:gd name="T26" fmla="*/ 113 w 191"/>
                <a:gd name="T27" fmla="*/ 50 h 78"/>
                <a:gd name="T28" fmla="*/ 121 w 191"/>
                <a:gd name="T29" fmla="*/ 52 h 78"/>
                <a:gd name="T30" fmla="*/ 129 w 191"/>
                <a:gd name="T31" fmla="*/ 56 h 78"/>
                <a:gd name="T32" fmla="*/ 137 w 191"/>
                <a:gd name="T33" fmla="*/ 60 h 78"/>
                <a:gd name="T34" fmla="*/ 144 w 191"/>
                <a:gd name="T35" fmla="*/ 63 h 78"/>
                <a:gd name="T36" fmla="*/ 152 w 191"/>
                <a:gd name="T37" fmla="*/ 67 h 78"/>
                <a:gd name="T38" fmla="*/ 161 w 191"/>
                <a:gd name="T39" fmla="*/ 70 h 78"/>
                <a:gd name="T40" fmla="*/ 169 w 191"/>
                <a:gd name="T41" fmla="*/ 72 h 78"/>
                <a:gd name="T42" fmla="*/ 177 w 191"/>
                <a:gd name="T43" fmla="*/ 77 h 78"/>
                <a:gd name="T44" fmla="*/ 185 w 191"/>
                <a:gd name="T45" fmla="*/ 79 h 78"/>
                <a:gd name="T46" fmla="*/ 194 w 191"/>
                <a:gd name="T47" fmla="*/ 81 h 78"/>
                <a:gd name="T48" fmla="*/ 202 w 191"/>
                <a:gd name="T49" fmla="*/ 83 h 78"/>
                <a:gd name="T50" fmla="*/ 210 w 191"/>
                <a:gd name="T51" fmla="*/ 87 h 78"/>
                <a:gd name="T52" fmla="*/ 218 w 191"/>
                <a:gd name="T53" fmla="*/ 89 h 78"/>
                <a:gd name="T54" fmla="*/ 228 w 191"/>
                <a:gd name="T55" fmla="*/ 91 h 78"/>
                <a:gd name="T56" fmla="*/ 237 w 191"/>
                <a:gd name="T57" fmla="*/ 93 h 78"/>
                <a:gd name="T58" fmla="*/ 245 w 191"/>
                <a:gd name="T59" fmla="*/ 96 h 78"/>
                <a:gd name="T60" fmla="*/ 253 w 191"/>
                <a:gd name="T61" fmla="*/ 96 h 78"/>
                <a:gd name="T62" fmla="*/ 262 w 191"/>
                <a:gd name="T63" fmla="*/ 9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78">
                  <a:moveTo>
                    <a:pt x="0" y="0"/>
                  </a:moveTo>
                  <a:lnTo>
                    <a:pt x="12" y="5"/>
                  </a:lnTo>
                  <a:lnTo>
                    <a:pt x="18" y="7"/>
                  </a:lnTo>
                  <a:lnTo>
                    <a:pt x="24" y="10"/>
                  </a:lnTo>
                  <a:lnTo>
                    <a:pt x="30" y="13"/>
                  </a:lnTo>
                  <a:lnTo>
                    <a:pt x="35" y="15"/>
                  </a:lnTo>
                  <a:lnTo>
                    <a:pt x="41" y="18"/>
                  </a:lnTo>
                  <a:lnTo>
                    <a:pt x="47" y="21"/>
                  </a:lnTo>
                  <a:lnTo>
                    <a:pt x="53" y="24"/>
                  </a:lnTo>
                  <a:lnTo>
                    <a:pt x="58" y="27"/>
                  </a:lnTo>
                  <a:lnTo>
                    <a:pt x="64" y="30"/>
                  </a:lnTo>
                  <a:lnTo>
                    <a:pt x="70" y="33"/>
                  </a:lnTo>
                  <a:lnTo>
                    <a:pt x="76" y="35"/>
                  </a:lnTo>
                  <a:lnTo>
                    <a:pt x="82" y="39"/>
                  </a:lnTo>
                  <a:lnTo>
                    <a:pt x="88" y="41"/>
                  </a:lnTo>
                  <a:lnTo>
                    <a:pt x="94" y="44"/>
                  </a:lnTo>
                  <a:lnTo>
                    <a:pt x="100" y="47"/>
                  </a:lnTo>
                  <a:lnTo>
                    <a:pt x="105" y="50"/>
                  </a:lnTo>
                  <a:lnTo>
                    <a:pt x="111" y="52"/>
                  </a:lnTo>
                  <a:lnTo>
                    <a:pt x="117" y="55"/>
                  </a:lnTo>
                  <a:lnTo>
                    <a:pt x="123" y="57"/>
                  </a:lnTo>
                  <a:lnTo>
                    <a:pt x="129" y="60"/>
                  </a:lnTo>
                  <a:lnTo>
                    <a:pt x="135" y="62"/>
                  </a:lnTo>
                  <a:lnTo>
                    <a:pt x="141" y="64"/>
                  </a:lnTo>
                  <a:lnTo>
                    <a:pt x="147" y="66"/>
                  </a:lnTo>
                  <a:lnTo>
                    <a:pt x="153" y="68"/>
                  </a:lnTo>
                  <a:lnTo>
                    <a:pt x="159" y="70"/>
                  </a:lnTo>
                  <a:lnTo>
                    <a:pt x="165" y="72"/>
                  </a:lnTo>
                  <a:lnTo>
                    <a:pt x="172" y="73"/>
                  </a:lnTo>
                  <a:lnTo>
                    <a:pt x="178" y="75"/>
                  </a:lnTo>
                  <a:lnTo>
                    <a:pt x="184" y="75"/>
                  </a:lnTo>
                  <a:lnTo>
                    <a:pt x="19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8" name="Freeform 14"/>
            <p:cNvSpPr>
              <a:spLocks/>
            </p:cNvSpPr>
            <p:nvPr/>
          </p:nvSpPr>
          <p:spPr bwMode="auto">
            <a:xfrm>
              <a:off x="5372" y="3173"/>
              <a:ext cx="372" cy="98"/>
            </a:xfrm>
            <a:custGeom>
              <a:avLst/>
              <a:gdLst>
                <a:gd name="T0" fmla="*/ 0 w 318"/>
                <a:gd name="T1" fmla="*/ 0 h 87"/>
                <a:gd name="T2" fmla="*/ 27 w 318"/>
                <a:gd name="T3" fmla="*/ 7 h 87"/>
                <a:gd name="T4" fmla="*/ 41 w 318"/>
                <a:gd name="T5" fmla="*/ 10 h 87"/>
                <a:gd name="T6" fmla="*/ 55 w 318"/>
                <a:gd name="T7" fmla="*/ 14 h 87"/>
                <a:gd name="T8" fmla="*/ 67 w 318"/>
                <a:gd name="T9" fmla="*/ 18 h 87"/>
                <a:gd name="T10" fmla="*/ 81 w 318"/>
                <a:gd name="T11" fmla="*/ 21 h 87"/>
                <a:gd name="T12" fmla="*/ 95 w 318"/>
                <a:gd name="T13" fmla="*/ 27 h 87"/>
                <a:gd name="T14" fmla="*/ 106 w 318"/>
                <a:gd name="T15" fmla="*/ 30 h 87"/>
                <a:gd name="T16" fmla="*/ 120 w 318"/>
                <a:gd name="T17" fmla="*/ 34 h 87"/>
                <a:gd name="T18" fmla="*/ 135 w 318"/>
                <a:gd name="T19" fmla="*/ 39 h 87"/>
                <a:gd name="T20" fmla="*/ 146 w 318"/>
                <a:gd name="T21" fmla="*/ 43 h 87"/>
                <a:gd name="T22" fmla="*/ 159 w 318"/>
                <a:gd name="T23" fmla="*/ 47 h 87"/>
                <a:gd name="T24" fmla="*/ 172 w 318"/>
                <a:gd name="T25" fmla="*/ 52 h 87"/>
                <a:gd name="T26" fmla="*/ 186 w 318"/>
                <a:gd name="T27" fmla="*/ 56 h 87"/>
                <a:gd name="T28" fmla="*/ 199 w 318"/>
                <a:gd name="T29" fmla="*/ 60 h 87"/>
                <a:gd name="T30" fmla="*/ 212 w 318"/>
                <a:gd name="T31" fmla="*/ 64 h 87"/>
                <a:gd name="T32" fmla="*/ 225 w 318"/>
                <a:gd name="T33" fmla="*/ 69 h 87"/>
                <a:gd name="T34" fmla="*/ 239 w 318"/>
                <a:gd name="T35" fmla="*/ 72 h 87"/>
                <a:gd name="T36" fmla="*/ 252 w 318"/>
                <a:gd name="T37" fmla="*/ 77 h 87"/>
                <a:gd name="T38" fmla="*/ 266 w 318"/>
                <a:gd name="T39" fmla="*/ 80 h 87"/>
                <a:gd name="T40" fmla="*/ 277 w 318"/>
                <a:gd name="T41" fmla="*/ 83 h 87"/>
                <a:gd name="T42" fmla="*/ 291 w 318"/>
                <a:gd name="T43" fmla="*/ 88 h 87"/>
                <a:gd name="T44" fmla="*/ 305 w 318"/>
                <a:gd name="T45" fmla="*/ 90 h 87"/>
                <a:gd name="T46" fmla="*/ 319 w 318"/>
                <a:gd name="T47" fmla="*/ 92 h 87"/>
                <a:gd name="T48" fmla="*/ 332 w 318"/>
                <a:gd name="T49" fmla="*/ 97 h 87"/>
                <a:gd name="T50" fmla="*/ 347 w 318"/>
                <a:gd name="T51" fmla="*/ 99 h 87"/>
                <a:gd name="T52" fmla="*/ 361 w 318"/>
                <a:gd name="T53" fmla="*/ 100 h 87"/>
                <a:gd name="T54" fmla="*/ 376 w 318"/>
                <a:gd name="T55" fmla="*/ 103 h 87"/>
                <a:gd name="T56" fmla="*/ 390 w 318"/>
                <a:gd name="T57" fmla="*/ 105 h 87"/>
                <a:gd name="T58" fmla="*/ 404 w 318"/>
                <a:gd name="T59" fmla="*/ 107 h 87"/>
                <a:gd name="T60" fmla="*/ 419 w 318"/>
                <a:gd name="T61" fmla="*/ 108 h 87"/>
                <a:gd name="T62" fmla="*/ 434 w 318"/>
                <a:gd name="T63" fmla="*/ 109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8" h="87">
                  <a:moveTo>
                    <a:pt x="0" y="0"/>
                  </a:moveTo>
                  <a:lnTo>
                    <a:pt x="20" y="5"/>
                  </a:lnTo>
                  <a:lnTo>
                    <a:pt x="30" y="8"/>
                  </a:lnTo>
                  <a:lnTo>
                    <a:pt x="40" y="11"/>
                  </a:lnTo>
                  <a:lnTo>
                    <a:pt x="49" y="14"/>
                  </a:lnTo>
                  <a:lnTo>
                    <a:pt x="59" y="17"/>
                  </a:lnTo>
                  <a:lnTo>
                    <a:pt x="69" y="21"/>
                  </a:lnTo>
                  <a:lnTo>
                    <a:pt x="78" y="24"/>
                  </a:lnTo>
                  <a:lnTo>
                    <a:pt x="88" y="27"/>
                  </a:lnTo>
                  <a:lnTo>
                    <a:pt x="98" y="31"/>
                  </a:lnTo>
                  <a:lnTo>
                    <a:pt x="107" y="34"/>
                  </a:lnTo>
                  <a:lnTo>
                    <a:pt x="116" y="37"/>
                  </a:lnTo>
                  <a:lnTo>
                    <a:pt x="126" y="41"/>
                  </a:lnTo>
                  <a:lnTo>
                    <a:pt x="136" y="44"/>
                  </a:lnTo>
                  <a:lnTo>
                    <a:pt x="145" y="47"/>
                  </a:lnTo>
                  <a:lnTo>
                    <a:pt x="155" y="51"/>
                  </a:lnTo>
                  <a:lnTo>
                    <a:pt x="164" y="54"/>
                  </a:lnTo>
                  <a:lnTo>
                    <a:pt x="174" y="57"/>
                  </a:lnTo>
                  <a:lnTo>
                    <a:pt x="184" y="60"/>
                  </a:lnTo>
                  <a:lnTo>
                    <a:pt x="194" y="63"/>
                  </a:lnTo>
                  <a:lnTo>
                    <a:pt x="203" y="66"/>
                  </a:lnTo>
                  <a:lnTo>
                    <a:pt x="213" y="69"/>
                  </a:lnTo>
                  <a:lnTo>
                    <a:pt x="223" y="71"/>
                  </a:lnTo>
                  <a:lnTo>
                    <a:pt x="233" y="73"/>
                  </a:lnTo>
                  <a:lnTo>
                    <a:pt x="243" y="76"/>
                  </a:lnTo>
                  <a:lnTo>
                    <a:pt x="254" y="78"/>
                  </a:lnTo>
                  <a:lnTo>
                    <a:pt x="264" y="79"/>
                  </a:lnTo>
                  <a:lnTo>
                    <a:pt x="274" y="81"/>
                  </a:lnTo>
                  <a:lnTo>
                    <a:pt x="285" y="83"/>
                  </a:lnTo>
                  <a:lnTo>
                    <a:pt x="295" y="84"/>
                  </a:lnTo>
                  <a:lnTo>
                    <a:pt x="306" y="85"/>
                  </a:lnTo>
                  <a:lnTo>
                    <a:pt x="317" y="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9" name="Freeform 15"/>
            <p:cNvSpPr>
              <a:spLocks/>
            </p:cNvSpPr>
            <p:nvPr/>
          </p:nvSpPr>
          <p:spPr bwMode="auto">
            <a:xfrm>
              <a:off x="5317" y="3181"/>
              <a:ext cx="74" cy="26"/>
            </a:xfrm>
            <a:custGeom>
              <a:avLst/>
              <a:gdLst>
                <a:gd name="T0" fmla="*/ 84 w 64"/>
                <a:gd name="T1" fmla="*/ 2 h 23"/>
                <a:gd name="T2" fmla="*/ 79 w 64"/>
                <a:gd name="T3" fmla="*/ 1 h 23"/>
                <a:gd name="T4" fmla="*/ 76 w 64"/>
                <a:gd name="T5" fmla="*/ 1 h 23"/>
                <a:gd name="T6" fmla="*/ 74 w 64"/>
                <a:gd name="T7" fmla="*/ 1 h 23"/>
                <a:gd name="T8" fmla="*/ 69 w 64"/>
                <a:gd name="T9" fmla="*/ 0 h 23"/>
                <a:gd name="T10" fmla="*/ 67 w 64"/>
                <a:gd name="T11" fmla="*/ 0 h 23"/>
                <a:gd name="T12" fmla="*/ 65 w 64"/>
                <a:gd name="T13" fmla="*/ 0 h 23"/>
                <a:gd name="T14" fmla="*/ 61 w 64"/>
                <a:gd name="T15" fmla="*/ 0 h 23"/>
                <a:gd name="T16" fmla="*/ 59 w 64"/>
                <a:gd name="T17" fmla="*/ 0 h 23"/>
                <a:gd name="T18" fmla="*/ 57 w 64"/>
                <a:gd name="T19" fmla="*/ 0 h 23"/>
                <a:gd name="T20" fmla="*/ 53 w 64"/>
                <a:gd name="T21" fmla="*/ 1 h 23"/>
                <a:gd name="T22" fmla="*/ 51 w 64"/>
                <a:gd name="T23" fmla="*/ 1 h 23"/>
                <a:gd name="T24" fmla="*/ 49 w 64"/>
                <a:gd name="T25" fmla="*/ 1 h 23"/>
                <a:gd name="T26" fmla="*/ 44 w 64"/>
                <a:gd name="T27" fmla="*/ 2 h 23"/>
                <a:gd name="T28" fmla="*/ 42 w 64"/>
                <a:gd name="T29" fmla="*/ 2 h 23"/>
                <a:gd name="T30" fmla="*/ 40 w 64"/>
                <a:gd name="T31" fmla="*/ 3 h 23"/>
                <a:gd name="T32" fmla="*/ 36 w 64"/>
                <a:gd name="T33" fmla="*/ 6 h 23"/>
                <a:gd name="T34" fmla="*/ 35 w 64"/>
                <a:gd name="T35" fmla="*/ 6 h 23"/>
                <a:gd name="T36" fmla="*/ 32 w 64"/>
                <a:gd name="T37" fmla="*/ 7 h 23"/>
                <a:gd name="T38" fmla="*/ 29 w 64"/>
                <a:gd name="T39" fmla="*/ 8 h 23"/>
                <a:gd name="T40" fmla="*/ 27 w 64"/>
                <a:gd name="T41" fmla="*/ 9 h 23"/>
                <a:gd name="T42" fmla="*/ 24 w 64"/>
                <a:gd name="T43" fmla="*/ 10 h 23"/>
                <a:gd name="T44" fmla="*/ 22 w 64"/>
                <a:gd name="T45" fmla="*/ 11 h 23"/>
                <a:gd name="T46" fmla="*/ 19 w 64"/>
                <a:gd name="T47" fmla="*/ 12 h 23"/>
                <a:gd name="T48" fmla="*/ 16 w 64"/>
                <a:gd name="T49" fmla="*/ 14 h 23"/>
                <a:gd name="T50" fmla="*/ 15 w 64"/>
                <a:gd name="T51" fmla="*/ 16 h 23"/>
                <a:gd name="T52" fmla="*/ 12 w 64"/>
                <a:gd name="T53" fmla="*/ 18 h 23"/>
                <a:gd name="T54" fmla="*/ 9 w 64"/>
                <a:gd name="T55" fmla="*/ 19 h 23"/>
                <a:gd name="T56" fmla="*/ 7 w 64"/>
                <a:gd name="T57" fmla="*/ 20 h 23"/>
                <a:gd name="T58" fmla="*/ 3 w 64"/>
                <a:gd name="T59" fmla="*/ 23 h 23"/>
                <a:gd name="T60" fmla="*/ 1 w 64"/>
                <a:gd name="T61" fmla="*/ 26 h 23"/>
                <a:gd name="T62" fmla="*/ 0 w 64"/>
                <a:gd name="T63" fmla="*/ 28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23">
                  <a:moveTo>
                    <a:pt x="63" y="2"/>
                  </a:moveTo>
                  <a:lnTo>
                    <a:pt x="59" y="1"/>
                  </a:lnTo>
                  <a:lnTo>
                    <a:pt x="57" y="1"/>
                  </a:lnTo>
                  <a:lnTo>
                    <a:pt x="55" y="1"/>
                  </a:lnTo>
                  <a:lnTo>
                    <a:pt x="52" y="0"/>
                  </a:lnTo>
                  <a:lnTo>
                    <a:pt x="50" y="0"/>
                  </a:lnTo>
                  <a:lnTo>
                    <a:pt x="48" y="0"/>
                  </a:lnTo>
                  <a:lnTo>
                    <a:pt x="46" y="0"/>
                  </a:lnTo>
                  <a:lnTo>
                    <a:pt x="44" y="0"/>
                  </a:lnTo>
                  <a:lnTo>
                    <a:pt x="42" y="0"/>
                  </a:lnTo>
                  <a:lnTo>
                    <a:pt x="40" y="1"/>
                  </a:lnTo>
                  <a:lnTo>
                    <a:pt x="38" y="1"/>
                  </a:lnTo>
                  <a:lnTo>
                    <a:pt x="36" y="1"/>
                  </a:lnTo>
                  <a:lnTo>
                    <a:pt x="33" y="2"/>
                  </a:lnTo>
                  <a:lnTo>
                    <a:pt x="31" y="2"/>
                  </a:lnTo>
                  <a:lnTo>
                    <a:pt x="30" y="3"/>
                  </a:lnTo>
                  <a:lnTo>
                    <a:pt x="27" y="4"/>
                  </a:lnTo>
                  <a:lnTo>
                    <a:pt x="26" y="4"/>
                  </a:lnTo>
                  <a:lnTo>
                    <a:pt x="24" y="5"/>
                  </a:lnTo>
                  <a:lnTo>
                    <a:pt x="22" y="6"/>
                  </a:lnTo>
                  <a:lnTo>
                    <a:pt x="20" y="7"/>
                  </a:lnTo>
                  <a:lnTo>
                    <a:pt x="18" y="8"/>
                  </a:lnTo>
                  <a:lnTo>
                    <a:pt x="16" y="9"/>
                  </a:lnTo>
                  <a:lnTo>
                    <a:pt x="14" y="10"/>
                  </a:lnTo>
                  <a:lnTo>
                    <a:pt x="12" y="11"/>
                  </a:lnTo>
                  <a:lnTo>
                    <a:pt x="11" y="12"/>
                  </a:lnTo>
                  <a:lnTo>
                    <a:pt x="9" y="14"/>
                  </a:lnTo>
                  <a:lnTo>
                    <a:pt x="7" y="15"/>
                  </a:lnTo>
                  <a:lnTo>
                    <a:pt x="5" y="16"/>
                  </a:lnTo>
                  <a:lnTo>
                    <a:pt x="3" y="18"/>
                  </a:lnTo>
                  <a:lnTo>
                    <a:pt x="1" y="20"/>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0" name="Freeform 16"/>
            <p:cNvSpPr>
              <a:spLocks/>
            </p:cNvSpPr>
            <p:nvPr/>
          </p:nvSpPr>
          <p:spPr bwMode="auto">
            <a:xfrm>
              <a:off x="5372" y="3119"/>
              <a:ext cx="445" cy="77"/>
            </a:xfrm>
            <a:custGeom>
              <a:avLst/>
              <a:gdLst>
                <a:gd name="T0" fmla="*/ 519 w 381"/>
                <a:gd name="T1" fmla="*/ 84 h 69"/>
                <a:gd name="T2" fmla="*/ 486 w 381"/>
                <a:gd name="T3" fmla="*/ 85 h 69"/>
                <a:gd name="T4" fmla="*/ 471 w 381"/>
                <a:gd name="T5" fmla="*/ 85 h 69"/>
                <a:gd name="T6" fmla="*/ 454 w 381"/>
                <a:gd name="T7" fmla="*/ 84 h 69"/>
                <a:gd name="T8" fmla="*/ 438 w 381"/>
                <a:gd name="T9" fmla="*/ 83 h 69"/>
                <a:gd name="T10" fmla="*/ 422 w 381"/>
                <a:gd name="T11" fmla="*/ 81 h 69"/>
                <a:gd name="T12" fmla="*/ 406 w 381"/>
                <a:gd name="T13" fmla="*/ 78 h 69"/>
                <a:gd name="T14" fmla="*/ 390 w 381"/>
                <a:gd name="T15" fmla="*/ 76 h 69"/>
                <a:gd name="T16" fmla="*/ 374 w 381"/>
                <a:gd name="T17" fmla="*/ 74 h 69"/>
                <a:gd name="T18" fmla="*/ 357 w 381"/>
                <a:gd name="T19" fmla="*/ 71 h 69"/>
                <a:gd name="T20" fmla="*/ 341 w 381"/>
                <a:gd name="T21" fmla="*/ 67 h 69"/>
                <a:gd name="T22" fmla="*/ 325 w 381"/>
                <a:gd name="T23" fmla="*/ 64 h 69"/>
                <a:gd name="T24" fmla="*/ 310 w 381"/>
                <a:gd name="T25" fmla="*/ 61 h 69"/>
                <a:gd name="T26" fmla="*/ 293 w 381"/>
                <a:gd name="T27" fmla="*/ 56 h 69"/>
                <a:gd name="T28" fmla="*/ 277 w 381"/>
                <a:gd name="T29" fmla="*/ 52 h 69"/>
                <a:gd name="T30" fmla="*/ 260 w 381"/>
                <a:gd name="T31" fmla="*/ 49 h 69"/>
                <a:gd name="T32" fmla="*/ 244 w 381"/>
                <a:gd name="T33" fmla="*/ 45 h 69"/>
                <a:gd name="T34" fmla="*/ 229 w 381"/>
                <a:gd name="T35" fmla="*/ 41 h 69"/>
                <a:gd name="T36" fmla="*/ 213 w 381"/>
                <a:gd name="T37" fmla="*/ 36 h 69"/>
                <a:gd name="T38" fmla="*/ 196 w 381"/>
                <a:gd name="T39" fmla="*/ 32 h 69"/>
                <a:gd name="T40" fmla="*/ 180 w 381"/>
                <a:gd name="T41" fmla="*/ 29 h 69"/>
                <a:gd name="T42" fmla="*/ 164 w 381"/>
                <a:gd name="T43" fmla="*/ 23 h 69"/>
                <a:gd name="T44" fmla="*/ 147 w 381"/>
                <a:gd name="T45" fmla="*/ 21 h 69"/>
                <a:gd name="T46" fmla="*/ 131 w 381"/>
                <a:gd name="T47" fmla="*/ 18 h 69"/>
                <a:gd name="T48" fmla="*/ 114 w 381"/>
                <a:gd name="T49" fmla="*/ 13 h 69"/>
                <a:gd name="T50" fmla="*/ 98 w 381"/>
                <a:gd name="T51" fmla="*/ 11 h 69"/>
                <a:gd name="T52" fmla="*/ 82 w 381"/>
                <a:gd name="T53" fmla="*/ 9 h 69"/>
                <a:gd name="T54" fmla="*/ 65 w 381"/>
                <a:gd name="T55" fmla="*/ 7 h 69"/>
                <a:gd name="T56" fmla="*/ 49 w 381"/>
                <a:gd name="T57" fmla="*/ 3 h 69"/>
                <a:gd name="T58" fmla="*/ 33 w 381"/>
                <a:gd name="T59" fmla="*/ 1 h 69"/>
                <a:gd name="T60" fmla="*/ 16 w 381"/>
                <a:gd name="T61" fmla="*/ 1 h 69"/>
                <a:gd name="T62" fmla="*/ 0 w 381"/>
                <a:gd name="T63" fmla="*/ 0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69">
                  <a:moveTo>
                    <a:pt x="380" y="67"/>
                  </a:moveTo>
                  <a:lnTo>
                    <a:pt x="356" y="68"/>
                  </a:lnTo>
                  <a:lnTo>
                    <a:pt x="345" y="68"/>
                  </a:lnTo>
                  <a:lnTo>
                    <a:pt x="333" y="67"/>
                  </a:lnTo>
                  <a:lnTo>
                    <a:pt x="321" y="66"/>
                  </a:lnTo>
                  <a:lnTo>
                    <a:pt x="309" y="65"/>
                  </a:lnTo>
                  <a:lnTo>
                    <a:pt x="298" y="63"/>
                  </a:lnTo>
                  <a:lnTo>
                    <a:pt x="286" y="61"/>
                  </a:lnTo>
                  <a:lnTo>
                    <a:pt x="274" y="59"/>
                  </a:lnTo>
                  <a:lnTo>
                    <a:pt x="262" y="57"/>
                  </a:lnTo>
                  <a:lnTo>
                    <a:pt x="250" y="54"/>
                  </a:lnTo>
                  <a:lnTo>
                    <a:pt x="238" y="51"/>
                  </a:lnTo>
                  <a:lnTo>
                    <a:pt x="227" y="49"/>
                  </a:lnTo>
                  <a:lnTo>
                    <a:pt x="215" y="45"/>
                  </a:lnTo>
                  <a:lnTo>
                    <a:pt x="203" y="42"/>
                  </a:lnTo>
                  <a:lnTo>
                    <a:pt x="191" y="39"/>
                  </a:lnTo>
                  <a:lnTo>
                    <a:pt x="179" y="36"/>
                  </a:lnTo>
                  <a:lnTo>
                    <a:pt x="168" y="33"/>
                  </a:lnTo>
                  <a:lnTo>
                    <a:pt x="156" y="29"/>
                  </a:lnTo>
                  <a:lnTo>
                    <a:pt x="144" y="26"/>
                  </a:lnTo>
                  <a:lnTo>
                    <a:pt x="132" y="23"/>
                  </a:lnTo>
                  <a:lnTo>
                    <a:pt x="120" y="19"/>
                  </a:lnTo>
                  <a:lnTo>
                    <a:pt x="108" y="17"/>
                  </a:lnTo>
                  <a:lnTo>
                    <a:pt x="96" y="14"/>
                  </a:lnTo>
                  <a:lnTo>
                    <a:pt x="84" y="11"/>
                  </a:lnTo>
                  <a:lnTo>
                    <a:pt x="72" y="9"/>
                  </a:lnTo>
                  <a:lnTo>
                    <a:pt x="60" y="7"/>
                  </a:lnTo>
                  <a:lnTo>
                    <a:pt x="48" y="5"/>
                  </a:lnTo>
                  <a:lnTo>
                    <a:pt x="36" y="3"/>
                  </a:lnTo>
                  <a:lnTo>
                    <a:pt x="24" y="1"/>
                  </a:lnTo>
                  <a:lnTo>
                    <a:pt x="12" y="1"/>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1" name="Freeform 17"/>
            <p:cNvSpPr>
              <a:spLocks/>
            </p:cNvSpPr>
            <p:nvPr/>
          </p:nvSpPr>
          <p:spPr bwMode="auto">
            <a:xfrm>
              <a:off x="5437" y="3076"/>
              <a:ext cx="446" cy="33"/>
            </a:xfrm>
            <a:custGeom>
              <a:avLst/>
              <a:gdLst>
                <a:gd name="T0" fmla="*/ 521 w 381"/>
                <a:gd name="T1" fmla="*/ 35 h 30"/>
                <a:gd name="T2" fmla="*/ 488 w 381"/>
                <a:gd name="T3" fmla="*/ 34 h 30"/>
                <a:gd name="T4" fmla="*/ 472 w 381"/>
                <a:gd name="T5" fmla="*/ 33 h 30"/>
                <a:gd name="T6" fmla="*/ 455 w 381"/>
                <a:gd name="T7" fmla="*/ 33 h 30"/>
                <a:gd name="T8" fmla="*/ 439 w 381"/>
                <a:gd name="T9" fmla="*/ 32 h 30"/>
                <a:gd name="T10" fmla="*/ 423 w 381"/>
                <a:gd name="T11" fmla="*/ 32 h 30"/>
                <a:gd name="T12" fmla="*/ 405 w 381"/>
                <a:gd name="T13" fmla="*/ 31 h 30"/>
                <a:gd name="T14" fmla="*/ 389 w 381"/>
                <a:gd name="T15" fmla="*/ 31 h 30"/>
                <a:gd name="T16" fmla="*/ 372 w 381"/>
                <a:gd name="T17" fmla="*/ 31 h 30"/>
                <a:gd name="T18" fmla="*/ 356 w 381"/>
                <a:gd name="T19" fmla="*/ 29 h 30"/>
                <a:gd name="T20" fmla="*/ 341 w 381"/>
                <a:gd name="T21" fmla="*/ 28 h 30"/>
                <a:gd name="T22" fmla="*/ 324 w 381"/>
                <a:gd name="T23" fmla="*/ 28 h 30"/>
                <a:gd name="T24" fmla="*/ 308 w 381"/>
                <a:gd name="T25" fmla="*/ 26 h 30"/>
                <a:gd name="T26" fmla="*/ 291 w 381"/>
                <a:gd name="T27" fmla="*/ 26 h 30"/>
                <a:gd name="T28" fmla="*/ 275 w 381"/>
                <a:gd name="T29" fmla="*/ 25 h 30"/>
                <a:gd name="T30" fmla="*/ 259 w 381"/>
                <a:gd name="T31" fmla="*/ 24 h 30"/>
                <a:gd name="T32" fmla="*/ 242 w 381"/>
                <a:gd name="T33" fmla="*/ 23 h 30"/>
                <a:gd name="T34" fmla="*/ 226 w 381"/>
                <a:gd name="T35" fmla="*/ 23 h 30"/>
                <a:gd name="T36" fmla="*/ 210 w 381"/>
                <a:gd name="T37" fmla="*/ 22 h 30"/>
                <a:gd name="T38" fmla="*/ 193 w 381"/>
                <a:gd name="T39" fmla="*/ 21 h 30"/>
                <a:gd name="T40" fmla="*/ 177 w 381"/>
                <a:gd name="T41" fmla="*/ 20 h 30"/>
                <a:gd name="T42" fmla="*/ 162 w 381"/>
                <a:gd name="T43" fmla="*/ 19 h 30"/>
                <a:gd name="T44" fmla="*/ 145 w 381"/>
                <a:gd name="T45" fmla="*/ 15 h 30"/>
                <a:gd name="T46" fmla="*/ 129 w 381"/>
                <a:gd name="T47" fmla="*/ 14 h 30"/>
                <a:gd name="T48" fmla="*/ 112 w 381"/>
                <a:gd name="T49" fmla="*/ 13 h 30"/>
                <a:gd name="T50" fmla="*/ 96 w 381"/>
                <a:gd name="T51" fmla="*/ 12 h 30"/>
                <a:gd name="T52" fmla="*/ 80 w 381"/>
                <a:gd name="T53" fmla="*/ 10 h 30"/>
                <a:gd name="T54" fmla="*/ 63 w 381"/>
                <a:gd name="T55" fmla="*/ 9 h 30"/>
                <a:gd name="T56" fmla="*/ 47 w 381"/>
                <a:gd name="T57" fmla="*/ 7 h 30"/>
                <a:gd name="T58" fmla="*/ 32 w 381"/>
                <a:gd name="T59" fmla="*/ 3 h 30"/>
                <a:gd name="T60" fmla="*/ 15 w 381"/>
                <a:gd name="T61" fmla="*/ 2 h 30"/>
                <a:gd name="T62" fmla="*/ 0 w 38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30">
                  <a:moveTo>
                    <a:pt x="380" y="29"/>
                  </a:moveTo>
                  <a:lnTo>
                    <a:pt x="356" y="28"/>
                  </a:lnTo>
                  <a:lnTo>
                    <a:pt x="344" y="27"/>
                  </a:lnTo>
                  <a:lnTo>
                    <a:pt x="332" y="27"/>
                  </a:lnTo>
                  <a:lnTo>
                    <a:pt x="320" y="26"/>
                  </a:lnTo>
                  <a:lnTo>
                    <a:pt x="308" y="26"/>
                  </a:lnTo>
                  <a:lnTo>
                    <a:pt x="296" y="25"/>
                  </a:lnTo>
                  <a:lnTo>
                    <a:pt x="284" y="25"/>
                  </a:lnTo>
                  <a:lnTo>
                    <a:pt x="272" y="25"/>
                  </a:lnTo>
                  <a:lnTo>
                    <a:pt x="260" y="24"/>
                  </a:lnTo>
                  <a:lnTo>
                    <a:pt x="249" y="23"/>
                  </a:lnTo>
                  <a:lnTo>
                    <a:pt x="237" y="23"/>
                  </a:lnTo>
                  <a:lnTo>
                    <a:pt x="225" y="22"/>
                  </a:lnTo>
                  <a:lnTo>
                    <a:pt x="213" y="22"/>
                  </a:lnTo>
                  <a:lnTo>
                    <a:pt x="201" y="21"/>
                  </a:lnTo>
                  <a:lnTo>
                    <a:pt x="189" y="20"/>
                  </a:lnTo>
                  <a:lnTo>
                    <a:pt x="177" y="19"/>
                  </a:lnTo>
                  <a:lnTo>
                    <a:pt x="165" y="19"/>
                  </a:lnTo>
                  <a:lnTo>
                    <a:pt x="153" y="18"/>
                  </a:lnTo>
                  <a:lnTo>
                    <a:pt x="141" y="17"/>
                  </a:lnTo>
                  <a:lnTo>
                    <a:pt x="129" y="16"/>
                  </a:lnTo>
                  <a:lnTo>
                    <a:pt x="118" y="15"/>
                  </a:lnTo>
                  <a:lnTo>
                    <a:pt x="106" y="13"/>
                  </a:lnTo>
                  <a:lnTo>
                    <a:pt x="94" y="12"/>
                  </a:lnTo>
                  <a:lnTo>
                    <a:pt x="82" y="11"/>
                  </a:lnTo>
                  <a:lnTo>
                    <a:pt x="70" y="10"/>
                  </a:lnTo>
                  <a:lnTo>
                    <a:pt x="58" y="8"/>
                  </a:lnTo>
                  <a:lnTo>
                    <a:pt x="46" y="7"/>
                  </a:lnTo>
                  <a:lnTo>
                    <a:pt x="34" y="5"/>
                  </a:lnTo>
                  <a:lnTo>
                    <a:pt x="23" y="3"/>
                  </a:lnTo>
                  <a:lnTo>
                    <a:pt x="11" y="2"/>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2" name="Freeform 18"/>
            <p:cNvSpPr>
              <a:spLocks/>
            </p:cNvSpPr>
            <p:nvPr/>
          </p:nvSpPr>
          <p:spPr bwMode="auto">
            <a:xfrm>
              <a:off x="5456" y="3011"/>
              <a:ext cx="482" cy="44"/>
            </a:xfrm>
            <a:custGeom>
              <a:avLst/>
              <a:gdLst>
                <a:gd name="T0" fmla="*/ 563 w 412"/>
                <a:gd name="T1" fmla="*/ 0 h 39"/>
                <a:gd name="T2" fmla="*/ 526 w 412"/>
                <a:gd name="T3" fmla="*/ 2 h 39"/>
                <a:gd name="T4" fmla="*/ 509 w 412"/>
                <a:gd name="T5" fmla="*/ 2 h 39"/>
                <a:gd name="T6" fmla="*/ 491 w 412"/>
                <a:gd name="T7" fmla="*/ 3 h 39"/>
                <a:gd name="T8" fmla="*/ 474 w 412"/>
                <a:gd name="T9" fmla="*/ 6 h 39"/>
                <a:gd name="T10" fmla="*/ 457 w 412"/>
                <a:gd name="T11" fmla="*/ 7 h 39"/>
                <a:gd name="T12" fmla="*/ 438 w 412"/>
                <a:gd name="T13" fmla="*/ 8 h 39"/>
                <a:gd name="T14" fmla="*/ 421 w 412"/>
                <a:gd name="T15" fmla="*/ 8 h 39"/>
                <a:gd name="T16" fmla="*/ 404 w 412"/>
                <a:gd name="T17" fmla="*/ 9 h 39"/>
                <a:gd name="T18" fmla="*/ 386 w 412"/>
                <a:gd name="T19" fmla="*/ 9 h 39"/>
                <a:gd name="T20" fmla="*/ 369 w 412"/>
                <a:gd name="T21" fmla="*/ 10 h 39"/>
                <a:gd name="T22" fmla="*/ 350 w 412"/>
                <a:gd name="T23" fmla="*/ 10 h 39"/>
                <a:gd name="T24" fmla="*/ 332 w 412"/>
                <a:gd name="T25" fmla="*/ 11 h 39"/>
                <a:gd name="T26" fmla="*/ 315 w 412"/>
                <a:gd name="T27" fmla="*/ 12 h 39"/>
                <a:gd name="T28" fmla="*/ 297 w 412"/>
                <a:gd name="T29" fmla="*/ 12 h 39"/>
                <a:gd name="T30" fmla="*/ 280 w 412"/>
                <a:gd name="T31" fmla="*/ 14 h 39"/>
                <a:gd name="T32" fmla="*/ 263 w 412"/>
                <a:gd name="T33" fmla="*/ 16 h 39"/>
                <a:gd name="T34" fmla="*/ 243 w 412"/>
                <a:gd name="T35" fmla="*/ 16 h 39"/>
                <a:gd name="T36" fmla="*/ 227 w 412"/>
                <a:gd name="T37" fmla="*/ 17 h 39"/>
                <a:gd name="T38" fmla="*/ 209 w 412"/>
                <a:gd name="T39" fmla="*/ 18 h 39"/>
                <a:gd name="T40" fmla="*/ 192 w 412"/>
                <a:gd name="T41" fmla="*/ 19 h 39"/>
                <a:gd name="T42" fmla="*/ 174 w 412"/>
                <a:gd name="T43" fmla="*/ 20 h 39"/>
                <a:gd name="T44" fmla="*/ 156 w 412"/>
                <a:gd name="T45" fmla="*/ 23 h 39"/>
                <a:gd name="T46" fmla="*/ 139 w 412"/>
                <a:gd name="T47" fmla="*/ 26 h 39"/>
                <a:gd name="T48" fmla="*/ 120 w 412"/>
                <a:gd name="T49" fmla="*/ 27 h 39"/>
                <a:gd name="T50" fmla="*/ 104 w 412"/>
                <a:gd name="T51" fmla="*/ 29 h 39"/>
                <a:gd name="T52" fmla="*/ 87 w 412"/>
                <a:gd name="T53" fmla="*/ 32 h 39"/>
                <a:gd name="T54" fmla="*/ 68 w 412"/>
                <a:gd name="T55" fmla="*/ 34 h 39"/>
                <a:gd name="T56" fmla="*/ 51 w 412"/>
                <a:gd name="T57" fmla="*/ 37 h 39"/>
                <a:gd name="T58" fmla="*/ 34 w 412"/>
                <a:gd name="T59" fmla="*/ 41 h 39"/>
                <a:gd name="T60" fmla="*/ 16 w 412"/>
                <a:gd name="T61" fmla="*/ 44 h 39"/>
                <a:gd name="T62" fmla="*/ 0 w 412"/>
                <a:gd name="T63" fmla="*/ 49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2" h="39">
                  <a:moveTo>
                    <a:pt x="411" y="0"/>
                  </a:moveTo>
                  <a:lnTo>
                    <a:pt x="385" y="2"/>
                  </a:lnTo>
                  <a:lnTo>
                    <a:pt x="372" y="2"/>
                  </a:lnTo>
                  <a:lnTo>
                    <a:pt x="359" y="3"/>
                  </a:lnTo>
                  <a:lnTo>
                    <a:pt x="346" y="4"/>
                  </a:lnTo>
                  <a:lnTo>
                    <a:pt x="334" y="5"/>
                  </a:lnTo>
                  <a:lnTo>
                    <a:pt x="320" y="6"/>
                  </a:lnTo>
                  <a:lnTo>
                    <a:pt x="308" y="6"/>
                  </a:lnTo>
                  <a:lnTo>
                    <a:pt x="295" y="7"/>
                  </a:lnTo>
                  <a:lnTo>
                    <a:pt x="282" y="7"/>
                  </a:lnTo>
                  <a:lnTo>
                    <a:pt x="269" y="8"/>
                  </a:lnTo>
                  <a:lnTo>
                    <a:pt x="256" y="8"/>
                  </a:lnTo>
                  <a:lnTo>
                    <a:pt x="243" y="9"/>
                  </a:lnTo>
                  <a:lnTo>
                    <a:pt x="230" y="10"/>
                  </a:lnTo>
                  <a:lnTo>
                    <a:pt x="217" y="10"/>
                  </a:lnTo>
                  <a:lnTo>
                    <a:pt x="204" y="11"/>
                  </a:lnTo>
                  <a:lnTo>
                    <a:pt x="192" y="12"/>
                  </a:lnTo>
                  <a:lnTo>
                    <a:pt x="178" y="12"/>
                  </a:lnTo>
                  <a:lnTo>
                    <a:pt x="166" y="13"/>
                  </a:lnTo>
                  <a:lnTo>
                    <a:pt x="153" y="14"/>
                  </a:lnTo>
                  <a:lnTo>
                    <a:pt x="140" y="15"/>
                  </a:lnTo>
                  <a:lnTo>
                    <a:pt x="127" y="16"/>
                  </a:lnTo>
                  <a:lnTo>
                    <a:pt x="114" y="18"/>
                  </a:lnTo>
                  <a:lnTo>
                    <a:pt x="102" y="20"/>
                  </a:lnTo>
                  <a:lnTo>
                    <a:pt x="88" y="21"/>
                  </a:lnTo>
                  <a:lnTo>
                    <a:pt x="76" y="23"/>
                  </a:lnTo>
                  <a:lnTo>
                    <a:pt x="63" y="25"/>
                  </a:lnTo>
                  <a:lnTo>
                    <a:pt x="50" y="27"/>
                  </a:lnTo>
                  <a:lnTo>
                    <a:pt x="38" y="29"/>
                  </a:lnTo>
                  <a:lnTo>
                    <a:pt x="25" y="32"/>
                  </a:lnTo>
                  <a:lnTo>
                    <a:pt x="12" y="35"/>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3" name="Freeform 19"/>
            <p:cNvSpPr>
              <a:spLocks/>
            </p:cNvSpPr>
            <p:nvPr/>
          </p:nvSpPr>
          <p:spPr bwMode="auto">
            <a:xfrm>
              <a:off x="5473" y="2903"/>
              <a:ext cx="484" cy="109"/>
            </a:xfrm>
            <a:custGeom>
              <a:avLst/>
              <a:gdLst>
                <a:gd name="T0" fmla="*/ 566 w 413"/>
                <a:gd name="T1" fmla="*/ 0 h 97"/>
                <a:gd name="T2" fmla="*/ 533 w 413"/>
                <a:gd name="T3" fmla="*/ 1 h 97"/>
                <a:gd name="T4" fmla="*/ 517 w 413"/>
                <a:gd name="T5" fmla="*/ 2 h 97"/>
                <a:gd name="T6" fmla="*/ 500 w 413"/>
                <a:gd name="T7" fmla="*/ 2 h 97"/>
                <a:gd name="T8" fmla="*/ 482 w 413"/>
                <a:gd name="T9" fmla="*/ 4 h 97"/>
                <a:gd name="T10" fmla="*/ 464 w 413"/>
                <a:gd name="T11" fmla="*/ 8 h 97"/>
                <a:gd name="T12" fmla="*/ 446 w 413"/>
                <a:gd name="T13" fmla="*/ 9 h 97"/>
                <a:gd name="T14" fmla="*/ 429 w 413"/>
                <a:gd name="T15" fmla="*/ 11 h 97"/>
                <a:gd name="T16" fmla="*/ 410 w 413"/>
                <a:gd name="T17" fmla="*/ 15 h 97"/>
                <a:gd name="T18" fmla="*/ 391 w 413"/>
                <a:gd name="T19" fmla="*/ 18 h 97"/>
                <a:gd name="T20" fmla="*/ 374 w 413"/>
                <a:gd name="T21" fmla="*/ 20 h 97"/>
                <a:gd name="T22" fmla="*/ 354 w 413"/>
                <a:gd name="T23" fmla="*/ 25 h 97"/>
                <a:gd name="T24" fmla="*/ 336 w 413"/>
                <a:gd name="T25" fmla="*/ 28 h 97"/>
                <a:gd name="T26" fmla="*/ 318 w 413"/>
                <a:gd name="T27" fmla="*/ 33 h 97"/>
                <a:gd name="T28" fmla="*/ 298 w 413"/>
                <a:gd name="T29" fmla="*/ 37 h 97"/>
                <a:gd name="T30" fmla="*/ 280 w 413"/>
                <a:gd name="T31" fmla="*/ 40 h 97"/>
                <a:gd name="T32" fmla="*/ 261 w 413"/>
                <a:gd name="T33" fmla="*/ 45 h 97"/>
                <a:gd name="T34" fmla="*/ 243 w 413"/>
                <a:gd name="T35" fmla="*/ 51 h 97"/>
                <a:gd name="T36" fmla="*/ 224 w 413"/>
                <a:gd name="T37" fmla="*/ 54 h 97"/>
                <a:gd name="T38" fmla="*/ 205 w 413"/>
                <a:gd name="T39" fmla="*/ 60 h 97"/>
                <a:gd name="T40" fmla="*/ 186 w 413"/>
                <a:gd name="T41" fmla="*/ 64 h 97"/>
                <a:gd name="T42" fmla="*/ 169 w 413"/>
                <a:gd name="T43" fmla="*/ 70 h 97"/>
                <a:gd name="T44" fmla="*/ 150 w 413"/>
                <a:gd name="T45" fmla="*/ 74 h 97"/>
                <a:gd name="T46" fmla="*/ 134 w 413"/>
                <a:gd name="T47" fmla="*/ 80 h 97"/>
                <a:gd name="T48" fmla="*/ 115 w 413"/>
                <a:gd name="T49" fmla="*/ 84 h 97"/>
                <a:gd name="T50" fmla="*/ 97 w 413"/>
                <a:gd name="T51" fmla="*/ 90 h 97"/>
                <a:gd name="T52" fmla="*/ 81 w 413"/>
                <a:gd name="T53" fmla="*/ 94 h 97"/>
                <a:gd name="T54" fmla="*/ 63 w 413"/>
                <a:gd name="T55" fmla="*/ 101 h 97"/>
                <a:gd name="T56" fmla="*/ 47 w 413"/>
                <a:gd name="T57" fmla="*/ 106 h 97"/>
                <a:gd name="T58" fmla="*/ 32 w 413"/>
                <a:gd name="T59" fmla="*/ 111 h 97"/>
                <a:gd name="T60" fmla="*/ 15 w 413"/>
                <a:gd name="T61" fmla="*/ 116 h 97"/>
                <a:gd name="T62" fmla="*/ 0 w 413"/>
                <a:gd name="T63" fmla="*/ 121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3" h="97">
                  <a:moveTo>
                    <a:pt x="412" y="0"/>
                  </a:moveTo>
                  <a:lnTo>
                    <a:pt x="388" y="1"/>
                  </a:lnTo>
                  <a:lnTo>
                    <a:pt x="376" y="2"/>
                  </a:lnTo>
                  <a:lnTo>
                    <a:pt x="364" y="2"/>
                  </a:lnTo>
                  <a:lnTo>
                    <a:pt x="351" y="4"/>
                  </a:lnTo>
                  <a:lnTo>
                    <a:pt x="338" y="6"/>
                  </a:lnTo>
                  <a:lnTo>
                    <a:pt x="325" y="7"/>
                  </a:lnTo>
                  <a:lnTo>
                    <a:pt x="312" y="9"/>
                  </a:lnTo>
                  <a:lnTo>
                    <a:pt x="299" y="12"/>
                  </a:lnTo>
                  <a:lnTo>
                    <a:pt x="285" y="14"/>
                  </a:lnTo>
                  <a:lnTo>
                    <a:pt x="272" y="16"/>
                  </a:lnTo>
                  <a:lnTo>
                    <a:pt x="258" y="20"/>
                  </a:lnTo>
                  <a:lnTo>
                    <a:pt x="245" y="22"/>
                  </a:lnTo>
                  <a:lnTo>
                    <a:pt x="231" y="26"/>
                  </a:lnTo>
                  <a:lnTo>
                    <a:pt x="217" y="29"/>
                  </a:lnTo>
                  <a:lnTo>
                    <a:pt x="204" y="32"/>
                  </a:lnTo>
                  <a:lnTo>
                    <a:pt x="190" y="36"/>
                  </a:lnTo>
                  <a:lnTo>
                    <a:pt x="177" y="40"/>
                  </a:lnTo>
                  <a:lnTo>
                    <a:pt x="163" y="43"/>
                  </a:lnTo>
                  <a:lnTo>
                    <a:pt x="149" y="47"/>
                  </a:lnTo>
                  <a:lnTo>
                    <a:pt x="136" y="51"/>
                  </a:lnTo>
                  <a:lnTo>
                    <a:pt x="123" y="55"/>
                  </a:lnTo>
                  <a:lnTo>
                    <a:pt x="109" y="59"/>
                  </a:lnTo>
                  <a:lnTo>
                    <a:pt x="97" y="63"/>
                  </a:lnTo>
                  <a:lnTo>
                    <a:pt x="84" y="67"/>
                  </a:lnTo>
                  <a:lnTo>
                    <a:pt x="71" y="71"/>
                  </a:lnTo>
                  <a:lnTo>
                    <a:pt x="59" y="75"/>
                  </a:lnTo>
                  <a:lnTo>
                    <a:pt x="46" y="80"/>
                  </a:lnTo>
                  <a:lnTo>
                    <a:pt x="34" y="84"/>
                  </a:lnTo>
                  <a:lnTo>
                    <a:pt x="23" y="88"/>
                  </a:lnTo>
                  <a:lnTo>
                    <a:pt x="11" y="92"/>
                  </a:lnTo>
                  <a:lnTo>
                    <a:pt x="0" y="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4" name="Freeform 20"/>
            <p:cNvSpPr>
              <a:spLocks/>
            </p:cNvSpPr>
            <p:nvPr/>
          </p:nvSpPr>
          <p:spPr bwMode="auto">
            <a:xfrm>
              <a:off x="5501" y="2796"/>
              <a:ext cx="446" cy="152"/>
            </a:xfrm>
            <a:custGeom>
              <a:avLst/>
              <a:gdLst>
                <a:gd name="T0" fmla="*/ 521 w 381"/>
                <a:gd name="T1" fmla="*/ 0 h 135"/>
                <a:gd name="T2" fmla="*/ 493 w 381"/>
                <a:gd name="T3" fmla="*/ 19 h 135"/>
                <a:gd name="T4" fmla="*/ 480 w 381"/>
                <a:gd name="T5" fmla="*/ 27 h 135"/>
                <a:gd name="T6" fmla="*/ 465 w 381"/>
                <a:gd name="T7" fmla="*/ 36 h 135"/>
                <a:gd name="T8" fmla="*/ 450 w 381"/>
                <a:gd name="T9" fmla="*/ 43 h 135"/>
                <a:gd name="T10" fmla="*/ 434 w 381"/>
                <a:gd name="T11" fmla="*/ 51 h 135"/>
                <a:gd name="T12" fmla="*/ 418 w 381"/>
                <a:gd name="T13" fmla="*/ 57 h 135"/>
                <a:gd name="T14" fmla="*/ 403 w 381"/>
                <a:gd name="T15" fmla="*/ 64 h 135"/>
                <a:gd name="T16" fmla="*/ 386 w 381"/>
                <a:gd name="T17" fmla="*/ 70 h 135"/>
                <a:gd name="T18" fmla="*/ 370 w 381"/>
                <a:gd name="T19" fmla="*/ 77 h 135"/>
                <a:gd name="T20" fmla="*/ 354 w 381"/>
                <a:gd name="T21" fmla="*/ 82 h 135"/>
                <a:gd name="T22" fmla="*/ 337 w 381"/>
                <a:gd name="T23" fmla="*/ 88 h 135"/>
                <a:gd name="T24" fmla="*/ 320 w 381"/>
                <a:gd name="T25" fmla="*/ 92 h 135"/>
                <a:gd name="T26" fmla="*/ 303 w 381"/>
                <a:gd name="T27" fmla="*/ 98 h 135"/>
                <a:gd name="T28" fmla="*/ 287 w 381"/>
                <a:gd name="T29" fmla="*/ 102 h 135"/>
                <a:gd name="T30" fmla="*/ 268 w 381"/>
                <a:gd name="T31" fmla="*/ 107 h 135"/>
                <a:gd name="T32" fmla="*/ 251 w 381"/>
                <a:gd name="T33" fmla="*/ 110 h 135"/>
                <a:gd name="T34" fmla="*/ 234 w 381"/>
                <a:gd name="T35" fmla="*/ 115 h 135"/>
                <a:gd name="T36" fmla="*/ 217 w 381"/>
                <a:gd name="T37" fmla="*/ 119 h 135"/>
                <a:gd name="T38" fmla="*/ 199 w 381"/>
                <a:gd name="T39" fmla="*/ 123 h 135"/>
                <a:gd name="T40" fmla="*/ 183 w 381"/>
                <a:gd name="T41" fmla="*/ 127 h 135"/>
                <a:gd name="T42" fmla="*/ 164 w 381"/>
                <a:gd name="T43" fmla="*/ 131 h 135"/>
                <a:gd name="T44" fmla="*/ 146 w 381"/>
                <a:gd name="T45" fmla="*/ 134 h 135"/>
                <a:gd name="T46" fmla="*/ 130 w 381"/>
                <a:gd name="T47" fmla="*/ 138 h 135"/>
                <a:gd name="T48" fmla="*/ 114 w 381"/>
                <a:gd name="T49" fmla="*/ 142 h 135"/>
                <a:gd name="T50" fmla="*/ 96 w 381"/>
                <a:gd name="T51" fmla="*/ 145 h 135"/>
                <a:gd name="T52" fmla="*/ 80 w 381"/>
                <a:gd name="T53" fmla="*/ 150 h 135"/>
                <a:gd name="T54" fmla="*/ 63 w 381"/>
                <a:gd name="T55" fmla="*/ 153 h 135"/>
                <a:gd name="T56" fmla="*/ 47 w 381"/>
                <a:gd name="T57" fmla="*/ 158 h 135"/>
                <a:gd name="T58" fmla="*/ 32 w 381"/>
                <a:gd name="T59" fmla="*/ 161 h 135"/>
                <a:gd name="T60" fmla="*/ 15 w 381"/>
                <a:gd name="T61" fmla="*/ 164 h 135"/>
                <a:gd name="T62" fmla="*/ 0 w 381"/>
                <a:gd name="T63" fmla="*/ 170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35">
                  <a:moveTo>
                    <a:pt x="380" y="0"/>
                  </a:moveTo>
                  <a:lnTo>
                    <a:pt x="360" y="15"/>
                  </a:lnTo>
                  <a:lnTo>
                    <a:pt x="350" y="21"/>
                  </a:lnTo>
                  <a:lnTo>
                    <a:pt x="339" y="28"/>
                  </a:lnTo>
                  <a:lnTo>
                    <a:pt x="328" y="34"/>
                  </a:lnTo>
                  <a:lnTo>
                    <a:pt x="317" y="40"/>
                  </a:lnTo>
                  <a:lnTo>
                    <a:pt x="305" y="45"/>
                  </a:lnTo>
                  <a:lnTo>
                    <a:pt x="294" y="51"/>
                  </a:lnTo>
                  <a:lnTo>
                    <a:pt x="282" y="55"/>
                  </a:lnTo>
                  <a:lnTo>
                    <a:pt x="270" y="60"/>
                  </a:lnTo>
                  <a:lnTo>
                    <a:pt x="258" y="65"/>
                  </a:lnTo>
                  <a:lnTo>
                    <a:pt x="246" y="69"/>
                  </a:lnTo>
                  <a:lnTo>
                    <a:pt x="233" y="73"/>
                  </a:lnTo>
                  <a:lnTo>
                    <a:pt x="221" y="77"/>
                  </a:lnTo>
                  <a:lnTo>
                    <a:pt x="209" y="81"/>
                  </a:lnTo>
                  <a:lnTo>
                    <a:pt x="196" y="84"/>
                  </a:lnTo>
                  <a:lnTo>
                    <a:pt x="183" y="87"/>
                  </a:lnTo>
                  <a:lnTo>
                    <a:pt x="171" y="91"/>
                  </a:lnTo>
                  <a:lnTo>
                    <a:pt x="158" y="94"/>
                  </a:lnTo>
                  <a:lnTo>
                    <a:pt x="145" y="97"/>
                  </a:lnTo>
                  <a:lnTo>
                    <a:pt x="133" y="100"/>
                  </a:lnTo>
                  <a:lnTo>
                    <a:pt x="120" y="103"/>
                  </a:lnTo>
                  <a:lnTo>
                    <a:pt x="107" y="106"/>
                  </a:lnTo>
                  <a:lnTo>
                    <a:pt x="95" y="109"/>
                  </a:lnTo>
                  <a:lnTo>
                    <a:pt x="83" y="112"/>
                  </a:lnTo>
                  <a:lnTo>
                    <a:pt x="70" y="115"/>
                  </a:lnTo>
                  <a:lnTo>
                    <a:pt x="58" y="118"/>
                  </a:lnTo>
                  <a:lnTo>
                    <a:pt x="46" y="121"/>
                  </a:lnTo>
                  <a:lnTo>
                    <a:pt x="34" y="124"/>
                  </a:lnTo>
                  <a:lnTo>
                    <a:pt x="23" y="127"/>
                  </a:lnTo>
                  <a:lnTo>
                    <a:pt x="11" y="130"/>
                  </a:lnTo>
                  <a:lnTo>
                    <a:pt x="0" y="13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5" name="Freeform 21"/>
            <p:cNvSpPr>
              <a:spLocks/>
            </p:cNvSpPr>
            <p:nvPr/>
          </p:nvSpPr>
          <p:spPr bwMode="auto">
            <a:xfrm>
              <a:off x="5492" y="2710"/>
              <a:ext cx="410" cy="194"/>
            </a:xfrm>
            <a:custGeom>
              <a:avLst/>
              <a:gdLst>
                <a:gd name="T0" fmla="*/ 479 w 350"/>
                <a:gd name="T1" fmla="*/ 0 h 172"/>
                <a:gd name="T2" fmla="*/ 451 w 350"/>
                <a:gd name="T3" fmla="*/ 23 h 172"/>
                <a:gd name="T4" fmla="*/ 438 w 350"/>
                <a:gd name="T5" fmla="*/ 34 h 172"/>
                <a:gd name="T6" fmla="*/ 424 w 350"/>
                <a:gd name="T7" fmla="*/ 44 h 172"/>
                <a:gd name="T8" fmla="*/ 410 w 350"/>
                <a:gd name="T9" fmla="*/ 53 h 172"/>
                <a:gd name="T10" fmla="*/ 397 w 350"/>
                <a:gd name="T11" fmla="*/ 63 h 172"/>
                <a:gd name="T12" fmla="*/ 383 w 350"/>
                <a:gd name="T13" fmla="*/ 72 h 172"/>
                <a:gd name="T14" fmla="*/ 368 w 350"/>
                <a:gd name="T15" fmla="*/ 80 h 172"/>
                <a:gd name="T16" fmla="*/ 354 w 350"/>
                <a:gd name="T17" fmla="*/ 88 h 172"/>
                <a:gd name="T18" fmla="*/ 339 w 350"/>
                <a:gd name="T19" fmla="*/ 96 h 172"/>
                <a:gd name="T20" fmla="*/ 323 w 350"/>
                <a:gd name="T21" fmla="*/ 103 h 172"/>
                <a:gd name="T22" fmla="*/ 309 w 350"/>
                <a:gd name="T23" fmla="*/ 111 h 172"/>
                <a:gd name="T24" fmla="*/ 295 w 350"/>
                <a:gd name="T25" fmla="*/ 117 h 172"/>
                <a:gd name="T26" fmla="*/ 280 w 350"/>
                <a:gd name="T27" fmla="*/ 123 h 172"/>
                <a:gd name="T28" fmla="*/ 265 w 350"/>
                <a:gd name="T29" fmla="*/ 130 h 172"/>
                <a:gd name="T30" fmla="*/ 250 w 350"/>
                <a:gd name="T31" fmla="*/ 135 h 172"/>
                <a:gd name="T32" fmla="*/ 234 w 350"/>
                <a:gd name="T33" fmla="*/ 141 h 172"/>
                <a:gd name="T34" fmla="*/ 218 w 350"/>
                <a:gd name="T35" fmla="*/ 147 h 172"/>
                <a:gd name="T36" fmla="*/ 203 w 350"/>
                <a:gd name="T37" fmla="*/ 151 h 172"/>
                <a:gd name="T38" fmla="*/ 187 w 350"/>
                <a:gd name="T39" fmla="*/ 157 h 172"/>
                <a:gd name="T40" fmla="*/ 173 w 350"/>
                <a:gd name="T41" fmla="*/ 161 h 172"/>
                <a:gd name="T42" fmla="*/ 158 w 350"/>
                <a:gd name="T43" fmla="*/ 167 h 172"/>
                <a:gd name="T44" fmla="*/ 142 w 350"/>
                <a:gd name="T45" fmla="*/ 171 h 172"/>
                <a:gd name="T46" fmla="*/ 127 w 350"/>
                <a:gd name="T47" fmla="*/ 177 h 172"/>
                <a:gd name="T48" fmla="*/ 110 w 350"/>
                <a:gd name="T49" fmla="*/ 182 h 172"/>
                <a:gd name="T50" fmla="*/ 95 w 350"/>
                <a:gd name="T51" fmla="*/ 187 h 172"/>
                <a:gd name="T52" fmla="*/ 78 w 350"/>
                <a:gd name="T53" fmla="*/ 191 h 172"/>
                <a:gd name="T54" fmla="*/ 63 w 350"/>
                <a:gd name="T55" fmla="*/ 196 h 172"/>
                <a:gd name="T56" fmla="*/ 48 w 350"/>
                <a:gd name="T57" fmla="*/ 201 h 172"/>
                <a:gd name="T58" fmla="*/ 32 w 350"/>
                <a:gd name="T59" fmla="*/ 208 h 172"/>
                <a:gd name="T60" fmla="*/ 15 w 350"/>
                <a:gd name="T61" fmla="*/ 212 h 172"/>
                <a:gd name="T62" fmla="*/ 0 w 350"/>
                <a:gd name="T63" fmla="*/ 218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0" h="172">
                  <a:moveTo>
                    <a:pt x="349" y="0"/>
                  </a:moveTo>
                  <a:lnTo>
                    <a:pt x="329" y="18"/>
                  </a:lnTo>
                  <a:lnTo>
                    <a:pt x="319" y="27"/>
                  </a:lnTo>
                  <a:lnTo>
                    <a:pt x="309" y="35"/>
                  </a:lnTo>
                  <a:lnTo>
                    <a:pt x="299" y="42"/>
                  </a:lnTo>
                  <a:lnTo>
                    <a:pt x="289" y="50"/>
                  </a:lnTo>
                  <a:lnTo>
                    <a:pt x="279" y="57"/>
                  </a:lnTo>
                  <a:lnTo>
                    <a:pt x="268" y="63"/>
                  </a:lnTo>
                  <a:lnTo>
                    <a:pt x="258" y="69"/>
                  </a:lnTo>
                  <a:lnTo>
                    <a:pt x="247" y="75"/>
                  </a:lnTo>
                  <a:lnTo>
                    <a:pt x="236" y="81"/>
                  </a:lnTo>
                  <a:lnTo>
                    <a:pt x="225" y="87"/>
                  </a:lnTo>
                  <a:lnTo>
                    <a:pt x="215" y="92"/>
                  </a:lnTo>
                  <a:lnTo>
                    <a:pt x="204" y="97"/>
                  </a:lnTo>
                  <a:lnTo>
                    <a:pt x="193" y="102"/>
                  </a:lnTo>
                  <a:lnTo>
                    <a:pt x="182" y="106"/>
                  </a:lnTo>
                  <a:lnTo>
                    <a:pt x="171" y="111"/>
                  </a:lnTo>
                  <a:lnTo>
                    <a:pt x="159" y="115"/>
                  </a:lnTo>
                  <a:lnTo>
                    <a:pt x="148" y="119"/>
                  </a:lnTo>
                  <a:lnTo>
                    <a:pt x="137" y="123"/>
                  </a:lnTo>
                  <a:lnTo>
                    <a:pt x="126" y="127"/>
                  </a:lnTo>
                  <a:lnTo>
                    <a:pt x="115" y="131"/>
                  </a:lnTo>
                  <a:lnTo>
                    <a:pt x="103" y="135"/>
                  </a:lnTo>
                  <a:lnTo>
                    <a:pt x="92" y="139"/>
                  </a:lnTo>
                  <a:lnTo>
                    <a:pt x="80" y="143"/>
                  </a:lnTo>
                  <a:lnTo>
                    <a:pt x="69" y="147"/>
                  </a:lnTo>
                  <a:lnTo>
                    <a:pt x="57" y="150"/>
                  </a:lnTo>
                  <a:lnTo>
                    <a:pt x="46" y="154"/>
                  </a:lnTo>
                  <a:lnTo>
                    <a:pt x="35" y="158"/>
                  </a:lnTo>
                  <a:lnTo>
                    <a:pt x="23" y="163"/>
                  </a:lnTo>
                  <a:lnTo>
                    <a:pt x="11" y="167"/>
                  </a:lnTo>
                  <a:lnTo>
                    <a:pt x="0" y="1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6" name="Freeform 22"/>
            <p:cNvSpPr>
              <a:spLocks/>
            </p:cNvSpPr>
            <p:nvPr/>
          </p:nvSpPr>
          <p:spPr bwMode="auto">
            <a:xfrm>
              <a:off x="5456" y="2656"/>
              <a:ext cx="408" cy="228"/>
            </a:xfrm>
            <a:custGeom>
              <a:avLst/>
              <a:gdLst>
                <a:gd name="T0" fmla="*/ 476 w 349"/>
                <a:gd name="T1" fmla="*/ 0 h 202"/>
                <a:gd name="T2" fmla="*/ 444 w 349"/>
                <a:gd name="T3" fmla="*/ 11 h 202"/>
                <a:gd name="T4" fmla="*/ 429 w 349"/>
                <a:gd name="T5" fmla="*/ 19 h 202"/>
                <a:gd name="T6" fmla="*/ 414 w 349"/>
                <a:gd name="T7" fmla="*/ 26 h 202"/>
                <a:gd name="T8" fmla="*/ 399 w 349"/>
                <a:gd name="T9" fmla="*/ 33 h 202"/>
                <a:gd name="T10" fmla="*/ 382 w 349"/>
                <a:gd name="T11" fmla="*/ 40 h 202"/>
                <a:gd name="T12" fmla="*/ 369 w 349"/>
                <a:gd name="T13" fmla="*/ 47 h 202"/>
                <a:gd name="T14" fmla="*/ 354 w 349"/>
                <a:gd name="T15" fmla="*/ 56 h 202"/>
                <a:gd name="T16" fmla="*/ 339 w 349"/>
                <a:gd name="T17" fmla="*/ 63 h 202"/>
                <a:gd name="T18" fmla="*/ 324 w 349"/>
                <a:gd name="T19" fmla="*/ 72 h 202"/>
                <a:gd name="T20" fmla="*/ 309 w 349"/>
                <a:gd name="T21" fmla="*/ 80 h 202"/>
                <a:gd name="T22" fmla="*/ 296 w 349"/>
                <a:gd name="T23" fmla="*/ 89 h 202"/>
                <a:gd name="T24" fmla="*/ 281 w 349"/>
                <a:gd name="T25" fmla="*/ 98 h 202"/>
                <a:gd name="T26" fmla="*/ 265 w 349"/>
                <a:gd name="T27" fmla="*/ 107 h 202"/>
                <a:gd name="T28" fmla="*/ 251 w 349"/>
                <a:gd name="T29" fmla="*/ 116 h 202"/>
                <a:gd name="T30" fmla="*/ 236 w 349"/>
                <a:gd name="T31" fmla="*/ 125 h 202"/>
                <a:gd name="T32" fmla="*/ 221 w 349"/>
                <a:gd name="T33" fmla="*/ 134 h 202"/>
                <a:gd name="T34" fmla="*/ 208 w 349"/>
                <a:gd name="T35" fmla="*/ 142 h 202"/>
                <a:gd name="T36" fmla="*/ 193 w 349"/>
                <a:gd name="T37" fmla="*/ 151 h 202"/>
                <a:gd name="T38" fmla="*/ 179 w 349"/>
                <a:gd name="T39" fmla="*/ 160 h 202"/>
                <a:gd name="T40" fmla="*/ 164 w 349"/>
                <a:gd name="T41" fmla="*/ 169 h 202"/>
                <a:gd name="T42" fmla="*/ 148 w 349"/>
                <a:gd name="T43" fmla="*/ 177 h 202"/>
                <a:gd name="T44" fmla="*/ 134 w 349"/>
                <a:gd name="T45" fmla="*/ 186 h 202"/>
                <a:gd name="T46" fmla="*/ 120 w 349"/>
                <a:gd name="T47" fmla="*/ 195 h 202"/>
                <a:gd name="T48" fmla="*/ 105 w 349"/>
                <a:gd name="T49" fmla="*/ 202 h 202"/>
                <a:gd name="T50" fmla="*/ 90 w 349"/>
                <a:gd name="T51" fmla="*/ 211 h 202"/>
                <a:gd name="T52" fmla="*/ 75 w 349"/>
                <a:gd name="T53" fmla="*/ 219 h 202"/>
                <a:gd name="T54" fmla="*/ 60 w 349"/>
                <a:gd name="T55" fmla="*/ 227 h 202"/>
                <a:gd name="T56" fmla="*/ 46 w 349"/>
                <a:gd name="T57" fmla="*/ 235 h 202"/>
                <a:gd name="T58" fmla="*/ 30 w 349"/>
                <a:gd name="T59" fmla="*/ 242 h 202"/>
                <a:gd name="T60" fmla="*/ 15 w 349"/>
                <a:gd name="T61" fmla="*/ 248 h 202"/>
                <a:gd name="T62" fmla="*/ 0 w 349"/>
                <a:gd name="T63" fmla="*/ 256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202">
                  <a:moveTo>
                    <a:pt x="348" y="0"/>
                  </a:moveTo>
                  <a:lnTo>
                    <a:pt x="325" y="9"/>
                  </a:lnTo>
                  <a:lnTo>
                    <a:pt x="314" y="15"/>
                  </a:lnTo>
                  <a:lnTo>
                    <a:pt x="303" y="20"/>
                  </a:lnTo>
                  <a:lnTo>
                    <a:pt x="292" y="26"/>
                  </a:lnTo>
                  <a:lnTo>
                    <a:pt x="280" y="31"/>
                  </a:lnTo>
                  <a:lnTo>
                    <a:pt x="270" y="37"/>
                  </a:lnTo>
                  <a:lnTo>
                    <a:pt x="259" y="44"/>
                  </a:lnTo>
                  <a:lnTo>
                    <a:pt x="248" y="50"/>
                  </a:lnTo>
                  <a:lnTo>
                    <a:pt x="237" y="57"/>
                  </a:lnTo>
                  <a:lnTo>
                    <a:pt x="226" y="63"/>
                  </a:lnTo>
                  <a:lnTo>
                    <a:pt x="216" y="70"/>
                  </a:lnTo>
                  <a:lnTo>
                    <a:pt x="205" y="77"/>
                  </a:lnTo>
                  <a:lnTo>
                    <a:pt x="194" y="84"/>
                  </a:lnTo>
                  <a:lnTo>
                    <a:pt x="184" y="91"/>
                  </a:lnTo>
                  <a:lnTo>
                    <a:pt x="173" y="98"/>
                  </a:lnTo>
                  <a:lnTo>
                    <a:pt x="162" y="105"/>
                  </a:lnTo>
                  <a:lnTo>
                    <a:pt x="152" y="112"/>
                  </a:lnTo>
                  <a:lnTo>
                    <a:pt x="141" y="119"/>
                  </a:lnTo>
                  <a:lnTo>
                    <a:pt x="131" y="126"/>
                  </a:lnTo>
                  <a:lnTo>
                    <a:pt x="120" y="133"/>
                  </a:lnTo>
                  <a:lnTo>
                    <a:pt x="109" y="139"/>
                  </a:lnTo>
                  <a:lnTo>
                    <a:pt x="98" y="146"/>
                  </a:lnTo>
                  <a:lnTo>
                    <a:pt x="88" y="153"/>
                  </a:lnTo>
                  <a:lnTo>
                    <a:pt x="77" y="159"/>
                  </a:lnTo>
                  <a:lnTo>
                    <a:pt x="66" y="166"/>
                  </a:lnTo>
                  <a:lnTo>
                    <a:pt x="55" y="172"/>
                  </a:lnTo>
                  <a:lnTo>
                    <a:pt x="44" y="178"/>
                  </a:lnTo>
                  <a:lnTo>
                    <a:pt x="33" y="184"/>
                  </a:lnTo>
                  <a:lnTo>
                    <a:pt x="22" y="190"/>
                  </a:lnTo>
                  <a:lnTo>
                    <a:pt x="11" y="195"/>
                  </a:lnTo>
                  <a:lnTo>
                    <a:pt x="0" y="20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7" name="Freeform 23"/>
            <p:cNvSpPr>
              <a:spLocks/>
            </p:cNvSpPr>
            <p:nvPr/>
          </p:nvSpPr>
          <p:spPr bwMode="auto">
            <a:xfrm>
              <a:off x="5243" y="2630"/>
              <a:ext cx="556" cy="264"/>
            </a:xfrm>
            <a:custGeom>
              <a:avLst/>
              <a:gdLst>
                <a:gd name="T0" fmla="*/ 650 w 475"/>
                <a:gd name="T1" fmla="*/ 6 h 234"/>
                <a:gd name="T2" fmla="*/ 629 w 475"/>
                <a:gd name="T3" fmla="*/ 1 h 234"/>
                <a:gd name="T4" fmla="*/ 618 w 475"/>
                <a:gd name="T5" fmla="*/ 0 h 234"/>
                <a:gd name="T6" fmla="*/ 608 w 475"/>
                <a:gd name="T7" fmla="*/ 0 h 234"/>
                <a:gd name="T8" fmla="*/ 596 w 475"/>
                <a:gd name="T9" fmla="*/ 1 h 234"/>
                <a:gd name="T10" fmla="*/ 585 w 475"/>
                <a:gd name="T11" fmla="*/ 2 h 234"/>
                <a:gd name="T12" fmla="*/ 574 w 475"/>
                <a:gd name="T13" fmla="*/ 6 h 234"/>
                <a:gd name="T14" fmla="*/ 563 w 475"/>
                <a:gd name="T15" fmla="*/ 8 h 234"/>
                <a:gd name="T16" fmla="*/ 551 w 475"/>
                <a:gd name="T17" fmla="*/ 12 h 234"/>
                <a:gd name="T18" fmla="*/ 540 w 475"/>
                <a:gd name="T19" fmla="*/ 17 h 234"/>
                <a:gd name="T20" fmla="*/ 529 w 475"/>
                <a:gd name="T21" fmla="*/ 21 h 234"/>
                <a:gd name="T22" fmla="*/ 516 w 475"/>
                <a:gd name="T23" fmla="*/ 27 h 234"/>
                <a:gd name="T24" fmla="*/ 506 w 475"/>
                <a:gd name="T25" fmla="*/ 32 h 234"/>
                <a:gd name="T26" fmla="*/ 493 w 475"/>
                <a:gd name="T27" fmla="*/ 38 h 234"/>
                <a:gd name="T28" fmla="*/ 482 w 475"/>
                <a:gd name="T29" fmla="*/ 44 h 234"/>
                <a:gd name="T30" fmla="*/ 472 w 475"/>
                <a:gd name="T31" fmla="*/ 52 h 234"/>
                <a:gd name="T32" fmla="*/ 459 w 475"/>
                <a:gd name="T33" fmla="*/ 59 h 234"/>
                <a:gd name="T34" fmla="*/ 448 w 475"/>
                <a:gd name="T35" fmla="*/ 67 h 234"/>
                <a:gd name="T36" fmla="*/ 435 w 475"/>
                <a:gd name="T37" fmla="*/ 73 h 234"/>
                <a:gd name="T38" fmla="*/ 425 w 475"/>
                <a:gd name="T39" fmla="*/ 81 h 234"/>
                <a:gd name="T40" fmla="*/ 413 w 475"/>
                <a:gd name="T41" fmla="*/ 89 h 234"/>
                <a:gd name="T42" fmla="*/ 403 w 475"/>
                <a:gd name="T43" fmla="*/ 97 h 234"/>
                <a:gd name="T44" fmla="*/ 392 w 475"/>
                <a:gd name="T45" fmla="*/ 105 h 234"/>
                <a:gd name="T46" fmla="*/ 380 w 475"/>
                <a:gd name="T47" fmla="*/ 111 h 234"/>
                <a:gd name="T48" fmla="*/ 370 w 475"/>
                <a:gd name="T49" fmla="*/ 118 h 234"/>
                <a:gd name="T50" fmla="*/ 361 w 475"/>
                <a:gd name="T51" fmla="*/ 126 h 234"/>
                <a:gd name="T52" fmla="*/ 351 w 475"/>
                <a:gd name="T53" fmla="*/ 132 h 234"/>
                <a:gd name="T54" fmla="*/ 339 w 475"/>
                <a:gd name="T55" fmla="*/ 140 h 234"/>
                <a:gd name="T56" fmla="*/ 330 w 475"/>
                <a:gd name="T57" fmla="*/ 146 h 234"/>
                <a:gd name="T58" fmla="*/ 321 w 475"/>
                <a:gd name="T59" fmla="*/ 151 h 234"/>
                <a:gd name="T60" fmla="*/ 313 w 475"/>
                <a:gd name="T61" fmla="*/ 158 h 234"/>
                <a:gd name="T62" fmla="*/ 303 w 475"/>
                <a:gd name="T63" fmla="*/ 162 h 234"/>
                <a:gd name="T64" fmla="*/ 284 w 475"/>
                <a:gd name="T65" fmla="*/ 173 h 234"/>
                <a:gd name="T66" fmla="*/ 275 w 475"/>
                <a:gd name="T67" fmla="*/ 178 h 234"/>
                <a:gd name="T68" fmla="*/ 266 w 475"/>
                <a:gd name="T69" fmla="*/ 183 h 234"/>
                <a:gd name="T70" fmla="*/ 256 w 475"/>
                <a:gd name="T71" fmla="*/ 188 h 234"/>
                <a:gd name="T72" fmla="*/ 247 w 475"/>
                <a:gd name="T73" fmla="*/ 193 h 234"/>
                <a:gd name="T74" fmla="*/ 239 w 475"/>
                <a:gd name="T75" fmla="*/ 199 h 234"/>
                <a:gd name="T76" fmla="*/ 228 w 475"/>
                <a:gd name="T77" fmla="*/ 204 h 234"/>
                <a:gd name="T78" fmla="*/ 219 w 475"/>
                <a:gd name="T79" fmla="*/ 209 h 234"/>
                <a:gd name="T80" fmla="*/ 211 w 475"/>
                <a:gd name="T81" fmla="*/ 214 h 234"/>
                <a:gd name="T82" fmla="*/ 201 w 475"/>
                <a:gd name="T83" fmla="*/ 219 h 234"/>
                <a:gd name="T84" fmla="*/ 192 w 475"/>
                <a:gd name="T85" fmla="*/ 225 h 234"/>
                <a:gd name="T86" fmla="*/ 184 w 475"/>
                <a:gd name="T87" fmla="*/ 229 h 234"/>
                <a:gd name="T88" fmla="*/ 174 w 475"/>
                <a:gd name="T89" fmla="*/ 235 h 234"/>
                <a:gd name="T90" fmla="*/ 164 w 475"/>
                <a:gd name="T91" fmla="*/ 238 h 234"/>
                <a:gd name="T92" fmla="*/ 155 w 475"/>
                <a:gd name="T93" fmla="*/ 243 h 234"/>
                <a:gd name="T94" fmla="*/ 145 w 475"/>
                <a:gd name="T95" fmla="*/ 247 h 234"/>
                <a:gd name="T96" fmla="*/ 137 w 475"/>
                <a:gd name="T97" fmla="*/ 252 h 234"/>
                <a:gd name="T98" fmla="*/ 128 w 475"/>
                <a:gd name="T99" fmla="*/ 256 h 234"/>
                <a:gd name="T100" fmla="*/ 118 w 475"/>
                <a:gd name="T101" fmla="*/ 259 h 234"/>
                <a:gd name="T102" fmla="*/ 108 w 475"/>
                <a:gd name="T103" fmla="*/ 265 h 234"/>
                <a:gd name="T104" fmla="*/ 98 w 475"/>
                <a:gd name="T105" fmla="*/ 267 h 234"/>
                <a:gd name="T106" fmla="*/ 89 w 475"/>
                <a:gd name="T107" fmla="*/ 271 h 234"/>
                <a:gd name="T108" fmla="*/ 80 w 475"/>
                <a:gd name="T109" fmla="*/ 275 h 234"/>
                <a:gd name="T110" fmla="*/ 70 w 475"/>
                <a:gd name="T111" fmla="*/ 279 h 234"/>
                <a:gd name="T112" fmla="*/ 61 w 475"/>
                <a:gd name="T113" fmla="*/ 281 h 234"/>
                <a:gd name="T114" fmla="*/ 49 w 475"/>
                <a:gd name="T115" fmla="*/ 285 h 234"/>
                <a:gd name="T116" fmla="*/ 40 w 475"/>
                <a:gd name="T117" fmla="*/ 288 h 234"/>
                <a:gd name="T118" fmla="*/ 30 w 475"/>
                <a:gd name="T119" fmla="*/ 290 h 234"/>
                <a:gd name="T120" fmla="*/ 19 w 475"/>
                <a:gd name="T121" fmla="*/ 292 h 234"/>
                <a:gd name="T122" fmla="*/ 9 w 475"/>
                <a:gd name="T123" fmla="*/ 296 h 234"/>
                <a:gd name="T124" fmla="*/ 0 w 475"/>
                <a:gd name="T125" fmla="*/ 29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34">
                  <a:moveTo>
                    <a:pt x="474" y="4"/>
                  </a:moveTo>
                  <a:lnTo>
                    <a:pt x="459" y="1"/>
                  </a:lnTo>
                  <a:lnTo>
                    <a:pt x="451" y="0"/>
                  </a:lnTo>
                  <a:lnTo>
                    <a:pt x="443" y="0"/>
                  </a:lnTo>
                  <a:lnTo>
                    <a:pt x="435" y="1"/>
                  </a:lnTo>
                  <a:lnTo>
                    <a:pt x="427" y="2"/>
                  </a:lnTo>
                  <a:lnTo>
                    <a:pt x="419" y="4"/>
                  </a:lnTo>
                  <a:lnTo>
                    <a:pt x="411" y="6"/>
                  </a:lnTo>
                  <a:lnTo>
                    <a:pt x="402" y="10"/>
                  </a:lnTo>
                  <a:lnTo>
                    <a:pt x="394" y="13"/>
                  </a:lnTo>
                  <a:lnTo>
                    <a:pt x="386" y="17"/>
                  </a:lnTo>
                  <a:lnTo>
                    <a:pt x="377" y="21"/>
                  </a:lnTo>
                  <a:lnTo>
                    <a:pt x="369" y="25"/>
                  </a:lnTo>
                  <a:lnTo>
                    <a:pt x="360" y="30"/>
                  </a:lnTo>
                  <a:lnTo>
                    <a:pt x="352" y="35"/>
                  </a:lnTo>
                  <a:lnTo>
                    <a:pt x="344" y="41"/>
                  </a:lnTo>
                  <a:lnTo>
                    <a:pt x="335" y="46"/>
                  </a:lnTo>
                  <a:lnTo>
                    <a:pt x="327" y="52"/>
                  </a:lnTo>
                  <a:lnTo>
                    <a:pt x="318" y="58"/>
                  </a:lnTo>
                  <a:lnTo>
                    <a:pt x="310" y="64"/>
                  </a:lnTo>
                  <a:lnTo>
                    <a:pt x="302" y="70"/>
                  </a:lnTo>
                  <a:lnTo>
                    <a:pt x="294" y="76"/>
                  </a:lnTo>
                  <a:lnTo>
                    <a:pt x="286" y="82"/>
                  </a:lnTo>
                  <a:lnTo>
                    <a:pt x="278" y="87"/>
                  </a:lnTo>
                  <a:lnTo>
                    <a:pt x="270" y="93"/>
                  </a:lnTo>
                  <a:lnTo>
                    <a:pt x="263" y="99"/>
                  </a:lnTo>
                  <a:lnTo>
                    <a:pt x="256" y="104"/>
                  </a:lnTo>
                  <a:lnTo>
                    <a:pt x="248" y="110"/>
                  </a:lnTo>
                  <a:lnTo>
                    <a:pt x="241" y="114"/>
                  </a:lnTo>
                  <a:lnTo>
                    <a:pt x="234" y="119"/>
                  </a:lnTo>
                  <a:lnTo>
                    <a:pt x="228" y="124"/>
                  </a:lnTo>
                  <a:lnTo>
                    <a:pt x="221" y="128"/>
                  </a:lnTo>
                  <a:lnTo>
                    <a:pt x="208" y="136"/>
                  </a:lnTo>
                  <a:lnTo>
                    <a:pt x="201" y="140"/>
                  </a:lnTo>
                  <a:lnTo>
                    <a:pt x="194" y="144"/>
                  </a:lnTo>
                  <a:lnTo>
                    <a:pt x="187" y="148"/>
                  </a:lnTo>
                  <a:lnTo>
                    <a:pt x="180" y="152"/>
                  </a:lnTo>
                  <a:lnTo>
                    <a:pt x="174" y="156"/>
                  </a:lnTo>
                  <a:lnTo>
                    <a:pt x="167" y="160"/>
                  </a:lnTo>
                  <a:lnTo>
                    <a:pt x="160" y="164"/>
                  </a:lnTo>
                  <a:lnTo>
                    <a:pt x="154" y="168"/>
                  </a:lnTo>
                  <a:lnTo>
                    <a:pt x="147" y="172"/>
                  </a:lnTo>
                  <a:lnTo>
                    <a:pt x="140" y="176"/>
                  </a:lnTo>
                  <a:lnTo>
                    <a:pt x="134" y="180"/>
                  </a:lnTo>
                  <a:lnTo>
                    <a:pt x="127" y="184"/>
                  </a:lnTo>
                  <a:lnTo>
                    <a:pt x="120" y="187"/>
                  </a:lnTo>
                  <a:lnTo>
                    <a:pt x="113" y="191"/>
                  </a:lnTo>
                  <a:lnTo>
                    <a:pt x="106" y="194"/>
                  </a:lnTo>
                  <a:lnTo>
                    <a:pt x="100" y="198"/>
                  </a:lnTo>
                  <a:lnTo>
                    <a:pt x="93" y="201"/>
                  </a:lnTo>
                  <a:lnTo>
                    <a:pt x="86" y="204"/>
                  </a:lnTo>
                  <a:lnTo>
                    <a:pt x="79" y="208"/>
                  </a:lnTo>
                  <a:lnTo>
                    <a:pt x="72" y="210"/>
                  </a:lnTo>
                  <a:lnTo>
                    <a:pt x="65" y="213"/>
                  </a:lnTo>
                  <a:lnTo>
                    <a:pt x="58" y="216"/>
                  </a:lnTo>
                  <a:lnTo>
                    <a:pt x="51" y="219"/>
                  </a:lnTo>
                  <a:lnTo>
                    <a:pt x="44" y="221"/>
                  </a:lnTo>
                  <a:lnTo>
                    <a:pt x="36" y="224"/>
                  </a:lnTo>
                  <a:lnTo>
                    <a:pt x="29" y="226"/>
                  </a:lnTo>
                  <a:lnTo>
                    <a:pt x="22" y="228"/>
                  </a:lnTo>
                  <a:lnTo>
                    <a:pt x="14" y="230"/>
                  </a:lnTo>
                  <a:lnTo>
                    <a:pt x="7" y="232"/>
                  </a:lnTo>
                  <a:lnTo>
                    <a:pt x="0" y="23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8" name="Freeform 24"/>
            <p:cNvSpPr>
              <a:spLocks/>
            </p:cNvSpPr>
            <p:nvPr/>
          </p:nvSpPr>
          <p:spPr bwMode="auto">
            <a:xfrm>
              <a:off x="5288" y="2883"/>
              <a:ext cx="187" cy="12"/>
            </a:xfrm>
            <a:custGeom>
              <a:avLst/>
              <a:gdLst>
                <a:gd name="T0" fmla="*/ 219 w 159"/>
                <a:gd name="T1" fmla="*/ 0 h 11"/>
                <a:gd name="T2" fmla="*/ 205 w 159"/>
                <a:gd name="T3" fmla="*/ 0 h 11"/>
                <a:gd name="T4" fmla="*/ 198 w 159"/>
                <a:gd name="T5" fmla="*/ 1 h 11"/>
                <a:gd name="T6" fmla="*/ 192 w 159"/>
                <a:gd name="T7" fmla="*/ 2 h 11"/>
                <a:gd name="T8" fmla="*/ 183 w 159"/>
                <a:gd name="T9" fmla="*/ 2 h 11"/>
                <a:gd name="T10" fmla="*/ 179 w 159"/>
                <a:gd name="T11" fmla="*/ 2 h 11"/>
                <a:gd name="T12" fmla="*/ 172 w 159"/>
                <a:gd name="T13" fmla="*/ 3 h 11"/>
                <a:gd name="T14" fmla="*/ 165 w 159"/>
                <a:gd name="T15" fmla="*/ 4 h 11"/>
                <a:gd name="T16" fmla="*/ 158 w 159"/>
                <a:gd name="T17" fmla="*/ 4 h 11"/>
                <a:gd name="T18" fmla="*/ 151 w 159"/>
                <a:gd name="T19" fmla="*/ 5 h 11"/>
                <a:gd name="T20" fmla="*/ 143 w 159"/>
                <a:gd name="T21" fmla="*/ 8 h 11"/>
                <a:gd name="T22" fmla="*/ 136 w 159"/>
                <a:gd name="T23" fmla="*/ 8 h 11"/>
                <a:gd name="T24" fmla="*/ 131 w 159"/>
                <a:gd name="T25" fmla="*/ 8 h 11"/>
                <a:gd name="T26" fmla="*/ 123 w 159"/>
                <a:gd name="T27" fmla="*/ 9 h 11"/>
                <a:gd name="T28" fmla="*/ 116 w 159"/>
                <a:gd name="T29" fmla="*/ 10 h 11"/>
                <a:gd name="T30" fmla="*/ 109 w 159"/>
                <a:gd name="T31" fmla="*/ 10 h 11"/>
                <a:gd name="T32" fmla="*/ 102 w 159"/>
                <a:gd name="T33" fmla="*/ 10 h 11"/>
                <a:gd name="T34" fmla="*/ 95 w 159"/>
                <a:gd name="T35" fmla="*/ 11 h 11"/>
                <a:gd name="T36" fmla="*/ 89 w 159"/>
                <a:gd name="T37" fmla="*/ 11 h 11"/>
                <a:gd name="T38" fmla="*/ 81 w 159"/>
                <a:gd name="T39" fmla="*/ 12 h 11"/>
                <a:gd name="T40" fmla="*/ 76 w 159"/>
                <a:gd name="T41" fmla="*/ 12 h 11"/>
                <a:gd name="T42" fmla="*/ 68 w 159"/>
                <a:gd name="T43" fmla="*/ 12 h 11"/>
                <a:gd name="T44" fmla="*/ 62 w 159"/>
                <a:gd name="T45" fmla="*/ 12 h 11"/>
                <a:gd name="T46" fmla="*/ 55 w 159"/>
                <a:gd name="T47" fmla="*/ 12 h 11"/>
                <a:gd name="T48" fmla="*/ 48 w 159"/>
                <a:gd name="T49" fmla="*/ 12 h 11"/>
                <a:gd name="T50" fmla="*/ 41 w 159"/>
                <a:gd name="T51" fmla="*/ 12 h 11"/>
                <a:gd name="T52" fmla="*/ 34 w 159"/>
                <a:gd name="T53" fmla="*/ 12 h 11"/>
                <a:gd name="T54" fmla="*/ 28 w 159"/>
                <a:gd name="T55" fmla="*/ 12 h 11"/>
                <a:gd name="T56" fmla="*/ 21 w 159"/>
                <a:gd name="T57" fmla="*/ 12 h 11"/>
                <a:gd name="T58" fmla="*/ 14 w 159"/>
                <a:gd name="T59" fmla="*/ 12 h 11"/>
                <a:gd name="T60" fmla="*/ 7 w 159"/>
                <a:gd name="T61" fmla="*/ 12 h 11"/>
                <a:gd name="T62" fmla="*/ 0 w 159"/>
                <a:gd name="T63" fmla="*/ 11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
                  <a:moveTo>
                    <a:pt x="158" y="0"/>
                  </a:moveTo>
                  <a:lnTo>
                    <a:pt x="148" y="0"/>
                  </a:lnTo>
                  <a:lnTo>
                    <a:pt x="143" y="1"/>
                  </a:lnTo>
                  <a:lnTo>
                    <a:pt x="139" y="2"/>
                  </a:lnTo>
                  <a:lnTo>
                    <a:pt x="133" y="2"/>
                  </a:lnTo>
                  <a:lnTo>
                    <a:pt x="129" y="2"/>
                  </a:lnTo>
                  <a:lnTo>
                    <a:pt x="124" y="3"/>
                  </a:lnTo>
                  <a:lnTo>
                    <a:pt x="119" y="4"/>
                  </a:lnTo>
                  <a:lnTo>
                    <a:pt x="114" y="4"/>
                  </a:lnTo>
                  <a:lnTo>
                    <a:pt x="109" y="5"/>
                  </a:lnTo>
                  <a:lnTo>
                    <a:pt x="104" y="6"/>
                  </a:lnTo>
                  <a:lnTo>
                    <a:pt x="99" y="6"/>
                  </a:lnTo>
                  <a:lnTo>
                    <a:pt x="94" y="6"/>
                  </a:lnTo>
                  <a:lnTo>
                    <a:pt x="89" y="7"/>
                  </a:lnTo>
                  <a:lnTo>
                    <a:pt x="84" y="8"/>
                  </a:lnTo>
                  <a:lnTo>
                    <a:pt x="79" y="8"/>
                  </a:lnTo>
                  <a:lnTo>
                    <a:pt x="74" y="8"/>
                  </a:lnTo>
                  <a:lnTo>
                    <a:pt x="69" y="9"/>
                  </a:lnTo>
                  <a:lnTo>
                    <a:pt x="65" y="9"/>
                  </a:lnTo>
                  <a:lnTo>
                    <a:pt x="59" y="10"/>
                  </a:lnTo>
                  <a:lnTo>
                    <a:pt x="55" y="10"/>
                  </a:lnTo>
                  <a:lnTo>
                    <a:pt x="49" y="10"/>
                  </a:lnTo>
                  <a:lnTo>
                    <a:pt x="45" y="10"/>
                  </a:lnTo>
                  <a:lnTo>
                    <a:pt x="40" y="10"/>
                  </a:lnTo>
                  <a:lnTo>
                    <a:pt x="35" y="10"/>
                  </a:lnTo>
                  <a:lnTo>
                    <a:pt x="30" y="10"/>
                  </a:lnTo>
                  <a:lnTo>
                    <a:pt x="25" y="10"/>
                  </a:lnTo>
                  <a:lnTo>
                    <a:pt x="20" y="10"/>
                  </a:lnTo>
                  <a:lnTo>
                    <a:pt x="15" y="10"/>
                  </a:lnTo>
                  <a:lnTo>
                    <a:pt x="10" y="10"/>
                  </a:lnTo>
                  <a:lnTo>
                    <a:pt x="5" y="10"/>
                  </a:lnTo>
                  <a:lnTo>
                    <a:pt x="0" y="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Freeform 25"/>
            <p:cNvSpPr>
              <a:spLocks/>
            </p:cNvSpPr>
            <p:nvPr/>
          </p:nvSpPr>
          <p:spPr bwMode="auto">
            <a:xfrm>
              <a:off x="5075" y="3033"/>
              <a:ext cx="261" cy="130"/>
            </a:xfrm>
            <a:custGeom>
              <a:avLst/>
              <a:gdLst>
                <a:gd name="T0" fmla="*/ 0 w 223"/>
                <a:gd name="T1" fmla="*/ 0 h 115"/>
                <a:gd name="T2" fmla="*/ 16 w 223"/>
                <a:gd name="T3" fmla="*/ 0 h 115"/>
                <a:gd name="T4" fmla="*/ 26 w 223"/>
                <a:gd name="T5" fmla="*/ 1 h 115"/>
                <a:gd name="T6" fmla="*/ 34 w 223"/>
                <a:gd name="T7" fmla="*/ 2 h 115"/>
                <a:gd name="T8" fmla="*/ 46 w 223"/>
                <a:gd name="T9" fmla="*/ 3 h 115"/>
                <a:gd name="T10" fmla="*/ 55 w 223"/>
                <a:gd name="T11" fmla="*/ 7 h 115"/>
                <a:gd name="T12" fmla="*/ 64 w 223"/>
                <a:gd name="T13" fmla="*/ 9 h 115"/>
                <a:gd name="T14" fmla="*/ 75 w 223"/>
                <a:gd name="T15" fmla="*/ 11 h 115"/>
                <a:gd name="T16" fmla="*/ 87 w 223"/>
                <a:gd name="T17" fmla="*/ 14 h 115"/>
                <a:gd name="T18" fmla="*/ 97 w 223"/>
                <a:gd name="T19" fmla="*/ 17 h 115"/>
                <a:gd name="T20" fmla="*/ 108 w 223"/>
                <a:gd name="T21" fmla="*/ 20 h 115"/>
                <a:gd name="T22" fmla="*/ 119 w 223"/>
                <a:gd name="T23" fmla="*/ 24 h 115"/>
                <a:gd name="T24" fmla="*/ 130 w 223"/>
                <a:gd name="T25" fmla="*/ 29 h 115"/>
                <a:gd name="T26" fmla="*/ 142 w 223"/>
                <a:gd name="T27" fmla="*/ 33 h 115"/>
                <a:gd name="T28" fmla="*/ 152 w 223"/>
                <a:gd name="T29" fmla="*/ 37 h 115"/>
                <a:gd name="T30" fmla="*/ 163 w 223"/>
                <a:gd name="T31" fmla="*/ 42 h 115"/>
                <a:gd name="T32" fmla="*/ 174 w 223"/>
                <a:gd name="T33" fmla="*/ 47 h 115"/>
                <a:gd name="T34" fmla="*/ 185 w 223"/>
                <a:gd name="T35" fmla="*/ 52 h 115"/>
                <a:gd name="T36" fmla="*/ 194 w 223"/>
                <a:gd name="T37" fmla="*/ 59 h 115"/>
                <a:gd name="T38" fmla="*/ 206 w 223"/>
                <a:gd name="T39" fmla="*/ 66 h 115"/>
                <a:gd name="T40" fmla="*/ 215 w 223"/>
                <a:gd name="T41" fmla="*/ 70 h 115"/>
                <a:gd name="T42" fmla="*/ 226 w 223"/>
                <a:gd name="T43" fmla="*/ 77 h 115"/>
                <a:gd name="T44" fmla="*/ 235 w 223"/>
                <a:gd name="T45" fmla="*/ 83 h 115"/>
                <a:gd name="T46" fmla="*/ 246 w 223"/>
                <a:gd name="T47" fmla="*/ 89 h 115"/>
                <a:gd name="T48" fmla="*/ 254 w 223"/>
                <a:gd name="T49" fmla="*/ 96 h 115"/>
                <a:gd name="T50" fmla="*/ 262 w 223"/>
                <a:gd name="T51" fmla="*/ 102 h 115"/>
                <a:gd name="T52" fmla="*/ 270 w 223"/>
                <a:gd name="T53" fmla="*/ 110 h 115"/>
                <a:gd name="T54" fmla="*/ 279 w 223"/>
                <a:gd name="T55" fmla="*/ 116 h 115"/>
                <a:gd name="T56" fmla="*/ 284 w 223"/>
                <a:gd name="T57" fmla="*/ 124 h 115"/>
                <a:gd name="T58" fmla="*/ 291 w 223"/>
                <a:gd name="T59" fmla="*/ 131 h 115"/>
                <a:gd name="T60" fmla="*/ 297 w 223"/>
                <a:gd name="T61" fmla="*/ 138 h 115"/>
                <a:gd name="T62" fmla="*/ 304 w 223"/>
                <a:gd name="T63" fmla="*/ 146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3" h="115">
                  <a:moveTo>
                    <a:pt x="0" y="0"/>
                  </a:moveTo>
                  <a:lnTo>
                    <a:pt x="12" y="0"/>
                  </a:lnTo>
                  <a:lnTo>
                    <a:pt x="19" y="1"/>
                  </a:lnTo>
                  <a:lnTo>
                    <a:pt x="25" y="2"/>
                  </a:lnTo>
                  <a:lnTo>
                    <a:pt x="33" y="3"/>
                  </a:lnTo>
                  <a:lnTo>
                    <a:pt x="40" y="5"/>
                  </a:lnTo>
                  <a:lnTo>
                    <a:pt x="47" y="7"/>
                  </a:lnTo>
                  <a:lnTo>
                    <a:pt x="55" y="9"/>
                  </a:lnTo>
                  <a:lnTo>
                    <a:pt x="63" y="11"/>
                  </a:lnTo>
                  <a:lnTo>
                    <a:pt x="71" y="13"/>
                  </a:lnTo>
                  <a:lnTo>
                    <a:pt x="79" y="16"/>
                  </a:lnTo>
                  <a:lnTo>
                    <a:pt x="87" y="19"/>
                  </a:lnTo>
                  <a:lnTo>
                    <a:pt x="95" y="23"/>
                  </a:lnTo>
                  <a:lnTo>
                    <a:pt x="103" y="26"/>
                  </a:lnTo>
                  <a:lnTo>
                    <a:pt x="111" y="29"/>
                  </a:lnTo>
                  <a:lnTo>
                    <a:pt x="119" y="33"/>
                  </a:lnTo>
                  <a:lnTo>
                    <a:pt x="127" y="37"/>
                  </a:lnTo>
                  <a:lnTo>
                    <a:pt x="135" y="41"/>
                  </a:lnTo>
                  <a:lnTo>
                    <a:pt x="142" y="46"/>
                  </a:lnTo>
                  <a:lnTo>
                    <a:pt x="150" y="51"/>
                  </a:lnTo>
                  <a:lnTo>
                    <a:pt x="157" y="55"/>
                  </a:lnTo>
                  <a:lnTo>
                    <a:pt x="165" y="60"/>
                  </a:lnTo>
                  <a:lnTo>
                    <a:pt x="172" y="65"/>
                  </a:lnTo>
                  <a:lnTo>
                    <a:pt x="179" y="70"/>
                  </a:lnTo>
                  <a:lnTo>
                    <a:pt x="185" y="75"/>
                  </a:lnTo>
                  <a:lnTo>
                    <a:pt x="191" y="80"/>
                  </a:lnTo>
                  <a:lnTo>
                    <a:pt x="197" y="86"/>
                  </a:lnTo>
                  <a:lnTo>
                    <a:pt x="203" y="91"/>
                  </a:lnTo>
                  <a:lnTo>
                    <a:pt x="208" y="97"/>
                  </a:lnTo>
                  <a:lnTo>
                    <a:pt x="213" y="103"/>
                  </a:lnTo>
                  <a:lnTo>
                    <a:pt x="217" y="108"/>
                  </a:lnTo>
                  <a:lnTo>
                    <a:pt x="222" y="11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Freeform 26"/>
            <p:cNvSpPr>
              <a:spLocks/>
            </p:cNvSpPr>
            <p:nvPr/>
          </p:nvSpPr>
          <p:spPr bwMode="auto">
            <a:xfrm>
              <a:off x="5104" y="2964"/>
              <a:ext cx="297" cy="134"/>
            </a:xfrm>
            <a:custGeom>
              <a:avLst/>
              <a:gdLst>
                <a:gd name="T0" fmla="*/ 0 w 254"/>
                <a:gd name="T1" fmla="*/ 6 h 119"/>
                <a:gd name="T2" fmla="*/ 18 w 254"/>
                <a:gd name="T3" fmla="*/ 0 h 119"/>
                <a:gd name="T4" fmla="*/ 27 w 254"/>
                <a:gd name="T5" fmla="*/ 0 h 119"/>
                <a:gd name="T6" fmla="*/ 39 w 254"/>
                <a:gd name="T7" fmla="*/ 0 h 119"/>
                <a:gd name="T8" fmla="*/ 49 w 254"/>
                <a:gd name="T9" fmla="*/ 0 h 119"/>
                <a:gd name="T10" fmla="*/ 60 w 254"/>
                <a:gd name="T11" fmla="*/ 1 h 119"/>
                <a:gd name="T12" fmla="*/ 71 w 254"/>
                <a:gd name="T13" fmla="*/ 3 h 119"/>
                <a:gd name="T14" fmla="*/ 83 w 254"/>
                <a:gd name="T15" fmla="*/ 7 h 119"/>
                <a:gd name="T16" fmla="*/ 95 w 254"/>
                <a:gd name="T17" fmla="*/ 9 h 119"/>
                <a:gd name="T18" fmla="*/ 106 w 254"/>
                <a:gd name="T19" fmla="*/ 12 h 119"/>
                <a:gd name="T20" fmla="*/ 119 w 254"/>
                <a:gd name="T21" fmla="*/ 17 h 119"/>
                <a:gd name="T22" fmla="*/ 131 w 254"/>
                <a:gd name="T23" fmla="*/ 20 h 119"/>
                <a:gd name="T24" fmla="*/ 144 w 254"/>
                <a:gd name="T25" fmla="*/ 26 h 119"/>
                <a:gd name="T26" fmla="*/ 156 w 254"/>
                <a:gd name="T27" fmla="*/ 30 h 119"/>
                <a:gd name="T28" fmla="*/ 168 w 254"/>
                <a:gd name="T29" fmla="*/ 36 h 119"/>
                <a:gd name="T30" fmla="*/ 182 w 254"/>
                <a:gd name="T31" fmla="*/ 42 h 119"/>
                <a:gd name="T32" fmla="*/ 194 w 254"/>
                <a:gd name="T33" fmla="*/ 48 h 119"/>
                <a:gd name="T34" fmla="*/ 207 w 254"/>
                <a:gd name="T35" fmla="*/ 53 h 119"/>
                <a:gd name="T36" fmla="*/ 217 w 254"/>
                <a:gd name="T37" fmla="*/ 61 h 119"/>
                <a:gd name="T38" fmla="*/ 229 w 254"/>
                <a:gd name="T39" fmla="*/ 68 h 119"/>
                <a:gd name="T40" fmla="*/ 242 w 254"/>
                <a:gd name="T41" fmla="*/ 73 h 119"/>
                <a:gd name="T42" fmla="*/ 253 w 254"/>
                <a:gd name="T43" fmla="*/ 81 h 119"/>
                <a:gd name="T44" fmla="*/ 264 w 254"/>
                <a:gd name="T45" fmla="*/ 88 h 119"/>
                <a:gd name="T46" fmla="*/ 275 w 254"/>
                <a:gd name="T47" fmla="*/ 95 h 119"/>
                <a:gd name="T48" fmla="*/ 285 w 254"/>
                <a:gd name="T49" fmla="*/ 101 h 119"/>
                <a:gd name="T50" fmla="*/ 297 w 254"/>
                <a:gd name="T51" fmla="*/ 109 h 119"/>
                <a:gd name="T52" fmla="*/ 305 w 254"/>
                <a:gd name="T53" fmla="*/ 117 h 119"/>
                <a:gd name="T54" fmla="*/ 315 w 254"/>
                <a:gd name="T55" fmla="*/ 123 h 119"/>
                <a:gd name="T56" fmla="*/ 324 w 254"/>
                <a:gd name="T57" fmla="*/ 129 h 119"/>
                <a:gd name="T58" fmla="*/ 331 w 254"/>
                <a:gd name="T59" fmla="*/ 137 h 119"/>
                <a:gd name="T60" fmla="*/ 339 w 254"/>
                <a:gd name="T61" fmla="*/ 143 h 119"/>
                <a:gd name="T62" fmla="*/ 346 w 254"/>
                <a:gd name="T63" fmla="*/ 150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119">
                  <a:moveTo>
                    <a:pt x="0" y="4"/>
                  </a:moveTo>
                  <a:lnTo>
                    <a:pt x="13" y="0"/>
                  </a:lnTo>
                  <a:lnTo>
                    <a:pt x="20" y="0"/>
                  </a:lnTo>
                  <a:lnTo>
                    <a:pt x="28" y="0"/>
                  </a:lnTo>
                  <a:lnTo>
                    <a:pt x="36" y="0"/>
                  </a:lnTo>
                  <a:lnTo>
                    <a:pt x="44" y="1"/>
                  </a:lnTo>
                  <a:lnTo>
                    <a:pt x="52" y="3"/>
                  </a:lnTo>
                  <a:lnTo>
                    <a:pt x="61" y="5"/>
                  </a:lnTo>
                  <a:lnTo>
                    <a:pt x="69" y="7"/>
                  </a:lnTo>
                  <a:lnTo>
                    <a:pt x="78" y="10"/>
                  </a:lnTo>
                  <a:lnTo>
                    <a:pt x="87" y="13"/>
                  </a:lnTo>
                  <a:lnTo>
                    <a:pt x="96" y="16"/>
                  </a:lnTo>
                  <a:lnTo>
                    <a:pt x="105" y="20"/>
                  </a:lnTo>
                  <a:lnTo>
                    <a:pt x="114" y="24"/>
                  </a:lnTo>
                  <a:lnTo>
                    <a:pt x="123" y="28"/>
                  </a:lnTo>
                  <a:lnTo>
                    <a:pt x="133" y="33"/>
                  </a:lnTo>
                  <a:lnTo>
                    <a:pt x="142" y="38"/>
                  </a:lnTo>
                  <a:lnTo>
                    <a:pt x="151" y="42"/>
                  </a:lnTo>
                  <a:lnTo>
                    <a:pt x="159" y="48"/>
                  </a:lnTo>
                  <a:lnTo>
                    <a:pt x="168" y="53"/>
                  </a:lnTo>
                  <a:lnTo>
                    <a:pt x="177" y="58"/>
                  </a:lnTo>
                  <a:lnTo>
                    <a:pt x="185" y="64"/>
                  </a:lnTo>
                  <a:lnTo>
                    <a:pt x="193" y="69"/>
                  </a:lnTo>
                  <a:lnTo>
                    <a:pt x="201" y="75"/>
                  </a:lnTo>
                  <a:lnTo>
                    <a:pt x="209" y="80"/>
                  </a:lnTo>
                  <a:lnTo>
                    <a:pt x="217" y="86"/>
                  </a:lnTo>
                  <a:lnTo>
                    <a:pt x="223" y="92"/>
                  </a:lnTo>
                  <a:lnTo>
                    <a:pt x="230" y="97"/>
                  </a:lnTo>
                  <a:lnTo>
                    <a:pt x="237" y="102"/>
                  </a:lnTo>
                  <a:lnTo>
                    <a:pt x="242" y="108"/>
                  </a:lnTo>
                  <a:lnTo>
                    <a:pt x="248" y="113"/>
                  </a:lnTo>
                  <a:lnTo>
                    <a:pt x="253" y="11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Freeform 27"/>
            <p:cNvSpPr>
              <a:spLocks/>
            </p:cNvSpPr>
            <p:nvPr/>
          </p:nvSpPr>
          <p:spPr bwMode="auto">
            <a:xfrm>
              <a:off x="5187" y="2920"/>
              <a:ext cx="297" cy="81"/>
            </a:xfrm>
            <a:custGeom>
              <a:avLst/>
              <a:gdLst>
                <a:gd name="T0" fmla="*/ 0 w 254"/>
                <a:gd name="T1" fmla="*/ 7 h 72"/>
                <a:gd name="T2" fmla="*/ 21 w 254"/>
                <a:gd name="T3" fmla="*/ 1 h 72"/>
                <a:gd name="T4" fmla="*/ 30 w 254"/>
                <a:gd name="T5" fmla="*/ 1 h 72"/>
                <a:gd name="T6" fmla="*/ 41 w 254"/>
                <a:gd name="T7" fmla="*/ 0 h 72"/>
                <a:gd name="T8" fmla="*/ 51 w 254"/>
                <a:gd name="T9" fmla="*/ 0 h 72"/>
                <a:gd name="T10" fmla="*/ 63 w 254"/>
                <a:gd name="T11" fmla="*/ 1 h 72"/>
                <a:gd name="T12" fmla="*/ 74 w 254"/>
                <a:gd name="T13" fmla="*/ 2 h 72"/>
                <a:gd name="T14" fmla="*/ 84 w 254"/>
                <a:gd name="T15" fmla="*/ 3 h 72"/>
                <a:gd name="T16" fmla="*/ 96 w 254"/>
                <a:gd name="T17" fmla="*/ 7 h 72"/>
                <a:gd name="T18" fmla="*/ 106 w 254"/>
                <a:gd name="T19" fmla="*/ 9 h 72"/>
                <a:gd name="T20" fmla="*/ 118 w 254"/>
                <a:gd name="T21" fmla="*/ 11 h 72"/>
                <a:gd name="T22" fmla="*/ 129 w 254"/>
                <a:gd name="T23" fmla="*/ 14 h 72"/>
                <a:gd name="T24" fmla="*/ 139 w 254"/>
                <a:gd name="T25" fmla="*/ 17 h 72"/>
                <a:gd name="T26" fmla="*/ 152 w 254"/>
                <a:gd name="T27" fmla="*/ 20 h 72"/>
                <a:gd name="T28" fmla="*/ 163 w 254"/>
                <a:gd name="T29" fmla="*/ 24 h 72"/>
                <a:gd name="T30" fmla="*/ 174 w 254"/>
                <a:gd name="T31" fmla="*/ 29 h 72"/>
                <a:gd name="T32" fmla="*/ 185 w 254"/>
                <a:gd name="T33" fmla="*/ 33 h 72"/>
                <a:gd name="T34" fmla="*/ 195 w 254"/>
                <a:gd name="T35" fmla="*/ 37 h 72"/>
                <a:gd name="T36" fmla="*/ 208 w 254"/>
                <a:gd name="T37" fmla="*/ 42 h 72"/>
                <a:gd name="T38" fmla="*/ 219 w 254"/>
                <a:gd name="T39" fmla="*/ 46 h 72"/>
                <a:gd name="T40" fmla="*/ 229 w 254"/>
                <a:gd name="T41" fmla="*/ 50 h 72"/>
                <a:gd name="T42" fmla="*/ 241 w 254"/>
                <a:gd name="T43" fmla="*/ 54 h 72"/>
                <a:gd name="T44" fmla="*/ 251 w 254"/>
                <a:gd name="T45" fmla="*/ 59 h 72"/>
                <a:gd name="T46" fmla="*/ 263 w 254"/>
                <a:gd name="T47" fmla="*/ 63 h 72"/>
                <a:gd name="T48" fmla="*/ 274 w 254"/>
                <a:gd name="T49" fmla="*/ 68 h 72"/>
                <a:gd name="T50" fmla="*/ 284 w 254"/>
                <a:gd name="T51" fmla="*/ 71 h 72"/>
                <a:gd name="T52" fmla="*/ 293 w 254"/>
                <a:gd name="T53" fmla="*/ 74 h 72"/>
                <a:gd name="T54" fmla="*/ 305 w 254"/>
                <a:gd name="T55" fmla="*/ 79 h 72"/>
                <a:gd name="T56" fmla="*/ 316 w 254"/>
                <a:gd name="T57" fmla="*/ 82 h 72"/>
                <a:gd name="T58" fmla="*/ 325 w 254"/>
                <a:gd name="T59" fmla="*/ 84 h 72"/>
                <a:gd name="T60" fmla="*/ 337 w 254"/>
                <a:gd name="T61" fmla="*/ 88 h 72"/>
                <a:gd name="T62" fmla="*/ 346 w 254"/>
                <a:gd name="T63" fmla="*/ 90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72">
                  <a:moveTo>
                    <a:pt x="0" y="5"/>
                  </a:moveTo>
                  <a:lnTo>
                    <a:pt x="15" y="1"/>
                  </a:lnTo>
                  <a:lnTo>
                    <a:pt x="22" y="1"/>
                  </a:lnTo>
                  <a:lnTo>
                    <a:pt x="30" y="0"/>
                  </a:lnTo>
                  <a:lnTo>
                    <a:pt x="38" y="0"/>
                  </a:lnTo>
                  <a:lnTo>
                    <a:pt x="46" y="1"/>
                  </a:lnTo>
                  <a:lnTo>
                    <a:pt x="54" y="2"/>
                  </a:lnTo>
                  <a:lnTo>
                    <a:pt x="62" y="3"/>
                  </a:lnTo>
                  <a:lnTo>
                    <a:pt x="70" y="5"/>
                  </a:lnTo>
                  <a:lnTo>
                    <a:pt x="78" y="7"/>
                  </a:lnTo>
                  <a:lnTo>
                    <a:pt x="86" y="9"/>
                  </a:lnTo>
                  <a:lnTo>
                    <a:pt x="94" y="11"/>
                  </a:lnTo>
                  <a:lnTo>
                    <a:pt x="102" y="13"/>
                  </a:lnTo>
                  <a:lnTo>
                    <a:pt x="111" y="16"/>
                  </a:lnTo>
                  <a:lnTo>
                    <a:pt x="119" y="19"/>
                  </a:lnTo>
                  <a:lnTo>
                    <a:pt x="127" y="23"/>
                  </a:lnTo>
                  <a:lnTo>
                    <a:pt x="135" y="26"/>
                  </a:lnTo>
                  <a:lnTo>
                    <a:pt x="143" y="29"/>
                  </a:lnTo>
                  <a:lnTo>
                    <a:pt x="152" y="33"/>
                  </a:lnTo>
                  <a:lnTo>
                    <a:pt x="160" y="36"/>
                  </a:lnTo>
                  <a:lnTo>
                    <a:pt x="168" y="39"/>
                  </a:lnTo>
                  <a:lnTo>
                    <a:pt x="176" y="43"/>
                  </a:lnTo>
                  <a:lnTo>
                    <a:pt x="184" y="46"/>
                  </a:lnTo>
                  <a:lnTo>
                    <a:pt x="192" y="50"/>
                  </a:lnTo>
                  <a:lnTo>
                    <a:pt x="200" y="53"/>
                  </a:lnTo>
                  <a:lnTo>
                    <a:pt x="208" y="56"/>
                  </a:lnTo>
                  <a:lnTo>
                    <a:pt x="215" y="59"/>
                  </a:lnTo>
                  <a:lnTo>
                    <a:pt x="223" y="62"/>
                  </a:lnTo>
                  <a:lnTo>
                    <a:pt x="231" y="65"/>
                  </a:lnTo>
                  <a:lnTo>
                    <a:pt x="238" y="67"/>
                  </a:lnTo>
                  <a:lnTo>
                    <a:pt x="246" y="69"/>
                  </a:lnTo>
                  <a:lnTo>
                    <a:pt x="253" y="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Freeform 28"/>
            <p:cNvSpPr>
              <a:spLocks/>
            </p:cNvSpPr>
            <p:nvPr/>
          </p:nvSpPr>
          <p:spPr bwMode="auto">
            <a:xfrm>
              <a:off x="5665" y="2150"/>
              <a:ext cx="171" cy="271"/>
            </a:xfrm>
            <a:custGeom>
              <a:avLst/>
              <a:gdLst>
                <a:gd name="T0" fmla="*/ 199 w 146"/>
                <a:gd name="T1" fmla="*/ 0 h 240"/>
                <a:gd name="T2" fmla="*/ 183 w 146"/>
                <a:gd name="T3" fmla="*/ 1 h 240"/>
                <a:gd name="T4" fmla="*/ 176 w 146"/>
                <a:gd name="T5" fmla="*/ 3 h 240"/>
                <a:gd name="T6" fmla="*/ 169 w 146"/>
                <a:gd name="T7" fmla="*/ 7 h 240"/>
                <a:gd name="T8" fmla="*/ 163 w 146"/>
                <a:gd name="T9" fmla="*/ 10 h 240"/>
                <a:gd name="T10" fmla="*/ 158 w 146"/>
                <a:gd name="T11" fmla="*/ 14 h 240"/>
                <a:gd name="T12" fmla="*/ 153 w 146"/>
                <a:gd name="T13" fmla="*/ 19 h 240"/>
                <a:gd name="T14" fmla="*/ 150 w 146"/>
                <a:gd name="T15" fmla="*/ 24 h 240"/>
                <a:gd name="T16" fmla="*/ 144 w 146"/>
                <a:gd name="T17" fmla="*/ 30 h 240"/>
                <a:gd name="T18" fmla="*/ 142 w 146"/>
                <a:gd name="T19" fmla="*/ 37 h 240"/>
                <a:gd name="T20" fmla="*/ 138 w 146"/>
                <a:gd name="T21" fmla="*/ 43 h 240"/>
                <a:gd name="T22" fmla="*/ 136 w 146"/>
                <a:gd name="T23" fmla="*/ 50 h 240"/>
                <a:gd name="T24" fmla="*/ 134 w 146"/>
                <a:gd name="T25" fmla="*/ 58 h 240"/>
                <a:gd name="T26" fmla="*/ 130 w 146"/>
                <a:gd name="T27" fmla="*/ 65 h 240"/>
                <a:gd name="T28" fmla="*/ 128 w 146"/>
                <a:gd name="T29" fmla="*/ 72 h 240"/>
                <a:gd name="T30" fmla="*/ 126 w 146"/>
                <a:gd name="T31" fmla="*/ 80 h 240"/>
                <a:gd name="T32" fmla="*/ 125 w 146"/>
                <a:gd name="T33" fmla="*/ 88 h 240"/>
                <a:gd name="T34" fmla="*/ 122 w 146"/>
                <a:gd name="T35" fmla="*/ 96 h 240"/>
                <a:gd name="T36" fmla="*/ 121 w 146"/>
                <a:gd name="T37" fmla="*/ 103 h 240"/>
                <a:gd name="T38" fmla="*/ 118 w 146"/>
                <a:gd name="T39" fmla="*/ 111 h 240"/>
                <a:gd name="T40" fmla="*/ 117 w 146"/>
                <a:gd name="T41" fmla="*/ 119 h 240"/>
                <a:gd name="T42" fmla="*/ 114 w 146"/>
                <a:gd name="T43" fmla="*/ 126 h 240"/>
                <a:gd name="T44" fmla="*/ 112 w 146"/>
                <a:gd name="T45" fmla="*/ 134 h 240"/>
                <a:gd name="T46" fmla="*/ 110 w 146"/>
                <a:gd name="T47" fmla="*/ 140 h 240"/>
                <a:gd name="T48" fmla="*/ 107 w 146"/>
                <a:gd name="T49" fmla="*/ 147 h 240"/>
                <a:gd name="T50" fmla="*/ 104 w 146"/>
                <a:gd name="T51" fmla="*/ 155 h 240"/>
                <a:gd name="T52" fmla="*/ 102 w 146"/>
                <a:gd name="T53" fmla="*/ 159 h 240"/>
                <a:gd name="T54" fmla="*/ 97 w 146"/>
                <a:gd name="T55" fmla="*/ 166 h 240"/>
                <a:gd name="T56" fmla="*/ 95 w 146"/>
                <a:gd name="T57" fmla="*/ 171 h 240"/>
                <a:gd name="T58" fmla="*/ 89 w 146"/>
                <a:gd name="T59" fmla="*/ 175 h 240"/>
                <a:gd name="T60" fmla="*/ 86 w 146"/>
                <a:gd name="T61" fmla="*/ 180 h 240"/>
                <a:gd name="T62" fmla="*/ 80 w 146"/>
                <a:gd name="T63" fmla="*/ 182 h 240"/>
                <a:gd name="T64" fmla="*/ 71 w 146"/>
                <a:gd name="T65" fmla="*/ 187 h 240"/>
                <a:gd name="T66" fmla="*/ 67 w 146"/>
                <a:gd name="T67" fmla="*/ 190 h 240"/>
                <a:gd name="T68" fmla="*/ 63 w 146"/>
                <a:gd name="T69" fmla="*/ 193 h 240"/>
                <a:gd name="T70" fmla="*/ 59 w 146"/>
                <a:gd name="T71" fmla="*/ 195 h 240"/>
                <a:gd name="T72" fmla="*/ 54 w 146"/>
                <a:gd name="T73" fmla="*/ 198 h 240"/>
                <a:gd name="T74" fmla="*/ 50 w 146"/>
                <a:gd name="T75" fmla="*/ 200 h 240"/>
                <a:gd name="T76" fmla="*/ 47 w 146"/>
                <a:gd name="T77" fmla="*/ 203 h 240"/>
                <a:gd name="T78" fmla="*/ 42 w 146"/>
                <a:gd name="T79" fmla="*/ 206 h 240"/>
                <a:gd name="T80" fmla="*/ 39 w 146"/>
                <a:gd name="T81" fmla="*/ 208 h 240"/>
                <a:gd name="T82" fmla="*/ 34 w 146"/>
                <a:gd name="T83" fmla="*/ 211 h 240"/>
                <a:gd name="T84" fmla="*/ 32 w 146"/>
                <a:gd name="T85" fmla="*/ 215 h 240"/>
                <a:gd name="T86" fmla="*/ 29 w 146"/>
                <a:gd name="T87" fmla="*/ 218 h 240"/>
                <a:gd name="T88" fmla="*/ 25 w 146"/>
                <a:gd name="T89" fmla="*/ 220 h 240"/>
                <a:gd name="T90" fmla="*/ 22 w 146"/>
                <a:gd name="T91" fmla="*/ 225 h 240"/>
                <a:gd name="T92" fmla="*/ 19 w 146"/>
                <a:gd name="T93" fmla="*/ 228 h 240"/>
                <a:gd name="T94" fmla="*/ 16 w 146"/>
                <a:gd name="T95" fmla="*/ 230 h 240"/>
                <a:gd name="T96" fmla="*/ 14 w 146"/>
                <a:gd name="T97" fmla="*/ 235 h 240"/>
                <a:gd name="T98" fmla="*/ 11 w 146"/>
                <a:gd name="T99" fmla="*/ 238 h 240"/>
                <a:gd name="T100" fmla="*/ 9 w 146"/>
                <a:gd name="T101" fmla="*/ 244 h 240"/>
                <a:gd name="T102" fmla="*/ 7 w 146"/>
                <a:gd name="T103" fmla="*/ 247 h 240"/>
                <a:gd name="T104" fmla="*/ 6 w 146"/>
                <a:gd name="T105" fmla="*/ 251 h 240"/>
                <a:gd name="T106" fmla="*/ 5 w 146"/>
                <a:gd name="T107" fmla="*/ 256 h 240"/>
                <a:gd name="T108" fmla="*/ 2 w 146"/>
                <a:gd name="T109" fmla="*/ 260 h 240"/>
                <a:gd name="T110" fmla="*/ 1 w 146"/>
                <a:gd name="T111" fmla="*/ 265 h 240"/>
                <a:gd name="T112" fmla="*/ 1 w 146"/>
                <a:gd name="T113" fmla="*/ 270 h 240"/>
                <a:gd name="T114" fmla="*/ 0 w 146"/>
                <a:gd name="T115" fmla="*/ 276 h 240"/>
                <a:gd name="T116" fmla="*/ 0 w 146"/>
                <a:gd name="T117" fmla="*/ 280 h 240"/>
                <a:gd name="T118" fmla="*/ 1 w 146"/>
                <a:gd name="T119" fmla="*/ 287 h 240"/>
                <a:gd name="T120" fmla="*/ 1 w 146"/>
                <a:gd name="T121" fmla="*/ 292 h 240"/>
                <a:gd name="T122" fmla="*/ 1 w 146"/>
                <a:gd name="T123" fmla="*/ 297 h 240"/>
                <a:gd name="T124" fmla="*/ 5 w 146"/>
                <a:gd name="T125" fmla="*/ 305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6" h="240">
                  <a:moveTo>
                    <a:pt x="145" y="0"/>
                  </a:moveTo>
                  <a:lnTo>
                    <a:pt x="133" y="1"/>
                  </a:lnTo>
                  <a:lnTo>
                    <a:pt x="128" y="3"/>
                  </a:lnTo>
                  <a:lnTo>
                    <a:pt x="123" y="5"/>
                  </a:lnTo>
                  <a:lnTo>
                    <a:pt x="119" y="8"/>
                  </a:lnTo>
                  <a:lnTo>
                    <a:pt x="115" y="11"/>
                  </a:lnTo>
                  <a:lnTo>
                    <a:pt x="112" y="15"/>
                  </a:lnTo>
                  <a:lnTo>
                    <a:pt x="109" y="19"/>
                  </a:lnTo>
                  <a:lnTo>
                    <a:pt x="105" y="24"/>
                  </a:lnTo>
                  <a:lnTo>
                    <a:pt x="103" y="29"/>
                  </a:lnTo>
                  <a:lnTo>
                    <a:pt x="101" y="34"/>
                  </a:lnTo>
                  <a:lnTo>
                    <a:pt x="99" y="39"/>
                  </a:lnTo>
                  <a:lnTo>
                    <a:pt x="97" y="45"/>
                  </a:lnTo>
                  <a:lnTo>
                    <a:pt x="95" y="51"/>
                  </a:lnTo>
                  <a:lnTo>
                    <a:pt x="93" y="57"/>
                  </a:lnTo>
                  <a:lnTo>
                    <a:pt x="92" y="63"/>
                  </a:lnTo>
                  <a:lnTo>
                    <a:pt x="91" y="69"/>
                  </a:lnTo>
                  <a:lnTo>
                    <a:pt x="89" y="75"/>
                  </a:lnTo>
                  <a:lnTo>
                    <a:pt x="88" y="81"/>
                  </a:lnTo>
                  <a:lnTo>
                    <a:pt x="86" y="87"/>
                  </a:lnTo>
                  <a:lnTo>
                    <a:pt x="85" y="93"/>
                  </a:lnTo>
                  <a:lnTo>
                    <a:pt x="83" y="99"/>
                  </a:lnTo>
                  <a:lnTo>
                    <a:pt x="82" y="105"/>
                  </a:lnTo>
                  <a:lnTo>
                    <a:pt x="80" y="110"/>
                  </a:lnTo>
                  <a:lnTo>
                    <a:pt x="78" y="115"/>
                  </a:lnTo>
                  <a:lnTo>
                    <a:pt x="76" y="121"/>
                  </a:lnTo>
                  <a:lnTo>
                    <a:pt x="74" y="125"/>
                  </a:lnTo>
                  <a:lnTo>
                    <a:pt x="71" y="130"/>
                  </a:lnTo>
                  <a:lnTo>
                    <a:pt x="69" y="134"/>
                  </a:lnTo>
                  <a:lnTo>
                    <a:pt x="65" y="137"/>
                  </a:lnTo>
                  <a:lnTo>
                    <a:pt x="62" y="141"/>
                  </a:lnTo>
                  <a:lnTo>
                    <a:pt x="58" y="143"/>
                  </a:lnTo>
                  <a:lnTo>
                    <a:pt x="52" y="147"/>
                  </a:lnTo>
                  <a:lnTo>
                    <a:pt x="49" y="149"/>
                  </a:lnTo>
                  <a:lnTo>
                    <a:pt x="46" y="151"/>
                  </a:lnTo>
                  <a:lnTo>
                    <a:pt x="43" y="153"/>
                  </a:lnTo>
                  <a:lnTo>
                    <a:pt x="39" y="155"/>
                  </a:lnTo>
                  <a:lnTo>
                    <a:pt x="37" y="157"/>
                  </a:lnTo>
                  <a:lnTo>
                    <a:pt x="34" y="159"/>
                  </a:lnTo>
                  <a:lnTo>
                    <a:pt x="31" y="161"/>
                  </a:lnTo>
                  <a:lnTo>
                    <a:pt x="28" y="163"/>
                  </a:lnTo>
                  <a:lnTo>
                    <a:pt x="25" y="166"/>
                  </a:lnTo>
                  <a:lnTo>
                    <a:pt x="23" y="168"/>
                  </a:lnTo>
                  <a:lnTo>
                    <a:pt x="21" y="171"/>
                  </a:lnTo>
                  <a:lnTo>
                    <a:pt x="18" y="173"/>
                  </a:lnTo>
                  <a:lnTo>
                    <a:pt x="16" y="176"/>
                  </a:lnTo>
                  <a:lnTo>
                    <a:pt x="14" y="179"/>
                  </a:lnTo>
                  <a:lnTo>
                    <a:pt x="12" y="181"/>
                  </a:lnTo>
                  <a:lnTo>
                    <a:pt x="10" y="184"/>
                  </a:lnTo>
                  <a:lnTo>
                    <a:pt x="8" y="187"/>
                  </a:lnTo>
                  <a:lnTo>
                    <a:pt x="7" y="191"/>
                  </a:lnTo>
                  <a:lnTo>
                    <a:pt x="5" y="194"/>
                  </a:lnTo>
                  <a:lnTo>
                    <a:pt x="4" y="197"/>
                  </a:lnTo>
                  <a:lnTo>
                    <a:pt x="3" y="201"/>
                  </a:lnTo>
                  <a:lnTo>
                    <a:pt x="2" y="204"/>
                  </a:lnTo>
                  <a:lnTo>
                    <a:pt x="1" y="208"/>
                  </a:lnTo>
                  <a:lnTo>
                    <a:pt x="1" y="212"/>
                  </a:lnTo>
                  <a:lnTo>
                    <a:pt x="0" y="216"/>
                  </a:lnTo>
                  <a:lnTo>
                    <a:pt x="0" y="220"/>
                  </a:lnTo>
                  <a:lnTo>
                    <a:pt x="1" y="225"/>
                  </a:lnTo>
                  <a:lnTo>
                    <a:pt x="1" y="229"/>
                  </a:lnTo>
                  <a:lnTo>
                    <a:pt x="1" y="233"/>
                  </a:lnTo>
                  <a:lnTo>
                    <a:pt x="3" y="23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Freeform 29"/>
            <p:cNvSpPr>
              <a:spLocks/>
            </p:cNvSpPr>
            <p:nvPr/>
          </p:nvSpPr>
          <p:spPr bwMode="auto">
            <a:xfrm>
              <a:off x="5453" y="2022"/>
              <a:ext cx="272" cy="474"/>
            </a:xfrm>
            <a:custGeom>
              <a:avLst/>
              <a:gdLst>
                <a:gd name="T0" fmla="*/ 308 w 232"/>
                <a:gd name="T1" fmla="*/ 26 h 420"/>
                <a:gd name="T2" fmla="*/ 295 w 232"/>
                <a:gd name="T3" fmla="*/ 47 h 420"/>
                <a:gd name="T4" fmla="*/ 280 w 232"/>
                <a:gd name="T5" fmla="*/ 63 h 420"/>
                <a:gd name="T6" fmla="*/ 264 w 232"/>
                <a:gd name="T7" fmla="*/ 78 h 420"/>
                <a:gd name="T8" fmla="*/ 246 w 232"/>
                <a:gd name="T9" fmla="*/ 88 h 420"/>
                <a:gd name="T10" fmla="*/ 226 w 232"/>
                <a:gd name="T11" fmla="*/ 97 h 420"/>
                <a:gd name="T12" fmla="*/ 206 w 232"/>
                <a:gd name="T13" fmla="*/ 103 h 420"/>
                <a:gd name="T14" fmla="*/ 185 w 232"/>
                <a:gd name="T15" fmla="*/ 109 h 420"/>
                <a:gd name="T16" fmla="*/ 165 w 232"/>
                <a:gd name="T17" fmla="*/ 116 h 420"/>
                <a:gd name="T18" fmla="*/ 145 w 232"/>
                <a:gd name="T19" fmla="*/ 122 h 420"/>
                <a:gd name="T20" fmla="*/ 127 w 232"/>
                <a:gd name="T21" fmla="*/ 130 h 420"/>
                <a:gd name="T22" fmla="*/ 107 w 232"/>
                <a:gd name="T23" fmla="*/ 139 h 420"/>
                <a:gd name="T24" fmla="*/ 90 w 232"/>
                <a:gd name="T25" fmla="*/ 150 h 420"/>
                <a:gd name="T26" fmla="*/ 77 w 232"/>
                <a:gd name="T27" fmla="*/ 166 h 420"/>
                <a:gd name="T28" fmla="*/ 66 w 232"/>
                <a:gd name="T29" fmla="*/ 184 h 420"/>
                <a:gd name="T30" fmla="*/ 56 w 232"/>
                <a:gd name="T31" fmla="*/ 207 h 420"/>
                <a:gd name="T32" fmla="*/ 53 w 232"/>
                <a:gd name="T33" fmla="*/ 219 h 420"/>
                <a:gd name="T34" fmla="*/ 48 w 232"/>
                <a:gd name="T35" fmla="*/ 231 h 420"/>
                <a:gd name="T36" fmla="*/ 45 w 232"/>
                <a:gd name="T37" fmla="*/ 247 h 420"/>
                <a:gd name="T38" fmla="*/ 39 w 232"/>
                <a:gd name="T39" fmla="*/ 264 h 420"/>
                <a:gd name="T40" fmla="*/ 33 w 232"/>
                <a:gd name="T41" fmla="*/ 281 h 420"/>
                <a:gd name="T42" fmla="*/ 27 w 232"/>
                <a:gd name="T43" fmla="*/ 301 h 420"/>
                <a:gd name="T44" fmla="*/ 22 w 232"/>
                <a:gd name="T45" fmla="*/ 323 h 420"/>
                <a:gd name="T46" fmla="*/ 16 w 232"/>
                <a:gd name="T47" fmla="*/ 343 h 420"/>
                <a:gd name="T48" fmla="*/ 13 w 232"/>
                <a:gd name="T49" fmla="*/ 362 h 420"/>
                <a:gd name="T50" fmla="*/ 8 w 232"/>
                <a:gd name="T51" fmla="*/ 380 h 420"/>
                <a:gd name="T52" fmla="*/ 5 w 232"/>
                <a:gd name="T53" fmla="*/ 398 h 420"/>
                <a:gd name="T54" fmla="*/ 1 w 232"/>
                <a:gd name="T55" fmla="*/ 414 h 420"/>
                <a:gd name="T56" fmla="*/ 0 w 232"/>
                <a:gd name="T57" fmla="*/ 428 h 420"/>
                <a:gd name="T58" fmla="*/ 0 w 232"/>
                <a:gd name="T59" fmla="*/ 439 h 420"/>
                <a:gd name="T60" fmla="*/ 0 w 232"/>
                <a:gd name="T61" fmla="*/ 447 h 420"/>
                <a:gd name="T62" fmla="*/ 6 w 232"/>
                <a:gd name="T63" fmla="*/ 453 h 420"/>
                <a:gd name="T64" fmla="*/ 9 w 232"/>
                <a:gd name="T65" fmla="*/ 456 h 420"/>
                <a:gd name="T66" fmla="*/ 15 w 232"/>
                <a:gd name="T67" fmla="*/ 462 h 420"/>
                <a:gd name="T68" fmla="*/ 22 w 232"/>
                <a:gd name="T69" fmla="*/ 466 h 420"/>
                <a:gd name="T70" fmla="*/ 30 w 232"/>
                <a:gd name="T71" fmla="*/ 472 h 420"/>
                <a:gd name="T72" fmla="*/ 40 w 232"/>
                <a:gd name="T73" fmla="*/ 477 h 420"/>
                <a:gd name="T74" fmla="*/ 48 w 232"/>
                <a:gd name="T75" fmla="*/ 484 h 420"/>
                <a:gd name="T76" fmla="*/ 57 w 232"/>
                <a:gd name="T77" fmla="*/ 491 h 420"/>
                <a:gd name="T78" fmla="*/ 67 w 232"/>
                <a:gd name="T79" fmla="*/ 495 h 420"/>
                <a:gd name="T80" fmla="*/ 77 w 232"/>
                <a:gd name="T81" fmla="*/ 502 h 420"/>
                <a:gd name="T82" fmla="*/ 87 w 232"/>
                <a:gd name="T83" fmla="*/ 508 h 420"/>
                <a:gd name="T84" fmla="*/ 96 w 232"/>
                <a:gd name="T85" fmla="*/ 514 h 420"/>
                <a:gd name="T86" fmla="*/ 103 w 232"/>
                <a:gd name="T87" fmla="*/ 519 h 420"/>
                <a:gd name="T88" fmla="*/ 111 w 232"/>
                <a:gd name="T89" fmla="*/ 525 h 420"/>
                <a:gd name="T90" fmla="*/ 117 w 232"/>
                <a:gd name="T91" fmla="*/ 529 h 420"/>
                <a:gd name="T92" fmla="*/ 122 w 232"/>
                <a:gd name="T93" fmla="*/ 534 h 4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2" h="420">
                  <a:moveTo>
                    <a:pt x="231" y="0"/>
                  </a:moveTo>
                  <a:lnTo>
                    <a:pt x="224" y="20"/>
                  </a:lnTo>
                  <a:lnTo>
                    <a:pt x="220" y="29"/>
                  </a:lnTo>
                  <a:lnTo>
                    <a:pt x="215" y="37"/>
                  </a:lnTo>
                  <a:lnTo>
                    <a:pt x="210" y="44"/>
                  </a:lnTo>
                  <a:lnTo>
                    <a:pt x="204" y="50"/>
                  </a:lnTo>
                  <a:lnTo>
                    <a:pt x="198" y="56"/>
                  </a:lnTo>
                  <a:lnTo>
                    <a:pt x="192" y="61"/>
                  </a:lnTo>
                  <a:lnTo>
                    <a:pt x="186" y="65"/>
                  </a:lnTo>
                  <a:lnTo>
                    <a:pt x="179" y="69"/>
                  </a:lnTo>
                  <a:lnTo>
                    <a:pt x="172" y="73"/>
                  </a:lnTo>
                  <a:lnTo>
                    <a:pt x="165" y="76"/>
                  </a:lnTo>
                  <a:lnTo>
                    <a:pt x="158" y="79"/>
                  </a:lnTo>
                  <a:lnTo>
                    <a:pt x="150" y="81"/>
                  </a:lnTo>
                  <a:lnTo>
                    <a:pt x="142" y="84"/>
                  </a:lnTo>
                  <a:lnTo>
                    <a:pt x="135" y="86"/>
                  </a:lnTo>
                  <a:lnTo>
                    <a:pt x="128" y="89"/>
                  </a:lnTo>
                  <a:lnTo>
                    <a:pt x="120" y="91"/>
                  </a:lnTo>
                  <a:lnTo>
                    <a:pt x="113" y="93"/>
                  </a:lnTo>
                  <a:lnTo>
                    <a:pt x="106" y="96"/>
                  </a:lnTo>
                  <a:lnTo>
                    <a:pt x="98" y="99"/>
                  </a:lnTo>
                  <a:lnTo>
                    <a:pt x="92" y="102"/>
                  </a:lnTo>
                  <a:lnTo>
                    <a:pt x="85" y="105"/>
                  </a:lnTo>
                  <a:lnTo>
                    <a:pt x="78" y="109"/>
                  </a:lnTo>
                  <a:lnTo>
                    <a:pt x="72" y="113"/>
                  </a:lnTo>
                  <a:lnTo>
                    <a:pt x="66" y="118"/>
                  </a:lnTo>
                  <a:lnTo>
                    <a:pt x="61" y="123"/>
                  </a:lnTo>
                  <a:lnTo>
                    <a:pt x="56" y="130"/>
                  </a:lnTo>
                  <a:lnTo>
                    <a:pt x="52" y="137"/>
                  </a:lnTo>
                  <a:lnTo>
                    <a:pt x="48" y="144"/>
                  </a:lnTo>
                  <a:lnTo>
                    <a:pt x="44" y="153"/>
                  </a:lnTo>
                  <a:lnTo>
                    <a:pt x="41" y="162"/>
                  </a:lnTo>
                  <a:lnTo>
                    <a:pt x="39" y="168"/>
                  </a:lnTo>
                  <a:lnTo>
                    <a:pt x="38" y="172"/>
                  </a:lnTo>
                  <a:lnTo>
                    <a:pt x="37" y="177"/>
                  </a:lnTo>
                  <a:lnTo>
                    <a:pt x="35" y="182"/>
                  </a:lnTo>
                  <a:lnTo>
                    <a:pt x="34" y="188"/>
                  </a:lnTo>
                  <a:lnTo>
                    <a:pt x="32" y="194"/>
                  </a:lnTo>
                  <a:lnTo>
                    <a:pt x="30" y="200"/>
                  </a:lnTo>
                  <a:lnTo>
                    <a:pt x="28" y="207"/>
                  </a:lnTo>
                  <a:lnTo>
                    <a:pt x="26" y="214"/>
                  </a:lnTo>
                  <a:lnTo>
                    <a:pt x="24" y="221"/>
                  </a:lnTo>
                  <a:lnTo>
                    <a:pt x="22" y="229"/>
                  </a:lnTo>
                  <a:lnTo>
                    <a:pt x="20" y="237"/>
                  </a:lnTo>
                  <a:lnTo>
                    <a:pt x="18" y="245"/>
                  </a:lnTo>
                  <a:lnTo>
                    <a:pt x="16" y="253"/>
                  </a:lnTo>
                  <a:lnTo>
                    <a:pt x="14" y="261"/>
                  </a:lnTo>
                  <a:lnTo>
                    <a:pt x="12" y="269"/>
                  </a:lnTo>
                  <a:lnTo>
                    <a:pt x="10" y="276"/>
                  </a:lnTo>
                  <a:lnTo>
                    <a:pt x="9" y="284"/>
                  </a:lnTo>
                  <a:lnTo>
                    <a:pt x="7" y="292"/>
                  </a:lnTo>
                  <a:lnTo>
                    <a:pt x="6" y="299"/>
                  </a:lnTo>
                  <a:lnTo>
                    <a:pt x="4" y="306"/>
                  </a:lnTo>
                  <a:lnTo>
                    <a:pt x="3" y="313"/>
                  </a:lnTo>
                  <a:lnTo>
                    <a:pt x="2" y="319"/>
                  </a:lnTo>
                  <a:lnTo>
                    <a:pt x="1" y="325"/>
                  </a:lnTo>
                  <a:lnTo>
                    <a:pt x="0" y="331"/>
                  </a:lnTo>
                  <a:lnTo>
                    <a:pt x="0" y="336"/>
                  </a:lnTo>
                  <a:lnTo>
                    <a:pt x="0" y="341"/>
                  </a:lnTo>
                  <a:lnTo>
                    <a:pt x="0" y="345"/>
                  </a:lnTo>
                  <a:lnTo>
                    <a:pt x="0" y="348"/>
                  </a:lnTo>
                  <a:lnTo>
                    <a:pt x="0" y="351"/>
                  </a:lnTo>
                  <a:lnTo>
                    <a:pt x="2" y="353"/>
                  </a:lnTo>
                  <a:lnTo>
                    <a:pt x="4" y="355"/>
                  </a:lnTo>
                  <a:lnTo>
                    <a:pt x="5" y="357"/>
                  </a:lnTo>
                  <a:lnTo>
                    <a:pt x="7" y="358"/>
                  </a:lnTo>
                  <a:lnTo>
                    <a:pt x="9" y="360"/>
                  </a:lnTo>
                  <a:lnTo>
                    <a:pt x="11" y="362"/>
                  </a:lnTo>
                  <a:lnTo>
                    <a:pt x="14" y="364"/>
                  </a:lnTo>
                  <a:lnTo>
                    <a:pt x="16" y="366"/>
                  </a:lnTo>
                  <a:lnTo>
                    <a:pt x="19" y="368"/>
                  </a:lnTo>
                  <a:lnTo>
                    <a:pt x="22" y="370"/>
                  </a:lnTo>
                  <a:lnTo>
                    <a:pt x="25" y="373"/>
                  </a:lnTo>
                  <a:lnTo>
                    <a:pt x="29" y="375"/>
                  </a:lnTo>
                  <a:lnTo>
                    <a:pt x="32" y="377"/>
                  </a:lnTo>
                  <a:lnTo>
                    <a:pt x="35" y="380"/>
                  </a:lnTo>
                  <a:lnTo>
                    <a:pt x="39" y="382"/>
                  </a:lnTo>
                  <a:lnTo>
                    <a:pt x="42" y="385"/>
                  </a:lnTo>
                  <a:lnTo>
                    <a:pt x="46" y="387"/>
                  </a:lnTo>
                  <a:lnTo>
                    <a:pt x="49" y="389"/>
                  </a:lnTo>
                  <a:lnTo>
                    <a:pt x="53" y="392"/>
                  </a:lnTo>
                  <a:lnTo>
                    <a:pt x="56" y="394"/>
                  </a:lnTo>
                  <a:lnTo>
                    <a:pt x="60" y="397"/>
                  </a:lnTo>
                  <a:lnTo>
                    <a:pt x="63" y="399"/>
                  </a:lnTo>
                  <a:lnTo>
                    <a:pt x="66" y="401"/>
                  </a:lnTo>
                  <a:lnTo>
                    <a:pt x="70" y="403"/>
                  </a:lnTo>
                  <a:lnTo>
                    <a:pt x="72" y="406"/>
                  </a:lnTo>
                  <a:lnTo>
                    <a:pt x="75" y="408"/>
                  </a:lnTo>
                  <a:lnTo>
                    <a:pt x="78" y="410"/>
                  </a:lnTo>
                  <a:lnTo>
                    <a:pt x="81" y="412"/>
                  </a:lnTo>
                  <a:lnTo>
                    <a:pt x="83" y="414"/>
                  </a:lnTo>
                  <a:lnTo>
                    <a:pt x="85" y="416"/>
                  </a:lnTo>
                  <a:lnTo>
                    <a:pt x="87" y="417"/>
                  </a:lnTo>
                  <a:lnTo>
                    <a:pt x="89" y="4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Freeform 30"/>
            <p:cNvSpPr>
              <a:spLocks/>
            </p:cNvSpPr>
            <p:nvPr/>
          </p:nvSpPr>
          <p:spPr bwMode="auto">
            <a:xfrm>
              <a:off x="4751" y="2312"/>
              <a:ext cx="103" cy="88"/>
            </a:xfrm>
            <a:custGeom>
              <a:avLst/>
              <a:gdLst>
                <a:gd name="T0" fmla="*/ 0 w 88"/>
                <a:gd name="T1" fmla="*/ 98 h 78"/>
                <a:gd name="T2" fmla="*/ 9 w 88"/>
                <a:gd name="T3" fmla="*/ 94 h 78"/>
                <a:gd name="T4" fmla="*/ 14 w 88"/>
                <a:gd name="T5" fmla="*/ 91 h 78"/>
                <a:gd name="T6" fmla="*/ 19 w 88"/>
                <a:gd name="T7" fmla="*/ 89 h 78"/>
                <a:gd name="T8" fmla="*/ 23 w 88"/>
                <a:gd name="T9" fmla="*/ 87 h 78"/>
                <a:gd name="T10" fmla="*/ 27 w 88"/>
                <a:gd name="T11" fmla="*/ 83 h 78"/>
                <a:gd name="T12" fmla="*/ 30 w 88"/>
                <a:gd name="T13" fmla="*/ 80 h 78"/>
                <a:gd name="T14" fmla="*/ 34 w 88"/>
                <a:gd name="T15" fmla="*/ 78 h 78"/>
                <a:gd name="T16" fmla="*/ 39 w 88"/>
                <a:gd name="T17" fmla="*/ 73 h 78"/>
                <a:gd name="T18" fmla="*/ 41 w 88"/>
                <a:gd name="T19" fmla="*/ 70 h 78"/>
                <a:gd name="T20" fmla="*/ 43 w 88"/>
                <a:gd name="T21" fmla="*/ 68 h 78"/>
                <a:gd name="T22" fmla="*/ 47 w 88"/>
                <a:gd name="T23" fmla="*/ 63 h 78"/>
                <a:gd name="T24" fmla="*/ 50 w 88"/>
                <a:gd name="T25" fmla="*/ 60 h 78"/>
                <a:gd name="T26" fmla="*/ 54 w 88"/>
                <a:gd name="T27" fmla="*/ 56 h 78"/>
                <a:gd name="T28" fmla="*/ 56 w 88"/>
                <a:gd name="T29" fmla="*/ 52 h 78"/>
                <a:gd name="T30" fmla="*/ 59 w 88"/>
                <a:gd name="T31" fmla="*/ 49 h 78"/>
                <a:gd name="T32" fmla="*/ 62 w 88"/>
                <a:gd name="T33" fmla="*/ 44 h 78"/>
                <a:gd name="T34" fmla="*/ 64 w 88"/>
                <a:gd name="T35" fmla="*/ 41 h 78"/>
                <a:gd name="T36" fmla="*/ 67 w 88"/>
                <a:gd name="T37" fmla="*/ 38 h 78"/>
                <a:gd name="T38" fmla="*/ 71 w 88"/>
                <a:gd name="T39" fmla="*/ 34 h 78"/>
                <a:gd name="T40" fmla="*/ 74 w 88"/>
                <a:gd name="T41" fmla="*/ 30 h 78"/>
                <a:gd name="T42" fmla="*/ 77 w 88"/>
                <a:gd name="T43" fmla="*/ 27 h 78"/>
                <a:gd name="T44" fmla="*/ 80 w 88"/>
                <a:gd name="T45" fmla="*/ 23 h 78"/>
                <a:gd name="T46" fmla="*/ 83 w 88"/>
                <a:gd name="T47" fmla="*/ 20 h 78"/>
                <a:gd name="T48" fmla="*/ 88 w 88"/>
                <a:gd name="T49" fmla="*/ 18 h 78"/>
                <a:gd name="T50" fmla="*/ 90 w 88"/>
                <a:gd name="T51" fmla="*/ 14 h 78"/>
                <a:gd name="T52" fmla="*/ 95 w 88"/>
                <a:gd name="T53" fmla="*/ 11 h 78"/>
                <a:gd name="T54" fmla="*/ 98 w 88"/>
                <a:gd name="T55" fmla="*/ 9 h 78"/>
                <a:gd name="T56" fmla="*/ 104 w 88"/>
                <a:gd name="T57" fmla="*/ 7 h 78"/>
                <a:gd name="T58" fmla="*/ 108 w 88"/>
                <a:gd name="T59" fmla="*/ 3 h 78"/>
                <a:gd name="T60" fmla="*/ 114 w 88"/>
                <a:gd name="T61" fmla="*/ 2 h 78"/>
                <a:gd name="T62" fmla="*/ 119 w 88"/>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8">
                  <a:moveTo>
                    <a:pt x="0" y="77"/>
                  </a:moveTo>
                  <a:lnTo>
                    <a:pt x="7" y="74"/>
                  </a:lnTo>
                  <a:lnTo>
                    <a:pt x="10" y="72"/>
                  </a:lnTo>
                  <a:lnTo>
                    <a:pt x="14" y="70"/>
                  </a:lnTo>
                  <a:lnTo>
                    <a:pt x="17" y="68"/>
                  </a:lnTo>
                  <a:lnTo>
                    <a:pt x="20" y="66"/>
                  </a:lnTo>
                  <a:lnTo>
                    <a:pt x="22" y="63"/>
                  </a:lnTo>
                  <a:lnTo>
                    <a:pt x="25" y="61"/>
                  </a:lnTo>
                  <a:lnTo>
                    <a:pt x="28" y="58"/>
                  </a:lnTo>
                  <a:lnTo>
                    <a:pt x="30" y="55"/>
                  </a:lnTo>
                  <a:lnTo>
                    <a:pt x="32" y="53"/>
                  </a:lnTo>
                  <a:lnTo>
                    <a:pt x="34" y="50"/>
                  </a:lnTo>
                  <a:lnTo>
                    <a:pt x="37" y="47"/>
                  </a:lnTo>
                  <a:lnTo>
                    <a:pt x="39" y="44"/>
                  </a:lnTo>
                  <a:lnTo>
                    <a:pt x="41" y="41"/>
                  </a:lnTo>
                  <a:lnTo>
                    <a:pt x="43" y="38"/>
                  </a:lnTo>
                  <a:lnTo>
                    <a:pt x="45" y="35"/>
                  </a:lnTo>
                  <a:lnTo>
                    <a:pt x="47" y="32"/>
                  </a:lnTo>
                  <a:lnTo>
                    <a:pt x="49" y="30"/>
                  </a:lnTo>
                  <a:lnTo>
                    <a:pt x="52" y="27"/>
                  </a:lnTo>
                  <a:lnTo>
                    <a:pt x="54" y="24"/>
                  </a:lnTo>
                  <a:lnTo>
                    <a:pt x="56" y="21"/>
                  </a:lnTo>
                  <a:lnTo>
                    <a:pt x="58" y="18"/>
                  </a:lnTo>
                  <a:lnTo>
                    <a:pt x="61" y="16"/>
                  </a:lnTo>
                  <a:lnTo>
                    <a:pt x="64" y="14"/>
                  </a:lnTo>
                  <a:lnTo>
                    <a:pt x="66" y="11"/>
                  </a:lnTo>
                  <a:lnTo>
                    <a:pt x="69" y="9"/>
                  </a:lnTo>
                  <a:lnTo>
                    <a:pt x="72" y="7"/>
                  </a:lnTo>
                  <a:lnTo>
                    <a:pt x="76" y="5"/>
                  </a:lnTo>
                  <a:lnTo>
                    <a:pt x="79" y="3"/>
                  </a:lnTo>
                  <a:lnTo>
                    <a:pt x="83" y="2"/>
                  </a:lnTo>
                  <a:lnTo>
                    <a:pt x="87"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5" name="Freeform 31"/>
            <p:cNvSpPr>
              <a:spLocks/>
            </p:cNvSpPr>
            <p:nvPr/>
          </p:nvSpPr>
          <p:spPr bwMode="auto">
            <a:xfrm>
              <a:off x="4195" y="2377"/>
              <a:ext cx="817" cy="453"/>
            </a:xfrm>
            <a:custGeom>
              <a:avLst/>
              <a:gdLst>
                <a:gd name="T0" fmla="*/ 941 w 698"/>
                <a:gd name="T1" fmla="*/ 31 h 401"/>
                <a:gd name="T2" fmla="*/ 950 w 698"/>
                <a:gd name="T3" fmla="*/ 59 h 401"/>
                <a:gd name="T4" fmla="*/ 955 w 698"/>
                <a:gd name="T5" fmla="*/ 81 h 401"/>
                <a:gd name="T6" fmla="*/ 950 w 698"/>
                <a:gd name="T7" fmla="*/ 101 h 401"/>
                <a:gd name="T8" fmla="*/ 941 w 698"/>
                <a:gd name="T9" fmla="*/ 116 h 401"/>
                <a:gd name="T10" fmla="*/ 927 w 698"/>
                <a:gd name="T11" fmla="*/ 130 h 401"/>
                <a:gd name="T12" fmla="*/ 909 w 698"/>
                <a:gd name="T13" fmla="*/ 140 h 401"/>
                <a:gd name="T14" fmla="*/ 890 w 698"/>
                <a:gd name="T15" fmla="*/ 150 h 401"/>
                <a:gd name="T16" fmla="*/ 865 w 698"/>
                <a:gd name="T17" fmla="*/ 158 h 401"/>
                <a:gd name="T18" fmla="*/ 840 w 698"/>
                <a:gd name="T19" fmla="*/ 166 h 401"/>
                <a:gd name="T20" fmla="*/ 815 w 698"/>
                <a:gd name="T21" fmla="*/ 173 h 401"/>
                <a:gd name="T22" fmla="*/ 790 w 698"/>
                <a:gd name="T23" fmla="*/ 178 h 401"/>
                <a:gd name="T24" fmla="*/ 767 w 698"/>
                <a:gd name="T25" fmla="*/ 186 h 401"/>
                <a:gd name="T26" fmla="*/ 747 w 698"/>
                <a:gd name="T27" fmla="*/ 195 h 401"/>
                <a:gd name="T28" fmla="*/ 729 w 698"/>
                <a:gd name="T29" fmla="*/ 206 h 401"/>
                <a:gd name="T30" fmla="*/ 715 w 698"/>
                <a:gd name="T31" fmla="*/ 218 h 401"/>
                <a:gd name="T32" fmla="*/ 702 w 698"/>
                <a:gd name="T33" fmla="*/ 234 h 401"/>
                <a:gd name="T34" fmla="*/ 694 w 698"/>
                <a:gd name="T35" fmla="*/ 243 h 401"/>
                <a:gd name="T36" fmla="*/ 686 w 698"/>
                <a:gd name="T37" fmla="*/ 253 h 401"/>
                <a:gd name="T38" fmla="*/ 678 w 698"/>
                <a:gd name="T39" fmla="*/ 260 h 401"/>
                <a:gd name="T40" fmla="*/ 672 w 698"/>
                <a:gd name="T41" fmla="*/ 269 h 401"/>
                <a:gd name="T42" fmla="*/ 664 w 698"/>
                <a:gd name="T43" fmla="*/ 277 h 401"/>
                <a:gd name="T44" fmla="*/ 654 w 698"/>
                <a:gd name="T45" fmla="*/ 285 h 401"/>
                <a:gd name="T46" fmla="*/ 646 w 698"/>
                <a:gd name="T47" fmla="*/ 291 h 401"/>
                <a:gd name="T48" fmla="*/ 637 w 698"/>
                <a:gd name="T49" fmla="*/ 297 h 401"/>
                <a:gd name="T50" fmla="*/ 629 w 698"/>
                <a:gd name="T51" fmla="*/ 304 h 401"/>
                <a:gd name="T52" fmla="*/ 618 w 698"/>
                <a:gd name="T53" fmla="*/ 308 h 401"/>
                <a:gd name="T54" fmla="*/ 607 w 698"/>
                <a:gd name="T55" fmla="*/ 314 h 401"/>
                <a:gd name="T56" fmla="*/ 596 w 698"/>
                <a:gd name="T57" fmla="*/ 319 h 401"/>
                <a:gd name="T58" fmla="*/ 584 w 698"/>
                <a:gd name="T59" fmla="*/ 323 h 401"/>
                <a:gd name="T60" fmla="*/ 570 w 698"/>
                <a:gd name="T61" fmla="*/ 326 h 401"/>
                <a:gd name="T62" fmla="*/ 551 w 698"/>
                <a:gd name="T63" fmla="*/ 329 h 401"/>
                <a:gd name="T64" fmla="*/ 538 w 698"/>
                <a:gd name="T65" fmla="*/ 332 h 401"/>
                <a:gd name="T66" fmla="*/ 528 w 698"/>
                <a:gd name="T67" fmla="*/ 333 h 401"/>
                <a:gd name="T68" fmla="*/ 515 w 698"/>
                <a:gd name="T69" fmla="*/ 336 h 401"/>
                <a:gd name="T70" fmla="*/ 504 w 698"/>
                <a:gd name="T71" fmla="*/ 337 h 401"/>
                <a:gd name="T72" fmla="*/ 493 w 698"/>
                <a:gd name="T73" fmla="*/ 338 h 401"/>
                <a:gd name="T74" fmla="*/ 483 w 698"/>
                <a:gd name="T75" fmla="*/ 341 h 401"/>
                <a:gd name="T76" fmla="*/ 473 w 698"/>
                <a:gd name="T77" fmla="*/ 343 h 401"/>
                <a:gd name="T78" fmla="*/ 461 w 698"/>
                <a:gd name="T79" fmla="*/ 346 h 401"/>
                <a:gd name="T80" fmla="*/ 452 w 698"/>
                <a:gd name="T81" fmla="*/ 350 h 401"/>
                <a:gd name="T82" fmla="*/ 442 w 698"/>
                <a:gd name="T83" fmla="*/ 354 h 401"/>
                <a:gd name="T84" fmla="*/ 432 w 698"/>
                <a:gd name="T85" fmla="*/ 358 h 401"/>
                <a:gd name="T86" fmla="*/ 420 w 698"/>
                <a:gd name="T87" fmla="*/ 364 h 401"/>
                <a:gd name="T88" fmla="*/ 411 w 698"/>
                <a:gd name="T89" fmla="*/ 372 h 401"/>
                <a:gd name="T90" fmla="*/ 400 w 698"/>
                <a:gd name="T91" fmla="*/ 380 h 401"/>
                <a:gd name="T92" fmla="*/ 391 w 698"/>
                <a:gd name="T93" fmla="*/ 387 h 401"/>
                <a:gd name="T94" fmla="*/ 356 w 698"/>
                <a:gd name="T95" fmla="*/ 413 h 401"/>
                <a:gd name="T96" fmla="*/ 332 w 698"/>
                <a:gd name="T97" fmla="*/ 426 h 401"/>
                <a:gd name="T98" fmla="*/ 308 w 698"/>
                <a:gd name="T99" fmla="*/ 436 h 401"/>
                <a:gd name="T100" fmla="*/ 284 w 698"/>
                <a:gd name="T101" fmla="*/ 444 h 401"/>
                <a:gd name="T102" fmla="*/ 260 w 698"/>
                <a:gd name="T103" fmla="*/ 451 h 401"/>
                <a:gd name="T104" fmla="*/ 235 w 698"/>
                <a:gd name="T105" fmla="*/ 454 h 401"/>
                <a:gd name="T106" fmla="*/ 211 w 698"/>
                <a:gd name="T107" fmla="*/ 459 h 401"/>
                <a:gd name="T108" fmla="*/ 186 w 698"/>
                <a:gd name="T109" fmla="*/ 461 h 401"/>
                <a:gd name="T110" fmla="*/ 162 w 698"/>
                <a:gd name="T111" fmla="*/ 463 h 401"/>
                <a:gd name="T112" fmla="*/ 136 w 698"/>
                <a:gd name="T113" fmla="*/ 465 h 401"/>
                <a:gd name="T114" fmla="*/ 111 w 698"/>
                <a:gd name="T115" fmla="*/ 470 h 401"/>
                <a:gd name="T116" fmla="*/ 87 w 698"/>
                <a:gd name="T117" fmla="*/ 474 h 401"/>
                <a:gd name="T118" fmla="*/ 62 w 698"/>
                <a:gd name="T119" fmla="*/ 482 h 401"/>
                <a:gd name="T120" fmla="*/ 35 w 698"/>
                <a:gd name="T121" fmla="*/ 491 h 401"/>
                <a:gd name="T122" fmla="*/ 13 w 698"/>
                <a:gd name="T123" fmla="*/ 503 h 4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8" h="401">
                  <a:moveTo>
                    <a:pt x="673" y="0"/>
                  </a:moveTo>
                  <a:lnTo>
                    <a:pt x="687" y="24"/>
                  </a:lnTo>
                  <a:lnTo>
                    <a:pt x="691" y="36"/>
                  </a:lnTo>
                  <a:lnTo>
                    <a:pt x="694" y="46"/>
                  </a:lnTo>
                  <a:lnTo>
                    <a:pt x="696" y="55"/>
                  </a:lnTo>
                  <a:lnTo>
                    <a:pt x="697" y="64"/>
                  </a:lnTo>
                  <a:lnTo>
                    <a:pt x="696" y="72"/>
                  </a:lnTo>
                  <a:lnTo>
                    <a:pt x="694" y="79"/>
                  </a:lnTo>
                  <a:lnTo>
                    <a:pt x="691" y="85"/>
                  </a:lnTo>
                  <a:lnTo>
                    <a:pt x="687" y="91"/>
                  </a:lnTo>
                  <a:lnTo>
                    <a:pt x="683" y="97"/>
                  </a:lnTo>
                  <a:lnTo>
                    <a:pt x="677" y="102"/>
                  </a:lnTo>
                  <a:lnTo>
                    <a:pt x="671" y="106"/>
                  </a:lnTo>
                  <a:lnTo>
                    <a:pt x="664" y="110"/>
                  </a:lnTo>
                  <a:lnTo>
                    <a:pt x="657" y="114"/>
                  </a:lnTo>
                  <a:lnTo>
                    <a:pt x="649" y="118"/>
                  </a:lnTo>
                  <a:lnTo>
                    <a:pt x="640" y="121"/>
                  </a:lnTo>
                  <a:lnTo>
                    <a:pt x="631" y="124"/>
                  </a:lnTo>
                  <a:lnTo>
                    <a:pt x="623" y="127"/>
                  </a:lnTo>
                  <a:lnTo>
                    <a:pt x="613" y="130"/>
                  </a:lnTo>
                  <a:lnTo>
                    <a:pt x="604" y="132"/>
                  </a:lnTo>
                  <a:lnTo>
                    <a:pt x="595" y="135"/>
                  </a:lnTo>
                  <a:lnTo>
                    <a:pt x="586" y="138"/>
                  </a:lnTo>
                  <a:lnTo>
                    <a:pt x="577" y="140"/>
                  </a:lnTo>
                  <a:lnTo>
                    <a:pt x="569" y="143"/>
                  </a:lnTo>
                  <a:lnTo>
                    <a:pt x="560" y="146"/>
                  </a:lnTo>
                  <a:lnTo>
                    <a:pt x="552" y="150"/>
                  </a:lnTo>
                  <a:lnTo>
                    <a:pt x="545" y="153"/>
                  </a:lnTo>
                  <a:lnTo>
                    <a:pt x="538" y="157"/>
                  </a:lnTo>
                  <a:lnTo>
                    <a:pt x="532" y="161"/>
                  </a:lnTo>
                  <a:lnTo>
                    <a:pt x="527" y="166"/>
                  </a:lnTo>
                  <a:lnTo>
                    <a:pt x="522" y="171"/>
                  </a:lnTo>
                  <a:lnTo>
                    <a:pt x="516" y="179"/>
                  </a:lnTo>
                  <a:lnTo>
                    <a:pt x="513" y="183"/>
                  </a:lnTo>
                  <a:lnTo>
                    <a:pt x="510" y="186"/>
                  </a:lnTo>
                  <a:lnTo>
                    <a:pt x="507" y="190"/>
                  </a:lnTo>
                  <a:lnTo>
                    <a:pt x="504" y="194"/>
                  </a:lnTo>
                  <a:lnTo>
                    <a:pt x="501" y="198"/>
                  </a:lnTo>
                  <a:lnTo>
                    <a:pt x="498" y="201"/>
                  </a:lnTo>
                  <a:lnTo>
                    <a:pt x="495" y="204"/>
                  </a:lnTo>
                  <a:lnTo>
                    <a:pt x="493" y="208"/>
                  </a:lnTo>
                  <a:lnTo>
                    <a:pt x="490" y="211"/>
                  </a:lnTo>
                  <a:lnTo>
                    <a:pt x="487" y="214"/>
                  </a:lnTo>
                  <a:lnTo>
                    <a:pt x="484" y="217"/>
                  </a:lnTo>
                  <a:lnTo>
                    <a:pt x="481" y="220"/>
                  </a:lnTo>
                  <a:lnTo>
                    <a:pt x="478" y="223"/>
                  </a:lnTo>
                  <a:lnTo>
                    <a:pt x="475" y="226"/>
                  </a:lnTo>
                  <a:lnTo>
                    <a:pt x="472" y="228"/>
                  </a:lnTo>
                  <a:lnTo>
                    <a:pt x="469" y="231"/>
                  </a:lnTo>
                  <a:lnTo>
                    <a:pt x="465" y="233"/>
                  </a:lnTo>
                  <a:lnTo>
                    <a:pt x="462" y="236"/>
                  </a:lnTo>
                  <a:lnTo>
                    <a:pt x="459" y="238"/>
                  </a:lnTo>
                  <a:lnTo>
                    <a:pt x="455" y="240"/>
                  </a:lnTo>
                  <a:lnTo>
                    <a:pt x="451" y="242"/>
                  </a:lnTo>
                  <a:lnTo>
                    <a:pt x="447" y="244"/>
                  </a:lnTo>
                  <a:lnTo>
                    <a:pt x="443" y="246"/>
                  </a:lnTo>
                  <a:lnTo>
                    <a:pt x="439" y="248"/>
                  </a:lnTo>
                  <a:lnTo>
                    <a:pt x="435" y="250"/>
                  </a:lnTo>
                  <a:lnTo>
                    <a:pt x="431" y="251"/>
                  </a:lnTo>
                  <a:lnTo>
                    <a:pt x="426" y="253"/>
                  </a:lnTo>
                  <a:lnTo>
                    <a:pt x="421" y="254"/>
                  </a:lnTo>
                  <a:lnTo>
                    <a:pt x="416" y="256"/>
                  </a:lnTo>
                  <a:lnTo>
                    <a:pt x="411" y="257"/>
                  </a:lnTo>
                  <a:lnTo>
                    <a:pt x="402" y="258"/>
                  </a:lnTo>
                  <a:lnTo>
                    <a:pt x="397" y="259"/>
                  </a:lnTo>
                  <a:lnTo>
                    <a:pt x="393" y="260"/>
                  </a:lnTo>
                  <a:lnTo>
                    <a:pt x="389" y="261"/>
                  </a:lnTo>
                  <a:lnTo>
                    <a:pt x="385" y="261"/>
                  </a:lnTo>
                  <a:lnTo>
                    <a:pt x="380" y="262"/>
                  </a:lnTo>
                  <a:lnTo>
                    <a:pt x="376" y="263"/>
                  </a:lnTo>
                  <a:lnTo>
                    <a:pt x="372" y="263"/>
                  </a:lnTo>
                  <a:lnTo>
                    <a:pt x="368" y="264"/>
                  </a:lnTo>
                  <a:lnTo>
                    <a:pt x="364" y="265"/>
                  </a:lnTo>
                  <a:lnTo>
                    <a:pt x="360" y="265"/>
                  </a:lnTo>
                  <a:lnTo>
                    <a:pt x="356" y="266"/>
                  </a:lnTo>
                  <a:lnTo>
                    <a:pt x="353" y="267"/>
                  </a:lnTo>
                  <a:lnTo>
                    <a:pt x="349" y="268"/>
                  </a:lnTo>
                  <a:lnTo>
                    <a:pt x="345" y="269"/>
                  </a:lnTo>
                  <a:lnTo>
                    <a:pt x="341" y="270"/>
                  </a:lnTo>
                  <a:lnTo>
                    <a:pt x="337" y="271"/>
                  </a:lnTo>
                  <a:lnTo>
                    <a:pt x="334" y="272"/>
                  </a:lnTo>
                  <a:lnTo>
                    <a:pt x="330" y="274"/>
                  </a:lnTo>
                  <a:lnTo>
                    <a:pt x="326" y="275"/>
                  </a:lnTo>
                  <a:lnTo>
                    <a:pt x="323" y="277"/>
                  </a:lnTo>
                  <a:lnTo>
                    <a:pt x="319" y="279"/>
                  </a:lnTo>
                  <a:lnTo>
                    <a:pt x="315" y="281"/>
                  </a:lnTo>
                  <a:lnTo>
                    <a:pt x="311" y="283"/>
                  </a:lnTo>
                  <a:lnTo>
                    <a:pt x="307" y="285"/>
                  </a:lnTo>
                  <a:lnTo>
                    <a:pt x="304" y="288"/>
                  </a:lnTo>
                  <a:lnTo>
                    <a:pt x="300" y="291"/>
                  </a:lnTo>
                  <a:lnTo>
                    <a:pt x="296" y="294"/>
                  </a:lnTo>
                  <a:lnTo>
                    <a:pt x="292" y="297"/>
                  </a:lnTo>
                  <a:lnTo>
                    <a:pt x="288" y="300"/>
                  </a:lnTo>
                  <a:lnTo>
                    <a:pt x="285" y="304"/>
                  </a:lnTo>
                  <a:lnTo>
                    <a:pt x="268" y="318"/>
                  </a:lnTo>
                  <a:lnTo>
                    <a:pt x="260" y="324"/>
                  </a:lnTo>
                  <a:lnTo>
                    <a:pt x="251" y="330"/>
                  </a:lnTo>
                  <a:lnTo>
                    <a:pt x="243" y="334"/>
                  </a:lnTo>
                  <a:lnTo>
                    <a:pt x="234" y="339"/>
                  </a:lnTo>
                  <a:lnTo>
                    <a:pt x="225" y="342"/>
                  </a:lnTo>
                  <a:lnTo>
                    <a:pt x="217" y="346"/>
                  </a:lnTo>
                  <a:lnTo>
                    <a:pt x="208" y="348"/>
                  </a:lnTo>
                  <a:lnTo>
                    <a:pt x="199" y="351"/>
                  </a:lnTo>
                  <a:lnTo>
                    <a:pt x="190" y="353"/>
                  </a:lnTo>
                  <a:lnTo>
                    <a:pt x="181" y="354"/>
                  </a:lnTo>
                  <a:lnTo>
                    <a:pt x="172" y="356"/>
                  </a:lnTo>
                  <a:lnTo>
                    <a:pt x="163" y="358"/>
                  </a:lnTo>
                  <a:lnTo>
                    <a:pt x="154" y="359"/>
                  </a:lnTo>
                  <a:lnTo>
                    <a:pt x="145" y="360"/>
                  </a:lnTo>
                  <a:lnTo>
                    <a:pt x="136" y="361"/>
                  </a:lnTo>
                  <a:lnTo>
                    <a:pt x="127" y="362"/>
                  </a:lnTo>
                  <a:lnTo>
                    <a:pt x="118" y="363"/>
                  </a:lnTo>
                  <a:lnTo>
                    <a:pt x="109" y="364"/>
                  </a:lnTo>
                  <a:lnTo>
                    <a:pt x="99" y="365"/>
                  </a:lnTo>
                  <a:lnTo>
                    <a:pt x="90" y="366"/>
                  </a:lnTo>
                  <a:lnTo>
                    <a:pt x="81" y="368"/>
                  </a:lnTo>
                  <a:lnTo>
                    <a:pt x="72" y="370"/>
                  </a:lnTo>
                  <a:lnTo>
                    <a:pt x="63" y="372"/>
                  </a:lnTo>
                  <a:lnTo>
                    <a:pt x="53" y="374"/>
                  </a:lnTo>
                  <a:lnTo>
                    <a:pt x="45" y="378"/>
                  </a:lnTo>
                  <a:lnTo>
                    <a:pt x="35" y="381"/>
                  </a:lnTo>
                  <a:lnTo>
                    <a:pt x="26" y="385"/>
                  </a:lnTo>
                  <a:lnTo>
                    <a:pt x="17" y="389"/>
                  </a:lnTo>
                  <a:lnTo>
                    <a:pt x="9" y="394"/>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6" name="Freeform 32"/>
            <p:cNvSpPr>
              <a:spLocks/>
            </p:cNvSpPr>
            <p:nvPr/>
          </p:nvSpPr>
          <p:spPr bwMode="auto">
            <a:xfrm>
              <a:off x="4139" y="1291"/>
              <a:ext cx="216" cy="699"/>
            </a:xfrm>
            <a:custGeom>
              <a:avLst/>
              <a:gdLst>
                <a:gd name="T0" fmla="*/ 6 w 184"/>
                <a:gd name="T1" fmla="*/ 14 h 620"/>
                <a:gd name="T2" fmla="*/ 9 w 184"/>
                <a:gd name="T3" fmla="*/ 32 h 620"/>
                <a:gd name="T4" fmla="*/ 15 w 184"/>
                <a:gd name="T5" fmla="*/ 52 h 620"/>
                <a:gd name="T6" fmla="*/ 19 w 184"/>
                <a:gd name="T7" fmla="*/ 73 h 620"/>
                <a:gd name="T8" fmla="*/ 23 w 184"/>
                <a:gd name="T9" fmla="*/ 96 h 620"/>
                <a:gd name="T10" fmla="*/ 29 w 184"/>
                <a:gd name="T11" fmla="*/ 117 h 620"/>
                <a:gd name="T12" fmla="*/ 34 w 184"/>
                <a:gd name="T13" fmla="*/ 138 h 620"/>
                <a:gd name="T14" fmla="*/ 40 w 184"/>
                <a:gd name="T15" fmla="*/ 157 h 620"/>
                <a:gd name="T16" fmla="*/ 48 w 184"/>
                <a:gd name="T17" fmla="*/ 172 h 620"/>
                <a:gd name="T18" fmla="*/ 58 w 184"/>
                <a:gd name="T19" fmla="*/ 187 h 620"/>
                <a:gd name="T20" fmla="*/ 76 w 184"/>
                <a:gd name="T21" fmla="*/ 200 h 620"/>
                <a:gd name="T22" fmla="*/ 89 w 184"/>
                <a:gd name="T23" fmla="*/ 207 h 620"/>
                <a:gd name="T24" fmla="*/ 101 w 184"/>
                <a:gd name="T25" fmla="*/ 212 h 620"/>
                <a:gd name="T26" fmla="*/ 112 w 184"/>
                <a:gd name="T27" fmla="*/ 218 h 620"/>
                <a:gd name="T28" fmla="*/ 122 w 184"/>
                <a:gd name="T29" fmla="*/ 221 h 620"/>
                <a:gd name="T30" fmla="*/ 131 w 184"/>
                <a:gd name="T31" fmla="*/ 225 h 620"/>
                <a:gd name="T32" fmla="*/ 136 w 184"/>
                <a:gd name="T33" fmla="*/ 231 h 620"/>
                <a:gd name="T34" fmla="*/ 143 w 184"/>
                <a:gd name="T35" fmla="*/ 240 h 620"/>
                <a:gd name="T36" fmla="*/ 148 w 184"/>
                <a:gd name="T37" fmla="*/ 251 h 620"/>
                <a:gd name="T38" fmla="*/ 150 w 184"/>
                <a:gd name="T39" fmla="*/ 268 h 620"/>
                <a:gd name="T40" fmla="*/ 153 w 184"/>
                <a:gd name="T41" fmla="*/ 291 h 620"/>
                <a:gd name="T42" fmla="*/ 153 w 184"/>
                <a:gd name="T43" fmla="*/ 321 h 620"/>
                <a:gd name="T44" fmla="*/ 153 w 184"/>
                <a:gd name="T45" fmla="*/ 342 h 620"/>
                <a:gd name="T46" fmla="*/ 153 w 184"/>
                <a:gd name="T47" fmla="*/ 360 h 620"/>
                <a:gd name="T48" fmla="*/ 153 w 184"/>
                <a:gd name="T49" fmla="*/ 375 h 620"/>
                <a:gd name="T50" fmla="*/ 156 w 184"/>
                <a:gd name="T51" fmla="*/ 390 h 620"/>
                <a:gd name="T52" fmla="*/ 157 w 184"/>
                <a:gd name="T53" fmla="*/ 406 h 620"/>
                <a:gd name="T54" fmla="*/ 161 w 184"/>
                <a:gd name="T55" fmla="*/ 419 h 620"/>
                <a:gd name="T56" fmla="*/ 168 w 184"/>
                <a:gd name="T57" fmla="*/ 433 h 620"/>
                <a:gd name="T58" fmla="*/ 177 w 184"/>
                <a:gd name="T59" fmla="*/ 449 h 620"/>
                <a:gd name="T60" fmla="*/ 191 w 184"/>
                <a:gd name="T61" fmla="*/ 467 h 620"/>
                <a:gd name="T62" fmla="*/ 207 w 184"/>
                <a:gd name="T63" fmla="*/ 481 h 620"/>
                <a:gd name="T64" fmla="*/ 216 w 184"/>
                <a:gd name="T65" fmla="*/ 488 h 620"/>
                <a:gd name="T66" fmla="*/ 224 w 184"/>
                <a:gd name="T67" fmla="*/ 492 h 620"/>
                <a:gd name="T68" fmla="*/ 231 w 184"/>
                <a:gd name="T69" fmla="*/ 493 h 620"/>
                <a:gd name="T70" fmla="*/ 237 w 184"/>
                <a:gd name="T71" fmla="*/ 495 h 620"/>
                <a:gd name="T72" fmla="*/ 243 w 184"/>
                <a:gd name="T73" fmla="*/ 497 h 620"/>
                <a:gd name="T74" fmla="*/ 247 w 184"/>
                <a:gd name="T75" fmla="*/ 501 h 620"/>
                <a:gd name="T76" fmla="*/ 249 w 184"/>
                <a:gd name="T77" fmla="*/ 507 h 620"/>
                <a:gd name="T78" fmla="*/ 251 w 184"/>
                <a:gd name="T79" fmla="*/ 517 h 620"/>
                <a:gd name="T80" fmla="*/ 252 w 184"/>
                <a:gd name="T81" fmla="*/ 531 h 620"/>
                <a:gd name="T82" fmla="*/ 251 w 184"/>
                <a:gd name="T83" fmla="*/ 560 h 620"/>
                <a:gd name="T84" fmla="*/ 247 w 184"/>
                <a:gd name="T85" fmla="*/ 582 h 620"/>
                <a:gd name="T86" fmla="*/ 243 w 184"/>
                <a:gd name="T87" fmla="*/ 604 h 620"/>
                <a:gd name="T88" fmla="*/ 236 w 184"/>
                <a:gd name="T89" fmla="*/ 626 h 620"/>
                <a:gd name="T90" fmla="*/ 230 w 184"/>
                <a:gd name="T91" fmla="*/ 647 h 620"/>
                <a:gd name="T92" fmla="*/ 223 w 184"/>
                <a:gd name="T93" fmla="*/ 669 h 620"/>
                <a:gd name="T94" fmla="*/ 220 w 184"/>
                <a:gd name="T95" fmla="*/ 690 h 620"/>
                <a:gd name="T96" fmla="*/ 215 w 184"/>
                <a:gd name="T97" fmla="*/ 713 h 620"/>
                <a:gd name="T98" fmla="*/ 214 w 184"/>
                <a:gd name="T99" fmla="*/ 736 h 620"/>
                <a:gd name="T100" fmla="*/ 214 w 184"/>
                <a:gd name="T101" fmla="*/ 761 h 620"/>
                <a:gd name="T102" fmla="*/ 220 w 184"/>
                <a:gd name="T103" fmla="*/ 787 h 6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4" h="620">
                  <a:moveTo>
                    <a:pt x="0" y="0"/>
                  </a:moveTo>
                  <a:lnTo>
                    <a:pt x="3" y="7"/>
                  </a:lnTo>
                  <a:lnTo>
                    <a:pt x="4" y="11"/>
                  </a:lnTo>
                  <a:lnTo>
                    <a:pt x="5" y="16"/>
                  </a:lnTo>
                  <a:lnTo>
                    <a:pt x="6" y="21"/>
                  </a:lnTo>
                  <a:lnTo>
                    <a:pt x="7" y="25"/>
                  </a:lnTo>
                  <a:lnTo>
                    <a:pt x="8" y="31"/>
                  </a:lnTo>
                  <a:lnTo>
                    <a:pt x="9" y="36"/>
                  </a:lnTo>
                  <a:lnTo>
                    <a:pt x="11" y="41"/>
                  </a:lnTo>
                  <a:lnTo>
                    <a:pt x="11" y="47"/>
                  </a:lnTo>
                  <a:lnTo>
                    <a:pt x="13" y="52"/>
                  </a:lnTo>
                  <a:lnTo>
                    <a:pt x="14" y="58"/>
                  </a:lnTo>
                  <a:lnTo>
                    <a:pt x="15" y="63"/>
                  </a:lnTo>
                  <a:lnTo>
                    <a:pt x="16" y="69"/>
                  </a:lnTo>
                  <a:lnTo>
                    <a:pt x="17" y="75"/>
                  </a:lnTo>
                  <a:lnTo>
                    <a:pt x="18" y="81"/>
                  </a:lnTo>
                  <a:lnTo>
                    <a:pt x="19" y="86"/>
                  </a:lnTo>
                  <a:lnTo>
                    <a:pt x="21" y="92"/>
                  </a:lnTo>
                  <a:lnTo>
                    <a:pt x="22" y="97"/>
                  </a:lnTo>
                  <a:lnTo>
                    <a:pt x="23" y="103"/>
                  </a:lnTo>
                  <a:lnTo>
                    <a:pt x="25" y="108"/>
                  </a:lnTo>
                  <a:lnTo>
                    <a:pt x="26" y="113"/>
                  </a:lnTo>
                  <a:lnTo>
                    <a:pt x="28" y="118"/>
                  </a:lnTo>
                  <a:lnTo>
                    <a:pt x="29" y="123"/>
                  </a:lnTo>
                  <a:lnTo>
                    <a:pt x="31" y="128"/>
                  </a:lnTo>
                  <a:lnTo>
                    <a:pt x="33" y="132"/>
                  </a:lnTo>
                  <a:lnTo>
                    <a:pt x="35" y="136"/>
                  </a:lnTo>
                  <a:lnTo>
                    <a:pt x="37" y="140"/>
                  </a:lnTo>
                  <a:lnTo>
                    <a:pt x="40" y="143"/>
                  </a:lnTo>
                  <a:lnTo>
                    <a:pt x="42" y="147"/>
                  </a:lnTo>
                  <a:lnTo>
                    <a:pt x="45" y="149"/>
                  </a:lnTo>
                  <a:lnTo>
                    <a:pt x="48" y="152"/>
                  </a:lnTo>
                  <a:lnTo>
                    <a:pt x="55" y="157"/>
                  </a:lnTo>
                  <a:lnTo>
                    <a:pt x="58" y="159"/>
                  </a:lnTo>
                  <a:lnTo>
                    <a:pt x="61" y="161"/>
                  </a:lnTo>
                  <a:lnTo>
                    <a:pt x="65" y="163"/>
                  </a:lnTo>
                  <a:lnTo>
                    <a:pt x="68" y="165"/>
                  </a:lnTo>
                  <a:lnTo>
                    <a:pt x="71" y="166"/>
                  </a:lnTo>
                  <a:lnTo>
                    <a:pt x="73" y="167"/>
                  </a:lnTo>
                  <a:lnTo>
                    <a:pt x="76" y="169"/>
                  </a:lnTo>
                  <a:lnTo>
                    <a:pt x="79" y="170"/>
                  </a:lnTo>
                  <a:lnTo>
                    <a:pt x="81" y="171"/>
                  </a:lnTo>
                  <a:lnTo>
                    <a:pt x="84" y="172"/>
                  </a:lnTo>
                  <a:lnTo>
                    <a:pt x="86" y="173"/>
                  </a:lnTo>
                  <a:lnTo>
                    <a:pt x="89" y="174"/>
                  </a:lnTo>
                  <a:lnTo>
                    <a:pt x="91" y="175"/>
                  </a:lnTo>
                  <a:lnTo>
                    <a:pt x="93" y="176"/>
                  </a:lnTo>
                  <a:lnTo>
                    <a:pt x="95" y="177"/>
                  </a:lnTo>
                  <a:lnTo>
                    <a:pt x="96" y="179"/>
                  </a:lnTo>
                  <a:lnTo>
                    <a:pt x="98" y="180"/>
                  </a:lnTo>
                  <a:lnTo>
                    <a:pt x="99" y="182"/>
                  </a:lnTo>
                  <a:lnTo>
                    <a:pt x="101" y="184"/>
                  </a:lnTo>
                  <a:lnTo>
                    <a:pt x="103" y="186"/>
                  </a:lnTo>
                  <a:lnTo>
                    <a:pt x="104" y="189"/>
                  </a:lnTo>
                  <a:lnTo>
                    <a:pt x="105" y="192"/>
                  </a:lnTo>
                  <a:lnTo>
                    <a:pt x="106" y="195"/>
                  </a:lnTo>
                  <a:lnTo>
                    <a:pt x="107" y="198"/>
                  </a:lnTo>
                  <a:lnTo>
                    <a:pt x="108" y="202"/>
                  </a:lnTo>
                  <a:lnTo>
                    <a:pt x="109" y="207"/>
                  </a:lnTo>
                  <a:lnTo>
                    <a:pt x="109" y="211"/>
                  </a:lnTo>
                  <a:lnTo>
                    <a:pt x="110" y="217"/>
                  </a:lnTo>
                  <a:lnTo>
                    <a:pt x="111" y="222"/>
                  </a:lnTo>
                  <a:lnTo>
                    <a:pt x="111" y="229"/>
                  </a:lnTo>
                  <a:lnTo>
                    <a:pt x="111" y="241"/>
                  </a:lnTo>
                  <a:lnTo>
                    <a:pt x="111" y="247"/>
                  </a:lnTo>
                  <a:lnTo>
                    <a:pt x="111" y="253"/>
                  </a:lnTo>
                  <a:lnTo>
                    <a:pt x="111" y="259"/>
                  </a:lnTo>
                  <a:lnTo>
                    <a:pt x="111" y="264"/>
                  </a:lnTo>
                  <a:lnTo>
                    <a:pt x="111" y="269"/>
                  </a:lnTo>
                  <a:lnTo>
                    <a:pt x="111" y="274"/>
                  </a:lnTo>
                  <a:lnTo>
                    <a:pt x="111" y="278"/>
                  </a:lnTo>
                  <a:lnTo>
                    <a:pt x="111" y="283"/>
                  </a:lnTo>
                  <a:lnTo>
                    <a:pt x="111" y="287"/>
                  </a:lnTo>
                  <a:lnTo>
                    <a:pt x="111" y="291"/>
                  </a:lnTo>
                  <a:lnTo>
                    <a:pt x="111" y="295"/>
                  </a:lnTo>
                  <a:lnTo>
                    <a:pt x="112" y="299"/>
                  </a:lnTo>
                  <a:lnTo>
                    <a:pt x="112" y="303"/>
                  </a:lnTo>
                  <a:lnTo>
                    <a:pt x="113" y="307"/>
                  </a:lnTo>
                  <a:lnTo>
                    <a:pt x="113" y="311"/>
                  </a:lnTo>
                  <a:lnTo>
                    <a:pt x="113" y="315"/>
                  </a:lnTo>
                  <a:lnTo>
                    <a:pt x="114" y="319"/>
                  </a:lnTo>
                  <a:lnTo>
                    <a:pt x="115" y="322"/>
                  </a:lnTo>
                  <a:lnTo>
                    <a:pt x="116" y="326"/>
                  </a:lnTo>
                  <a:lnTo>
                    <a:pt x="117" y="330"/>
                  </a:lnTo>
                  <a:lnTo>
                    <a:pt x="119" y="333"/>
                  </a:lnTo>
                  <a:lnTo>
                    <a:pt x="121" y="337"/>
                  </a:lnTo>
                  <a:lnTo>
                    <a:pt x="122" y="341"/>
                  </a:lnTo>
                  <a:lnTo>
                    <a:pt x="125" y="345"/>
                  </a:lnTo>
                  <a:lnTo>
                    <a:pt x="127" y="349"/>
                  </a:lnTo>
                  <a:lnTo>
                    <a:pt x="129" y="353"/>
                  </a:lnTo>
                  <a:lnTo>
                    <a:pt x="132" y="357"/>
                  </a:lnTo>
                  <a:lnTo>
                    <a:pt x="135" y="362"/>
                  </a:lnTo>
                  <a:lnTo>
                    <a:pt x="139" y="367"/>
                  </a:lnTo>
                  <a:lnTo>
                    <a:pt x="143" y="371"/>
                  </a:lnTo>
                  <a:lnTo>
                    <a:pt x="148" y="377"/>
                  </a:lnTo>
                  <a:lnTo>
                    <a:pt x="150" y="379"/>
                  </a:lnTo>
                  <a:lnTo>
                    <a:pt x="153" y="381"/>
                  </a:lnTo>
                  <a:lnTo>
                    <a:pt x="155" y="383"/>
                  </a:lnTo>
                  <a:lnTo>
                    <a:pt x="157" y="384"/>
                  </a:lnTo>
                  <a:lnTo>
                    <a:pt x="159" y="385"/>
                  </a:lnTo>
                  <a:lnTo>
                    <a:pt x="161" y="386"/>
                  </a:lnTo>
                  <a:lnTo>
                    <a:pt x="163" y="387"/>
                  </a:lnTo>
                  <a:lnTo>
                    <a:pt x="165" y="387"/>
                  </a:lnTo>
                  <a:lnTo>
                    <a:pt x="166" y="388"/>
                  </a:lnTo>
                  <a:lnTo>
                    <a:pt x="168" y="388"/>
                  </a:lnTo>
                  <a:lnTo>
                    <a:pt x="169" y="389"/>
                  </a:lnTo>
                  <a:lnTo>
                    <a:pt x="171" y="389"/>
                  </a:lnTo>
                  <a:lnTo>
                    <a:pt x="172" y="389"/>
                  </a:lnTo>
                  <a:lnTo>
                    <a:pt x="173" y="390"/>
                  </a:lnTo>
                  <a:lnTo>
                    <a:pt x="175" y="391"/>
                  </a:lnTo>
                  <a:lnTo>
                    <a:pt x="176" y="391"/>
                  </a:lnTo>
                  <a:lnTo>
                    <a:pt x="177" y="392"/>
                  </a:lnTo>
                  <a:lnTo>
                    <a:pt x="178" y="393"/>
                  </a:lnTo>
                  <a:lnTo>
                    <a:pt x="179" y="394"/>
                  </a:lnTo>
                  <a:lnTo>
                    <a:pt x="179" y="395"/>
                  </a:lnTo>
                  <a:lnTo>
                    <a:pt x="180" y="397"/>
                  </a:lnTo>
                  <a:lnTo>
                    <a:pt x="181" y="399"/>
                  </a:lnTo>
                  <a:lnTo>
                    <a:pt x="181" y="401"/>
                  </a:lnTo>
                  <a:lnTo>
                    <a:pt x="181" y="404"/>
                  </a:lnTo>
                  <a:lnTo>
                    <a:pt x="182" y="407"/>
                  </a:lnTo>
                  <a:lnTo>
                    <a:pt x="182" y="410"/>
                  </a:lnTo>
                  <a:lnTo>
                    <a:pt x="182" y="414"/>
                  </a:lnTo>
                  <a:lnTo>
                    <a:pt x="183" y="418"/>
                  </a:lnTo>
                  <a:lnTo>
                    <a:pt x="183" y="423"/>
                  </a:lnTo>
                  <a:lnTo>
                    <a:pt x="183" y="429"/>
                  </a:lnTo>
                  <a:lnTo>
                    <a:pt x="182" y="441"/>
                  </a:lnTo>
                  <a:lnTo>
                    <a:pt x="181" y="447"/>
                  </a:lnTo>
                  <a:lnTo>
                    <a:pt x="180" y="452"/>
                  </a:lnTo>
                  <a:lnTo>
                    <a:pt x="179" y="458"/>
                  </a:lnTo>
                  <a:lnTo>
                    <a:pt x="178" y="464"/>
                  </a:lnTo>
                  <a:lnTo>
                    <a:pt x="177" y="470"/>
                  </a:lnTo>
                  <a:lnTo>
                    <a:pt x="176" y="475"/>
                  </a:lnTo>
                  <a:lnTo>
                    <a:pt x="174" y="481"/>
                  </a:lnTo>
                  <a:lnTo>
                    <a:pt x="173" y="487"/>
                  </a:lnTo>
                  <a:lnTo>
                    <a:pt x="171" y="492"/>
                  </a:lnTo>
                  <a:lnTo>
                    <a:pt x="170" y="498"/>
                  </a:lnTo>
                  <a:lnTo>
                    <a:pt x="168" y="503"/>
                  </a:lnTo>
                  <a:lnTo>
                    <a:pt x="167" y="509"/>
                  </a:lnTo>
                  <a:lnTo>
                    <a:pt x="165" y="515"/>
                  </a:lnTo>
                  <a:lnTo>
                    <a:pt x="164" y="521"/>
                  </a:lnTo>
                  <a:lnTo>
                    <a:pt x="162" y="526"/>
                  </a:lnTo>
                  <a:lnTo>
                    <a:pt x="161" y="532"/>
                  </a:lnTo>
                  <a:lnTo>
                    <a:pt x="160" y="538"/>
                  </a:lnTo>
                  <a:lnTo>
                    <a:pt x="159" y="543"/>
                  </a:lnTo>
                  <a:lnTo>
                    <a:pt x="157" y="549"/>
                  </a:lnTo>
                  <a:lnTo>
                    <a:pt x="157" y="555"/>
                  </a:lnTo>
                  <a:lnTo>
                    <a:pt x="156" y="561"/>
                  </a:lnTo>
                  <a:lnTo>
                    <a:pt x="155" y="567"/>
                  </a:lnTo>
                  <a:lnTo>
                    <a:pt x="155" y="573"/>
                  </a:lnTo>
                  <a:lnTo>
                    <a:pt x="155" y="579"/>
                  </a:lnTo>
                  <a:lnTo>
                    <a:pt x="155" y="586"/>
                  </a:lnTo>
                  <a:lnTo>
                    <a:pt x="155" y="592"/>
                  </a:lnTo>
                  <a:lnTo>
                    <a:pt x="155" y="599"/>
                  </a:lnTo>
                  <a:lnTo>
                    <a:pt x="156" y="605"/>
                  </a:lnTo>
                  <a:lnTo>
                    <a:pt x="157" y="612"/>
                  </a:lnTo>
                  <a:lnTo>
                    <a:pt x="159" y="6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7" name="Freeform 33"/>
            <p:cNvSpPr>
              <a:spLocks/>
            </p:cNvSpPr>
            <p:nvPr/>
          </p:nvSpPr>
          <p:spPr bwMode="auto">
            <a:xfrm>
              <a:off x="3093" y="2014"/>
              <a:ext cx="437" cy="386"/>
            </a:xfrm>
            <a:custGeom>
              <a:avLst/>
              <a:gdLst>
                <a:gd name="T0" fmla="*/ 15 w 373"/>
                <a:gd name="T1" fmla="*/ 2 h 342"/>
                <a:gd name="T2" fmla="*/ 32 w 373"/>
                <a:gd name="T3" fmla="*/ 0 h 342"/>
                <a:gd name="T4" fmla="*/ 50 w 373"/>
                <a:gd name="T5" fmla="*/ 0 h 342"/>
                <a:gd name="T6" fmla="*/ 69 w 373"/>
                <a:gd name="T7" fmla="*/ 6 h 342"/>
                <a:gd name="T8" fmla="*/ 88 w 373"/>
                <a:gd name="T9" fmla="*/ 12 h 342"/>
                <a:gd name="T10" fmla="*/ 107 w 373"/>
                <a:gd name="T11" fmla="*/ 23 h 342"/>
                <a:gd name="T12" fmla="*/ 125 w 373"/>
                <a:gd name="T13" fmla="*/ 34 h 342"/>
                <a:gd name="T14" fmla="*/ 144 w 373"/>
                <a:gd name="T15" fmla="*/ 49 h 342"/>
                <a:gd name="T16" fmla="*/ 161 w 373"/>
                <a:gd name="T17" fmla="*/ 62 h 342"/>
                <a:gd name="T18" fmla="*/ 177 w 373"/>
                <a:gd name="T19" fmla="*/ 79 h 342"/>
                <a:gd name="T20" fmla="*/ 192 w 373"/>
                <a:gd name="T21" fmla="*/ 95 h 342"/>
                <a:gd name="T22" fmla="*/ 206 w 373"/>
                <a:gd name="T23" fmla="*/ 111 h 342"/>
                <a:gd name="T24" fmla="*/ 218 w 373"/>
                <a:gd name="T25" fmla="*/ 126 h 342"/>
                <a:gd name="T26" fmla="*/ 226 w 373"/>
                <a:gd name="T27" fmla="*/ 141 h 342"/>
                <a:gd name="T28" fmla="*/ 234 w 373"/>
                <a:gd name="T29" fmla="*/ 155 h 342"/>
                <a:gd name="T30" fmla="*/ 239 w 373"/>
                <a:gd name="T31" fmla="*/ 167 h 342"/>
                <a:gd name="T32" fmla="*/ 251 w 373"/>
                <a:gd name="T33" fmla="*/ 201 h 342"/>
                <a:gd name="T34" fmla="*/ 262 w 373"/>
                <a:gd name="T35" fmla="*/ 220 h 342"/>
                <a:gd name="T36" fmla="*/ 274 w 373"/>
                <a:gd name="T37" fmla="*/ 236 h 342"/>
                <a:gd name="T38" fmla="*/ 289 w 373"/>
                <a:gd name="T39" fmla="*/ 249 h 342"/>
                <a:gd name="T40" fmla="*/ 305 w 373"/>
                <a:gd name="T41" fmla="*/ 261 h 342"/>
                <a:gd name="T42" fmla="*/ 321 w 373"/>
                <a:gd name="T43" fmla="*/ 270 h 342"/>
                <a:gd name="T44" fmla="*/ 339 w 373"/>
                <a:gd name="T45" fmla="*/ 280 h 342"/>
                <a:gd name="T46" fmla="*/ 357 w 373"/>
                <a:gd name="T47" fmla="*/ 288 h 342"/>
                <a:gd name="T48" fmla="*/ 375 w 373"/>
                <a:gd name="T49" fmla="*/ 297 h 342"/>
                <a:gd name="T50" fmla="*/ 394 w 373"/>
                <a:gd name="T51" fmla="*/ 306 h 342"/>
                <a:gd name="T52" fmla="*/ 410 w 373"/>
                <a:gd name="T53" fmla="*/ 316 h 342"/>
                <a:gd name="T54" fmla="*/ 429 w 373"/>
                <a:gd name="T55" fmla="*/ 326 h 342"/>
                <a:gd name="T56" fmla="*/ 443 w 373"/>
                <a:gd name="T57" fmla="*/ 340 h 342"/>
                <a:gd name="T58" fmla="*/ 458 w 373"/>
                <a:gd name="T59" fmla="*/ 356 h 342"/>
                <a:gd name="T60" fmla="*/ 472 w 373"/>
                <a:gd name="T61" fmla="*/ 375 h 342"/>
                <a:gd name="T62" fmla="*/ 479 w 373"/>
                <a:gd name="T63" fmla="*/ 388 h 342"/>
                <a:gd name="T64" fmla="*/ 482 w 373"/>
                <a:gd name="T65" fmla="*/ 393 h 342"/>
                <a:gd name="T66" fmla="*/ 483 w 373"/>
                <a:gd name="T67" fmla="*/ 395 h 342"/>
                <a:gd name="T68" fmla="*/ 485 w 373"/>
                <a:gd name="T69" fmla="*/ 398 h 342"/>
                <a:gd name="T70" fmla="*/ 486 w 373"/>
                <a:gd name="T71" fmla="*/ 402 h 342"/>
                <a:gd name="T72" fmla="*/ 489 w 373"/>
                <a:gd name="T73" fmla="*/ 405 h 342"/>
                <a:gd name="T74" fmla="*/ 490 w 373"/>
                <a:gd name="T75" fmla="*/ 407 h 342"/>
                <a:gd name="T76" fmla="*/ 493 w 373"/>
                <a:gd name="T77" fmla="*/ 412 h 342"/>
                <a:gd name="T78" fmla="*/ 494 w 373"/>
                <a:gd name="T79" fmla="*/ 414 h 342"/>
                <a:gd name="T80" fmla="*/ 496 w 373"/>
                <a:gd name="T81" fmla="*/ 418 h 342"/>
                <a:gd name="T82" fmla="*/ 498 w 373"/>
                <a:gd name="T83" fmla="*/ 420 h 342"/>
                <a:gd name="T84" fmla="*/ 501 w 373"/>
                <a:gd name="T85" fmla="*/ 423 h 342"/>
                <a:gd name="T86" fmla="*/ 503 w 373"/>
                <a:gd name="T87" fmla="*/ 426 h 342"/>
                <a:gd name="T88" fmla="*/ 505 w 373"/>
                <a:gd name="T89" fmla="*/ 428 h 342"/>
                <a:gd name="T90" fmla="*/ 507 w 373"/>
                <a:gd name="T91" fmla="*/ 430 h 342"/>
                <a:gd name="T92" fmla="*/ 511 w 373"/>
                <a:gd name="T93" fmla="*/ 435 h 3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3" h="342">
                  <a:moveTo>
                    <a:pt x="0" y="7"/>
                  </a:moveTo>
                  <a:lnTo>
                    <a:pt x="11" y="2"/>
                  </a:lnTo>
                  <a:lnTo>
                    <a:pt x="17" y="0"/>
                  </a:lnTo>
                  <a:lnTo>
                    <a:pt x="23" y="0"/>
                  </a:lnTo>
                  <a:lnTo>
                    <a:pt x="30" y="0"/>
                  </a:lnTo>
                  <a:lnTo>
                    <a:pt x="37" y="0"/>
                  </a:lnTo>
                  <a:lnTo>
                    <a:pt x="43" y="2"/>
                  </a:lnTo>
                  <a:lnTo>
                    <a:pt x="50" y="4"/>
                  </a:lnTo>
                  <a:lnTo>
                    <a:pt x="57" y="7"/>
                  </a:lnTo>
                  <a:lnTo>
                    <a:pt x="64" y="10"/>
                  </a:lnTo>
                  <a:lnTo>
                    <a:pt x="71" y="14"/>
                  </a:lnTo>
                  <a:lnTo>
                    <a:pt x="78" y="18"/>
                  </a:lnTo>
                  <a:lnTo>
                    <a:pt x="85" y="22"/>
                  </a:lnTo>
                  <a:lnTo>
                    <a:pt x="91" y="27"/>
                  </a:lnTo>
                  <a:lnTo>
                    <a:pt x="98" y="32"/>
                  </a:lnTo>
                  <a:lnTo>
                    <a:pt x="105" y="38"/>
                  </a:lnTo>
                  <a:lnTo>
                    <a:pt x="111" y="44"/>
                  </a:lnTo>
                  <a:lnTo>
                    <a:pt x="117" y="49"/>
                  </a:lnTo>
                  <a:lnTo>
                    <a:pt x="123" y="55"/>
                  </a:lnTo>
                  <a:lnTo>
                    <a:pt x="129" y="62"/>
                  </a:lnTo>
                  <a:lnTo>
                    <a:pt x="135" y="68"/>
                  </a:lnTo>
                  <a:lnTo>
                    <a:pt x="140" y="74"/>
                  </a:lnTo>
                  <a:lnTo>
                    <a:pt x="145" y="80"/>
                  </a:lnTo>
                  <a:lnTo>
                    <a:pt x="150" y="87"/>
                  </a:lnTo>
                  <a:lnTo>
                    <a:pt x="155" y="93"/>
                  </a:lnTo>
                  <a:lnTo>
                    <a:pt x="159" y="99"/>
                  </a:lnTo>
                  <a:lnTo>
                    <a:pt x="162" y="105"/>
                  </a:lnTo>
                  <a:lnTo>
                    <a:pt x="165" y="111"/>
                  </a:lnTo>
                  <a:lnTo>
                    <a:pt x="168" y="116"/>
                  </a:lnTo>
                  <a:lnTo>
                    <a:pt x="171" y="121"/>
                  </a:lnTo>
                  <a:lnTo>
                    <a:pt x="172" y="126"/>
                  </a:lnTo>
                  <a:lnTo>
                    <a:pt x="174" y="131"/>
                  </a:lnTo>
                  <a:lnTo>
                    <a:pt x="179" y="150"/>
                  </a:lnTo>
                  <a:lnTo>
                    <a:pt x="183" y="158"/>
                  </a:lnTo>
                  <a:lnTo>
                    <a:pt x="187" y="166"/>
                  </a:lnTo>
                  <a:lnTo>
                    <a:pt x="191" y="173"/>
                  </a:lnTo>
                  <a:lnTo>
                    <a:pt x="195" y="179"/>
                  </a:lnTo>
                  <a:lnTo>
                    <a:pt x="200" y="185"/>
                  </a:lnTo>
                  <a:lnTo>
                    <a:pt x="205" y="191"/>
                  </a:lnTo>
                  <a:lnTo>
                    <a:pt x="211" y="196"/>
                  </a:lnTo>
                  <a:lnTo>
                    <a:pt x="216" y="200"/>
                  </a:lnTo>
                  <a:lnTo>
                    <a:pt x="222" y="205"/>
                  </a:lnTo>
                  <a:lnTo>
                    <a:pt x="228" y="209"/>
                  </a:lnTo>
                  <a:lnTo>
                    <a:pt x="234" y="212"/>
                  </a:lnTo>
                  <a:lnTo>
                    <a:pt x="241" y="216"/>
                  </a:lnTo>
                  <a:lnTo>
                    <a:pt x="247" y="220"/>
                  </a:lnTo>
                  <a:lnTo>
                    <a:pt x="254" y="223"/>
                  </a:lnTo>
                  <a:lnTo>
                    <a:pt x="260" y="226"/>
                  </a:lnTo>
                  <a:lnTo>
                    <a:pt x="267" y="230"/>
                  </a:lnTo>
                  <a:lnTo>
                    <a:pt x="273" y="233"/>
                  </a:lnTo>
                  <a:lnTo>
                    <a:pt x="280" y="236"/>
                  </a:lnTo>
                  <a:lnTo>
                    <a:pt x="287" y="240"/>
                  </a:lnTo>
                  <a:lnTo>
                    <a:pt x="293" y="244"/>
                  </a:lnTo>
                  <a:lnTo>
                    <a:pt x="299" y="248"/>
                  </a:lnTo>
                  <a:lnTo>
                    <a:pt x="305" y="252"/>
                  </a:lnTo>
                  <a:lnTo>
                    <a:pt x="312" y="256"/>
                  </a:lnTo>
                  <a:lnTo>
                    <a:pt x="317" y="262"/>
                  </a:lnTo>
                  <a:lnTo>
                    <a:pt x="323" y="267"/>
                  </a:lnTo>
                  <a:lnTo>
                    <a:pt x="329" y="273"/>
                  </a:lnTo>
                  <a:lnTo>
                    <a:pt x="334" y="279"/>
                  </a:lnTo>
                  <a:lnTo>
                    <a:pt x="339" y="286"/>
                  </a:lnTo>
                  <a:lnTo>
                    <a:pt x="344" y="294"/>
                  </a:lnTo>
                  <a:lnTo>
                    <a:pt x="348" y="302"/>
                  </a:lnTo>
                  <a:lnTo>
                    <a:pt x="349" y="305"/>
                  </a:lnTo>
                  <a:lnTo>
                    <a:pt x="350" y="306"/>
                  </a:lnTo>
                  <a:lnTo>
                    <a:pt x="351" y="308"/>
                  </a:lnTo>
                  <a:lnTo>
                    <a:pt x="351" y="309"/>
                  </a:lnTo>
                  <a:lnTo>
                    <a:pt x="352" y="310"/>
                  </a:lnTo>
                  <a:lnTo>
                    <a:pt x="352" y="311"/>
                  </a:lnTo>
                  <a:lnTo>
                    <a:pt x="353" y="313"/>
                  </a:lnTo>
                  <a:lnTo>
                    <a:pt x="353" y="314"/>
                  </a:lnTo>
                  <a:lnTo>
                    <a:pt x="354" y="315"/>
                  </a:lnTo>
                  <a:lnTo>
                    <a:pt x="355" y="316"/>
                  </a:lnTo>
                  <a:lnTo>
                    <a:pt x="356" y="318"/>
                  </a:lnTo>
                  <a:lnTo>
                    <a:pt x="356" y="319"/>
                  </a:lnTo>
                  <a:lnTo>
                    <a:pt x="357" y="320"/>
                  </a:lnTo>
                  <a:lnTo>
                    <a:pt x="358" y="322"/>
                  </a:lnTo>
                  <a:lnTo>
                    <a:pt x="359" y="323"/>
                  </a:lnTo>
                  <a:lnTo>
                    <a:pt x="359" y="324"/>
                  </a:lnTo>
                  <a:lnTo>
                    <a:pt x="360" y="325"/>
                  </a:lnTo>
                  <a:lnTo>
                    <a:pt x="361" y="326"/>
                  </a:lnTo>
                  <a:lnTo>
                    <a:pt x="361" y="328"/>
                  </a:lnTo>
                  <a:lnTo>
                    <a:pt x="362" y="329"/>
                  </a:lnTo>
                  <a:lnTo>
                    <a:pt x="363" y="330"/>
                  </a:lnTo>
                  <a:lnTo>
                    <a:pt x="364" y="331"/>
                  </a:lnTo>
                  <a:lnTo>
                    <a:pt x="365" y="332"/>
                  </a:lnTo>
                  <a:lnTo>
                    <a:pt x="365" y="333"/>
                  </a:lnTo>
                  <a:lnTo>
                    <a:pt x="366" y="334"/>
                  </a:lnTo>
                  <a:lnTo>
                    <a:pt x="367" y="336"/>
                  </a:lnTo>
                  <a:lnTo>
                    <a:pt x="368" y="336"/>
                  </a:lnTo>
                  <a:lnTo>
                    <a:pt x="369" y="338"/>
                  </a:lnTo>
                  <a:lnTo>
                    <a:pt x="370" y="338"/>
                  </a:lnTo>
                  <a:lnTo>
                    <a:pt x="371" y="340"/>
                  </a:lnTo>
                  <a:lnTo>
                    <a:pt x="372" y="34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8" name="Freeform 34"/>
            <p:cNvSpPr>
              <a:spLocks/>
            </p:cNvSpPr>
            <p:nvPr/>
          </p:nvSpPr>
          <p:spPr bwMode="auto">
            <a:xfrm>
              <a:off x="5594" y="3754"/>
              <a:ext cx="131" cy="215"/>
            </a:xfrm>
            <a:custGeom>
              <a:avLst/>
              <a:gdLst>
                <a:gd name="T0" fmla="*/ 152 w 112"/>
                <a:gd name="T1" fmla="*/ 0 h 191"/>
                <a:gd name="T2" fmla="*/ 132 w 112"/>
                <a:gd name="T3" fmla="*/ 1 h 191"/>
                <a:gd name="T4" fmla="*/ 123 w 112"/>
                <a:gd name="T5" fmla="*/ 3 h 191"/>
                <a:gd name="T6" fmla="*/ 116 w 112"/>
                <a:gd name="T7" fmla="*/ 7 h 191"/>
                <a:gd name="T8" fmla="*/ 108 w 112"/>
                <a:gd name="T9" fmla="*/ 10 h 191"/>
                <a:gd name="T10" fmla="*/ 102 w 112"/>
                <a:gd name="T11" fmla="*/ 16 h 191"/>
                <a:gd name="T12" fmla="*/ 96 w 112"/>
                <a:gd name="T13" fmla="*/ 20 h 191"/>
                <a:gd name="T14" fmla="*/ 89 w 112"/>
                <a:gd name="T15" fmla="*/ 27 h 191"/>
                <a:gd name="T16" fmla="*/ 83 w 112"/>
                <a:gd name="T17" fmla="*/ 33 h 191"/>
                <a:gd name="T18" fmla="*/ 80 w 112"/>
                <a:gd name="T19" fmla="*/ 41 h 191"/>
                <a:gd name="T20" fmla="*/ 74 w 112"/>
                <a:gd name="T21" fmla="*/ 48 h 191"/>
                <a:gd name="T22" fmla="*/ 70 w 112"/>
                <a:gd name="T23" fmla="*/ 56 h 191"/>
                <a:gd name="T24" fmla="*/ 66 w 112"/>
                <a:gd name="T25" fmla="*/ 64 h 191"/>
                <a:gd name="T26" fmla="*/ 62 w 112"/>
                <a:gd name="T27" fmla="*/ 73 h 191"/>
                <a:gd name="T28" fmla="*/ 58 w 112"/>
                <a:gd name="T29" fmla="*/ 83 h 191"/>
                <a:gd name="T30" fmla="*/ 55 w 112"/>
                <a:gd name="T31" fmla="*/ 92 h 191"/>
                <a:gd name="T32" fmla="*/ 51 w 112"/>
                <a:gd name="T33" fmla="*/ 102 h 191"/>
                <a:gd name="T34" fmla="*/ 49 w 112"/>
                <a:gd name="T35" fmla="*/ 111 h 191"/>
                <a:gd name="T36" fmla="*/ 47 w 112"/>
                <a:gd name="T37" fmla="*/ 122 h 191"/>
                <a:gd name="T38" fmla="*/ 43 w 112"/>
                <a:gd name="T39" fmla="*/ 132 h 191"/>
                <a:gd name="T40" fmla="*/ 41 w 112"/>
                <a:gd name="T41" fmla="*/ 142 h 191"/>
                <a:gd name="T42" fmla="*/ 37 w 112"/>
                <a:gd name="T43" fmla="*/ 152 h 191"/>
                <a:gd name="T44" fmla="*/ 34 w 112"/>
                <a:gd name="T45" fmla="*/ 162 h 191"/>
                <a:gd name="T46" fmla="*/ 32 w 112"/>
                <a:gd name="T47" fmla="*/ 172 h 191"/>
                <a:gd name="T48" fmla="*/ 29 w 112"/>
                <a:gd name="T49" fmla="*/ 182 h 191"/>
                <a:gd name="T50" fmla="*/ 25 w 112"/>
                <a:gd name="T51" fmla="*/ 191 h 191"/>
                <a:gd name="T52" fmla="*/ 22 w 112"/>
                <a:gd name="T53" fmla="*/ 200 h 191"/>
                <a:gd name="T54" fmla="*/ 18 w 112"/>
                <a:gd name="T55" fmla="*/ 210 h 191"/>
                <a:gd name="T56" fmla="*/ 14 w 112"/>
                <a:gd name="T57" fmla="*/ 218 h 191"/>
                <a:gd name="T58" fmla="*/ 9 w 112"/>
                <a:gd name="T59" fmla="*/ 225 h 191"/>
                <a:gd name="T60" fmla="*/ 6 w 112"/>
                <a:gd name="T61" fmla="*/ 233 h 191"/>
                <a:gd name="T62" fmla="*/ 0 w 112"/>
                <a:gd name="T63" fmla="*/ 241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91">
                  <a:moveTo>
                    <a:pt x="111" y="0"/>
                  </a:moveTo>
                  <a:lnTo>
                    <a:pt x="97" y="1"/>
                  </a:lnTo>
                  <a:lnTo>
                    <a:pt x="90" y="3"/>
                  </a:lnTo>
                  <a:lnTo>
                    <a:pt x="85" y="5"/>
                  </a:lnTo>
                  <a:lnTo>
                    <a:pt x="79" y="8"/>
                  </a:lnTo>
                  <a:lnTo>
                    <a:pt x="74" y="12"/>
                  </a:lnTo>
                  <a:lnTo>
                    <a:pt x="70" y="16"/>
                  </a:lnTo>
                  <a:lnTo>
                    <a:pt x="65" y="21"/>
                  </a:lnTo>
                  <a:lnTo>
                    <a:pt x="61" y="26"/>
                  </a:lnTo>
                  <a:lnTo>
                    <a:pt x="58" y="32"/>
                  </a:lnTo>
                  <a:lnTo>
                    <a:pt x="54" y="38"/>
                  </a:lnTo>
                  <a:lnTo>
                    <a:pt x="51" y="44"/>
                  </a:lnTo>
                  <a:lnTo>
                    <a:pt x="48" y="51"/>
                  </a:lnTo>
                  <a:lnTo>
                    <a:pt x="45" y="58"/>
                  </a:lnTo>
                  <a:lnTo>
                    <a:pt x="43" y="66"/>
                  </a:lnTo>
                  <a:lnTo>
                    <a:pt x="40" y="73"/>
                  </a:lnTo>
                  <a:lnTo>
                    <a:pt x="38" y="81"/>
                  </a:lnTo>
                  <a:lnTo>
                    <a:pt x="36" y="88"/>
                  </a:lnTo>
                  <a:lnTo>
                    <a:pt x="34" y="96"/>
                  </a:lnTo>
                  <a:lnTo>
                    <a:pt x="32" y="104"/>
                  </a:lnTo>
                  <a:lnTo>
                    <a:pt x="30" y="112"/>
                  </a:lnTo>
                  <a:lnTo>
                    <a:pt x="27" y="120"/>
                  </a:lnTo>
                  <a:lnTo>
                    <a:pt x="25" y="128"/>
                  </a:lnTo>
                  <a:lnTo>
                    <a:pt x="23" y="136"/>
                  </a:lnTo>
                  <a:lnTo>
                    <a:pt x="21" y="144"/>
                  </a:lnTo>
                  <a:lnTo>
                    <a:pt x="18" y="151"/>
                  </a:lnTo>
                  <a:lnTo>
                    <a:pt x="16" y="158"/>
                  </a:lnTo>
                  <a:lnTo>
                    <a:pt x="13" y="166"/>
                  </a:lnTo>
                  <a:lnTo>
                    <a:pt x="10" y="172"/>
                  </a:lnTo>
                  <a:lnTo>
                    <a:pt x="7" y="178"/>
                  </a:lnTo>
                  <a:lnTo>
                    <a:pt x="4" y="184"/>
                  </a:lnTo>
                  <a:lnTo>
                    <a:pt x="0" y="19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9" name="Freeform 35"/>
            <p:cNvSpPr>
              <a:spLocks/>
            </p:cNvSpPr>
            <p:nvPr/>
          </p:nvSpPr>
          <p:spPr bwMode="auto">
            <a:xfrm>
              <a:off x="4974" y="3148"/>
              <a:ext cx="334" cy="79"/>
            </a:xfrm>
            <a:custGeom>
              <a:avLst/>
              <a:gdLst>
                <a:gd name="T0" fmla="*/ 0 w 286"/>
                <a:gd name="T1" fmla="*/ 3 h 70"/>
                <a:gd name="T2" fmla="*/ 23 w 286"/>
                <a:gd name="T3" fmla="*/ 1 h 70"/>
                <a:gd name="T4" fmla="*/ 35 w 286"/>
                <a:gd name="T5" fmla="*/ 0 h 70"/>
                <a:gd name="T6" fmla="*/ 47 w 286"/>
                <a:gd name="T7" fmla="*/ 0 h 70"/>
                <a:gd name="T8" fmla="*/ 58 w 286"/>
                <a:gd name="T9" fmla="*/ 1 h 70"/>
                <a:gd name="T10" fmla="*/ 71 w 286"/>
                <a:gd name="T11" fmla="*/ 2 h 70"/>
                <a:gd name="T12" fmla="*/ 83 w 286"/>
                <a:gd name="T13" fmla="*/ 3 h 70"/>
                <a:gd name="T14" fmla="*/ 96 w 286"/>
                <a:gd name="T15" fmla="*/ 7 h 70"/>
                <a:gd name="T16" fmla="*/ 107 w 286"/>
                <a:gd name="T17" fmla="*/ 9 h 70"/>
                <a:gd name="T18" fmla="*/ 120 w 286"/>
                <a:gd name="T19" fmla="*/ 12 h 70"/>
                <a:gd name="T20" fmla="*/ 131 w 286"/>
                <a:gd name="T21" fmla="*/ 17 h 70"/>
                <a:gd name="T22" fmla="*/ 144 w 286"/>
                <a:gd name="T23" fmla="*/ 19 h 70"/>
                <a:gd name="T24" fmla="*/ 155 w 286"/>
                <a:gd name="T25" fmla="*/ 24 h 70"/>
                <a:gd name="T26" fmla="*/ 168 w 286"/>
                <a:gd name="T27" fmla="*/ 28 h 70"/>
                <a:gd name="T28" fmla="*/ 180 w 286"/>
                <a:gd name="T29" fmla="*/ 32 h 70"/>
                <a:gd name="T30" fmla="*/ 193 w 286"/>
                <a:gd name="T31" fmla="*/ 37 h 70"/>
                <a:gd name="T32" fmla="*/ 204 w 286"/>
                <a:gd name="T33" fmla="*/ 42 h 70"/>
                <a:gd name="T34" fmla="*/ 217 w 286"/>
                <a:gd name="T35" fmla="*/ 46 h 70"/>
                <a:gd name="T36" fmla="*/ 229 w 286"/>
                <a:gd name="T37" fmla="*/ 51 h 70"/>
                <a:gd name="T38" fmla="*/ 242 w 286"/>
                <a:gd name="T39" fmla="*/ 55 h 70"/>
                <a:gd name="T40" fmla="*/ 253 w 286"/>
                <a:gd name="T41" fmla="*/ 60 h 70"/>
                <a:gd name="T42" fmla="*/ 266 w 286"/>
                <a:gd name="T43" fmla="*/ 63 h 70"/>
                <a:gd name="T44" fmla="*/ 278 w 286"/>
                <a:gd name="T45" fmla="*/ 68 h 70"/>
                <a:gd name="T46" fmla="*/ 291 w 286"/>
                <a:gd name="T47" fmla="*/ 71 h 70"/>
                <a:gd name="T48" fmla="*/ 302 w 286"/>
                <a:gd name="T49" fmla="*/ 76 h 70"/>
                <a:gd name="T50" fmla="*/ 315 w 286"/>
                <a:gd name="T51" fmla="*/ 78 h 70"/>
                <a:gd name="T52" fmla="*/ 327 w 286"/>
                <a:gd name="T53" fmla="*/ 81 h 70"/>
                <a:gd name="T54" fmla="*/ 340 w 286"/>
                <a:gd name="T55" fmla="*/ 82 h 70"/>
                <a:gd name="T56" fmla="*/ 352 w 286"/>
                <a:gd name="T57" fmla="*/ 86 h 70"/>
                <a:gd name="T58" fmla="*/ 364 w 286"/>
                <a:gd name="T59" fmla="*/ 87 h 70"/>
                <a:gd name="T60" fmla="*/ 376 w 286"/>
                <a:gd name="T61" fmla="*/ 88 h 70"/>
                <a:gd name="T62" fmla="*/ 389 w 286"/>
                <a:gd name="T63" fmla="*/ 88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6" h="70">
                  <a:moveTo>
                    <a:pt x="0" y="3"/>
                  </a:moveTo>
                  <a:lnTo>
                    <a:pt x="17" y="1"/>
                  </a:lnTo>
                  <a:lnTo>
                    <a:pt x="26" y="0"/>
                  </a:lnTo>
                  <a:lnTo>
                    <a:pt x="34" y="0"/>
                  </a:lnTo>
                  <a:lnTo>
                    <a:pt x="43" y="1"/>
                  </a:lnTo>
                  <a:lnTo>
                    <a:pt x="52" y="2"/>
                  </a:lnTo>
                  <a:lnTo>
                    <a:pt x="61" y="3"/>
                  </a:lnTo>
                  <a:lnTo>
                    <a:pt x="70" y="5"/>
                  </a:lnTo>
                  <a:lnTo>
                    <a:pt x="79" y="7"/>
                  </a:lnTo>
                  <a:lnTo>
                    <a:pt x="88" y="10"/>
                  </a:lnTo>
                  <a:lnTo>
                    <a:pt x="96" y="13"/>
                  </a:lnTo>
                  <a:lnTo>
                    <a:pt x="105" y="15"/>
                  </a:lnTo>
                  <a:lnTo>
                    <a:pt x="114" y="19"/>
                  </a:lnTo>
                  <a:lnTo>
                    <a:pt x="123" y="22"/>
                  </a:lnTo>
                  <a:lnTo>
                    <a:pt x="132" y="25"/>
                  </a:lnTo>
                  <a:lnTo>
                    <a:pt x="141" y="29"/>
                  </a:lnTo>
                  <a:lnTo>
                    <a:pt x="150" y="33"/>
                  </a:lnTo>
                  <a:lnTo>
                    <a:pt x="159" y="36"/>
                  </a:lnTo>
                  <a:lnTo>
                    <a:pt x="168" y="40"/>
                  </a:lnTo>
                  <a:lnTo>
                    <a:pt x="177" y="43"/>
                  </a:lnTo>
                  <a:lnTo>
                    <a:pt x="186" y="47"/>
                  </a:lnTo>
                  <a:lnTo>
                    <a:pt x="195" y="50"/>
                  </a:lnTo>
                  <a:lnTo>
                    <a:pt x="204" y="53"/>
                  </a:lnTo>
                  <a:lnTo>
                    <a:pt x="213" y="56"/>
                  </a:lnTo>
                  <a:lnTo>
                    <a:pt x="222" y="59"/>
                  </a:lnTo>
                  <a:lnTo>
                    <a:pt x="231" y="61"/>
                  </a:lnTo>
                  <a:lnTo>
                    <a:pt x="240" y="64"/>
                  </a:lnTo>
                  <a:lnTo>
                    <a:pt x="249" y="65"/>
                  </a:lnTo>
                  <a:lnTo>
                    <a:pt x="258" y="67"/>
                  </a:lnTo>
                  <a:lnTo>
                    <a:pt x="267" y="68"/>
                  </a:lnTo>
                  <a:lnTo>
                    <a:pt x="276" y="69"/>
                  </a:lnTo>
                  <a:lnTo>
                    <a:pt x="285" y="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0" name="Line 36"/>
            <p:cNvSpPr>
              <a:spLocks noChangeShapeType="1"/>
            </p:cNvSpPr>
            <p:nvPr/>
          </p:nvSpPr>
          <p:spPr bwMode="auto">
            <a:xfrm flipV="1">
              <a:off x="5047" y="3033"/>
              <a:ext cx="38" cy="1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41" name="Freeform 37"/>
            <p:cNvSpPr>
              <a:spLocks/>
            </p:cNvSpPr>
            <p:nvPr/>
          </p:nvSpPr>
          <p:spPr bwMode="auto">
            <a:xfrm>
              <a:off x="3269" y="1462"/>
              <a:ext cx="428" cy="442"/>
            </a:xfrm>
            <a:custGeom>
              <a:avLst/>
              <a:gdLst>
                <a:gd name="T0" fmla="*/ 13 w 366"/>
                <a:gd name="T1" fmla="*/ 486 h 392"/>
                <a:gd name="T2" fmla="*/ 23 w 366"/>
                <a:gd name="T3" fmla="*/ 477 h 392"/>
                <a:gd name="T4" fmla="*/ 35 w 366"/>
                <a:gd name="T5" fmla="*/ 467 h 392"/>
                <a:gd name="T6" fmla="*/ 48 w 366"/>
                <a:gd name="T7" fmla="*/ 458 h 392"/>
                <a:gd name="T8" fmla="*/ 58 w 366"/>
                <a:gd name="T9" fmla="*/ 449 h 392"/>
                <a:gd name="T10" fmla="*/ 70 w 366"/>
                <a:gd name="T11" fmla="*/ 440 h 392"/>
                <a:gd name="T12" fmla="*/ 81 w 366"/>
                <a:gd name="T13" fmla="*/ 431 h 392"/>
                <a:gd name="T14" fmla="*/ 91 w 366"/>
                <a:gd name="T15" fmla="*/ 422 h 392"/>
                <a:gd name="T16" fmla="*/ 102 w 366"/>
                <a:gd name="T17" fmla="*/ 413 h 392"/>
                <a:gd name="T18" fmla="*/ 111 w 366"/>
                <a:gd name="T19" fmla="*/ 401 h 392"/>
                <a:gd name="T20" fmla="*/ 119 w 366"/>
                <a:gd name="T21" fmla="*/ 390 h 392"/>
                <a:gd name="T22" fmla="*/ 127 w 366"/>
                <a:gd name="T23" fmla="*/ 379 h 392"/>
                <a:gd name="T24" fmla="*/ 136 w 366"/>
                <a:gd name="T25" fmla="*/ 365 h 392"/>
                <a:gd name="T26" fmla="*/ 140 w 366"/>
                <a:gd name="T27" fmla="*/ 350 h 392"/>
                <a:gd name="T28" fmla="*/ 146 w 366"/>
                <a:gd name="T29" fmla="*/ 333 h 392"/>
                <a:gd name="T30" fmla="*/ 152 w 366"/>
                <a:gd name="T31" fmla="*/ 316 h 392"/>
                <a:gd name="T32" fmla="*/ 156 w 366"/>
                <a:gd name="T33" fmla="*/ 297 h 392"/>
                <a:gd name="T34" fmla="*/ 157 w 366"/>
                <a:gd name="T35" fmla="*/ 286 h 392"/>
                <a:gd name="T36" fmla="*/ 160 w 366"/>
                <a:gd name="T37" fmla="*/ 276 h 392"/>
                <a:gd name="T38" fmla="*/ 163 w 366"/>
                <a:gd name="T39" fmla="*/ 267 h 392"/>
                <a:gd name="T40" fmla="*/ 165 w 366"/>
                <a:gd name="T41" fmla="*/ 259 h 392"/>
                <a:gd name="T42" fmla="*/ 168 w 366"/>
                <a:gd name="T43" fmla="*/ 253 h 392"/>
                <a:gd name="T44" fmla="*/ 172 w 366"/>
                <a:gd name="T45" fmla="*/ 247 h 392"/>
                <a:gd name="T46" fmla="*/ 175 w 366"/>
                <a:gd name="T47" fmla="*/ 241 h 392"/>
                <a:gd name="T48" fmla="*/ 179 w 366"/>
                <a:gd name="T49" fmla="*/ 237 h 392"/>
                <a:gd name="T50" fmla="*/ 185 w 366"/>
                <a:gd name="T51" fmla="*/ 231 h 392"/>
                <a:gd name="T52" fmla="*/ 191 w 366"/>
                <a:gd name="T53" fmla="*/ 227 h 392"/>
                <a:gd name="T54" fmla="*/ 196 w 366"/>
                <a:gd name="T55" fmla="*/ 222 h 392"/>
                <a:gd name="T56" fmla="*/ 203 w 366"/>
                <a:gd name="T57" fmla="*/ 218 h 392"/>
                <a:gd name="T58" fmla="*/ 212 w 366"/>
                <a:gd name="T59" fmla="*/ 213 h 392"/>
                <a:gd name="T60" fmla="*/ 221 w 366"/>
                <a:gd name="T61" fmla="*/ 209 h 392"/>
                <a:gd name="T62" fmla="*/ 242 w 366"/>
                <a:gd name="T63" fmla="*/ 200 h 392"/>
                <a:gd name="T64" fmla="*/ 258 w 366"/>
                <a:gd name="T65" fmla="*/ 193 h 392"/>
                <a:gd name="T66" fmla="*/ 276 w 366"/>
                <a:gd name="T67" fmla="*/ 187 h 392"/>
                <a:gd name="T68" fmla="*/ 292 w 366"/>
                <a:gd name="T69" fmla="*/ 182 h 392"/>
                <a:gd name="T70" fmla="*/ 310 w 366"/>
                <a:gd name="T71" fmla="*/ 177 h 392"/>
                <a:gd name="T72" fmla="*/ 329 w 366"/>
                <a:gd name="T73" fmla="*/ 171 h 392"/>
                <a:gd name="T74" fmla="*/ 346 w 366"/>
                <a:gd name="T75" fmla="*/ 166 h 392"/>
                <a:gd name="T76" fmla="*/ 364 w 366"/>
                <a:gd name="T77" fmla="*/ 160 h 392"/>
                <a:gd name="T78" fmla="*/ 381 w 366"/>
                <a:gd name="T79" fmla="*/ 153 h 392"/>
                <a:gd name="T80" fmla="*/ 399 w 366"/>
                <a:gd name="T81" fmla="*/ 147 h 392"/>
                <a:gd name="T82" fmla="*/ 415 w 366"/>
                <a:gd name="T83" fmla="*/ 139 h 392"/>
                <a:gd name="T84" fmla="*/ 430 w 366"/>
                <a:gd name="T85" fmla="*/ 131 h 392"/>
                <a:gd name="T86" fmla="*/ 447 w 366"/>
                <a:gd name="T87" fmla="*/ 121 h 392"/>
                <a:gd name="T88" fmla="*/ 461 w 366"/>
                <a:gd name="T89" fmla="*/ 111 h 392"/>
                <a:gd name="T90" fmla="*/ 475 w 366"/>
                <a:gd name="T91" fmla="*/ 98 h 392"/>
                <a:gd name="T92" fmla="*/ 486 w 366"/>
                <a:gd name="T93" fmla="*/ 86 h 392"/>
                <a:gd name="T94" fmla="*/ 492 w 366"/>
                <a:gd name="T95" fmla="*/ 72 h 392"/>
                <a:gd name="T96" fmla="*/ 495 w 366"/>
                <a:gd name="T97" fmla="*/ 67 h 392"/>
                <a:gd name="T98" fmla="*/ 498 w 366"/>
                <a:gd name="T99" fmla="*/ 60 h 392"/>
                <a:gd name="T100" fmla="*/ 499 w 366"/>
                <a:gd name="T101" fmla="*/ 52 h 392"/>
                <a:gd name="T102" fmla="*/ 499 w 366"/>
                <a:gd name="T103" fmla="*/ 47 h 392"/>
                <a:gd name="T104" fmla="*/ 499 w 366"/>
                <a:gd name="T105" fmla="*/ 41 h 392"/>
                <a:gd name="T106" fmla="*/ 498 w 366"/>
                <a:gd name="T107" fmla="*/ 34 h 392"/>
                <a:gd name="T108" fmla="*/ 495 w 366"/>
                <a:gd name="T109" fmla="*/ 29 h 392"/>
                <a:gd name="T110" fmla="*/ 492 w 366"/>
                <a:gd name="T111" fmla="*/ 24 h 392"/>
                <a:gd name="T112" fmla="*/ 488 w 366"/>
                <a:gd name="T113" fmla="*/ 20 h 392"/>
                <a:gd name="T114" fmla="*/ 484 w 366"/>
                <a:gd name="T115" fmla="*/ 16 h 392"/>
                <a:gd name="T116" fmla="*/ 478 w 366"/>
                <a:gd name="T117" fmla="*/ 11 h 392"/>
                <a:gd name="T118" fmla="*/ 474 w 366"/>
                <a:gd name="T119" fmla="*/ 8 h 392"/>
                <a:gd name="T120" fmla="*/ 467 w 366"/>
                <a:gd name="T121" fmla="*/ 3 h 392"/>
                <a:gd name="T122" fmla="*/ 458 w 366"/>
                <a:gd name="T123" fmla="*/ 1 h 3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6" h="392">
                  <a:moveTo>
                    <a:pt x="0" y="391"/>
                  </a:moveTo>
                  <a:lnTo>
                    <a:pt x="9" y="382"/>
                  </a:lnTo>
                  <a:lnTo>
                    <a:pt x="13" y="378"/>
                  </a:lnTo>
                  <a:lnTo>
                    <a:pt x="17" y="375"/>
                  </a:lnTo>
                  <a:lnTo>
                    <a:pt x="22" y="371"/>
                  </a:lnTo>
                  <a:lnTo>
                    <a:pt x="26" y="367"/>
                  </a:lnTo>
                  <a:lnTo>
                    <a:pt x="30" y="363"/>
                  </a:lnTo>
                  <a:lnTo>
                    <a:pt x="35" y="360"/>
                  </a:lnTo>
                  <a:lnTo>
                    <a:pt x="39" y="357"/>
                  </a:lnTo>
                  <a:lnTo>
                    <a:pt x="43" y="353"/>
                  </a:lnTo>
                  <a:lnTo>
                    <a:pt x="47" y="350"/>
                  </a:lnTo>
                  <a:lnTo>
                    <a:pt x="51" y="346"/>
                  </a:lnTo>
                  <a:lnTo>
                    <a:pt x="55" y="343"/>
                  </a:lnTo>
                  <a:lnTo>
                    <a:pt x="59" y="339"/>
                  </a:lnTo>
                  <a:lnTo>
                    <a:pt x="63" y="336"/>
                  </a:lnTo>
                  <a:lnTo>
                    <a:pt x="67" y="332"/>
                  </a:lnTo>
                  <a:lnTo>
                    <a:pt x="71" y="328"/>
                  </a:lnTo>
                  <a:lnTo>
                    <a:pt x="74" y="325"/>
                  </a:lnTo>
                  <a:lnTo>
                    <a:pt x="78" y="321"/>
                  </a:lnTo>
                  <a:lnTo>
                    <a:pt x="81" y="316"/>
                  </a:lnTo>
                  <a:lnTo>
                    <a:pt x="84" y="312"/>
                  </a:lnTo>
                  <a:lnTo>
                    <a:pt x="87" y="307"/>
                  </a:lnTo>
                  <a:lnTo>
                    <a:pt x="90" y="303"/>
                  </a:lnTo>
                  <a:lnTo>
                    <a:pt x="93" y="298"/>
                  </a:lnTo>
                  <a:lnTo>
                    <a:pt x="96" y="293"/>
                  </a:lnTo>
                  <a:lnTo>
                    <a:pt x="99" y="287"/>
                  </a:lnTo>
                  <a:lnTo>
                    <a:pt x="101" y="281"/>
                  </a:lnTo>
                  <a:lnTo>
                    <a:pt x="103" y="275"/>
                  </a:lnTo>
                  <a:lnTo>
                    <a:pt x="105" y="269"/>
                  </a:lnTo>
                  <a:lnTo>
                    <a:pt x="107" y="262"/>
                  </a:lnTo>
                  <a:lnTo>
                    <a:pt x="109" y="255"/>
                  </a:lnTo>
                  <a:lnTo>
                    <a:pt x="111" y="248"/>
                  </a:lnTo>
                  <a:lnTo>
                    <a:pt x="113" y="238"/>
                  </a:lnTo>
                  <a:lnTo>
                    <a:pt x="114" y="233"/>
                  </a:lnTo>
                  <a:lnTo>
                    <a:pt x="115" y="229"/>
                  </a:lnTo>
                  <a:lnTo>
                    <a:pt x="115" y="225"/>
                  </a:lnTo>
                  <a:lnTo>
                    <a:pt x="117" y="221"/>
                  </a:lnTo>
                  <a:lnTo>
                    <a:pt x="117" y="217"/>
                  </a:lnTo>
                  <a:lnTo>
                    <a:pt x="118" y="214"/>
                  </a:lnTo>
                  <a:lnTo>
                    <a:pt x="119" y="210"/>
                  </a:lnTo>
                  <a:lnTo>
                    <a:pt x="120" y="207"/>
                  </a:lnTo>
                  <a:lnTo>
                    <a:pt x="121" y="204"/>
                  </a:lnTo>
                  <a:lnTo>
                    <a:pt x="122" y="201"/>
                  </a:lnTo>
                  <a:lnTo>
                    <a:pt x="123" y="199"/>
                  </a:lnTo>
                  <a:lnTo>
                    <a:pt x="125" y="196"/>
                  </a:lnTo>
                  <a:lnTo>
                    <a:pt x="126" y="194"/>
                  </a:lnTo>
                  <a:lnTo>
                    <a:pt x="127" y="192"/>
                  </a:lnTo>
                  <a:lnTo>
                    <a:pt x="128" y="190"/>
                  </a:lnTo>
                  <a:lnTo>
                    <a:pt x="130" y="187"/>
                  </a:lnTo>
                  <a:lnTo>
                    <a:pt x="131" y="186"/>
                  </a:lnTo>
                  <a:lnTo>
                    <a:pt x="133" y="184"/>
                  </a:lnTo>
                  <a:lnTo>
                    <a:pt x="135" y="182"/>
                  </a:lnTo>
                  <a:lnTo>
                    <a:pt x="137" y="180"/>
                  </a:lnTo>
                  <a:lnTo>
                    <a:pt x="139" y="178"/>
                  </a:lnTo>
                  <a:lnTo>
                    <a:pt x="141" y="177"/>
                  </a:lnTo>
                  <a:lnTo>
                    <a:pt x="144" y="175"/>
                  </a:lnTo>
                  <a:lnTo>
                    <a:pt x="147" y="173"/>
                  </a:lnTo>
                  <a:lnTo>
                    <a:pt x="149" y="171"/>
                  </a:lnTo>
                  <a:lnTo>
                    <a:pt x="152" y="169"/>
                  </a:lnTo>
                  <a:lnTo>
                    <a:pt x="155" y="168"/>
                  </a:lnTo>
                  <a:lnTo>
                    <a:pt x="159" y="166"/>
                  </a:lnTo>
                  <a:lnTo>
                    <a:pt x="162" y="164"/>
                  </a:lnTo>
                  <a:lnTo>
                    <a:pt x="166" y="162"/>
                  </a:lnTo>
                  <a:lnTo>
                    <a:pt x="177" y="157"/>
                  </a:lnTo>
                  <a:lnTo>
                    <a:pt x="183" y="154"/>
                  </a:lnTo>
                  <a:lnTo>
                    <a:pt x="189" y="152"/>
                  </a:lnTo>
                  <a:lnTo>
                    <a:pt x="195" y="149"/>
                  </a:lnTo>
                  <a:lnTo>
                    <a:pt x="202" y="147"/>
                  </a:lnTo>
                  <a:lnTo>
                    <a:pt x="208" y="145"/>
                  </a:lnTo>
                  <a:lnTo>
                    <a:pt x="214" y="143"/>
                  </a:lnTo>
                  <a:lnTo>
                    <a:pt x="221" y="141"/>
                  </a:lnTo>
                  <a:lnTo>
                    <a:pt x="227" y="139"/>
                  </a:lnTo>
                  <a:lnTo>
                    <a:pt x="234" y="137"/>
                  </a:lnTo>
                  <a:lnTo>
                    <a:pt x="240" y="135"/>
                  </a:lnTo>
                  <a:lnTo>
                    <a:pt x="247" y="132"/>
                  </a:lnTo>
                  <a:lnTo>
                    <a:pt x="253" y="130"/>
                  </a:lnTo>
                  <a:lnTo>
                    <a:pt x="260" y="128"/>
                  </a:lnTo>
                  <a:lnTo>
                    <a:pt x="266" y="126"/>
                  </a:lnTo>
                  <a:lnTo>
                    <a:pt x="273" y="123"/>
                  </a:lnTo>
                  <a:lnTo>
                    <a:pt x="279" y="121"/>
                  </a:lnTo>
                  <a:lnTo>
                    <a:pt x="285" y="118"/>
                  </a:lnTo>
                  <a:lnTo>
                    <a:pt x="292" y="115"/>
                  </a:lnTo>
                  <a:lnTo>
                    <a:pt x="298" y="113"/>
                  </a:lnTo>
                  <a:lnTo>
                    <a:pt x="304" y="109"/>
                  </a:lnTo>
                  <a:lnTo>
                    <a:pt x="310" y="106"/>
                  </a:lnTo>
                  <a:lnTo>
                    <a:pt x="315" y="103"/>
                  </a:lnTo>
                  <a:lnTo>
                    <a:pt x="321" y="99"/>
                  </a:lnTo>
                  <a:lnTo>
                    <a:pt x="327" y="95"/>
                  </a:lnTo>
                  <a:lnTo>
                    <a:pt x="332" y="91"/>
                  </a:lnTo>
                  <a:lnTo>
                    <a:pt x="337" y="87"/>
                  </a:lnTo>
                  <a:lnTo>
                    <a:pt x="342" y="82"/>
                  </a:lnTo>
                  <a:lnTo>
                    <a:pt x="347" y="77"/>
                  </a:lnTo>
                  <a:lnTo>
                    <a:pt x="352" y="72"/>
                  </a:lnTo>
                  <a:lnTo>
                    <a:pt x="356" y="67"/>
                  </a:lnTo>
                  <a:lnTo>
                    <a:pt x="359" y="61"/>
                  </a:lnTo>
                  <a:lnTo>
                    <a:pt x="360" y="57"/>
                  </a:lnTo>
                  <a:lnTo>
                    <a:pt x="361" y="55"/>
                  </a:lnTo>
                  <a:lnTo>
                    <a:pt x="362" y="52"/>
                  </a:lnTo>
                  <a:lnTo>
                    <a:pt x="363" y="49"/>
                  </a:lnTo>
                  <a:lnTo>
                    <a:pt x="364" y="47"/>
                  </a:lnTo>
                  <a:lnTo>
                    <a:pt x="364" y="44"/>
                  </a:lnTo>
                  <a:lnTo>
                    <a:pt x="365" y="41"/>
                  </a:lnTo>
                  <a:lnTo>
                    <a:pt x="365" y="39"/>
                  </a:lnTo>
                  <a:lnTo>
                    <a:pt x="365" y="37"/>
                  </a:lnTo>
                  <a:lnTo>
                    <a:pt x="365" y="34"/>
                  </a:lnTo>
                  <a:lnTo>
                    <a:pt x="365" y="32"/>
                  </a:lnTo>
                  <a:lnTo>
                    <a:pt x="364" y="30"/>
                  </a:lnTo>
                  <a:lnTo>
                    <a:pt x="364" y="27"/>
                  </a:lnTo>
                  <a:lnTo>
                    <a:pt x="363" y="25"/>
                  </a:lnTo>
                  <a:lnTo>
                    <a:pt x="362" y="23"/>
                  </a:lnTo>
                  <a:lnTo>
                    <a:pt x="361" y="21"/>
                  </a:lnTo>
                  <a:lnTo>
                    <a:pt x="360" y="19"/>
                  </a:lnTo>
                  <a:lnTo>
                    <a:pt x="359" y="17"/>
                  </a:lnTo>
                  <a:lnTo>
                    <a:pt x="357" y="16"/>
                  </a:lnTo>
                  <a:lnTo>
                    <a:pt x="356" y="14"/>
                  </a:lnTo>
                  <a:lnTo>
                    <a:pt x="354" y="12"/>
                  </a:lnTo>
                  <a:lnTo>
                    <a:pt x="353" y="11"/>
                  </a:lnTo>
                  <a:lnTo>
                    <a:pt x="350" y="9"/>
                  </a:lnTo>
                  <a:lnTo>
                    <a:pt x="348" y="8"/>
                  </a:lnTo>
                  <a:lnTo>
                    <a:pt x="346" y="6"/>
                  </a:lnTo>
                  <a:lnTo>
                    <a:pt x="343" y="5"/>
                  </a:lnTo>
                  <a:lnTo>
                    <a:pt x="341" y="3"/>
                  </a:lnTo>
                  <a:lnTo>
                    <a:pt x="338" y="2"/>
                  </a:lnTo>
                  <a:lnTo>
                    <a:pt x="335" y="1"/>
                  </a:lnTo>
                  <a:lnTo>
                    <a:pt x="333"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2" name="Freeform 38"/>
            <p:cNvSpPr>
              <a:spLocks/>
            </p:cNvSpPr>
            <p:nvPr/>
          </p:nvSpPr>
          <p:spPr bwMode="auto">
            <a:xfrm>
              <a:off x="3398" y="1811"/>
              <a:ext cx="604" cy="362"/>
            </a:xfrm>
            <a:custGeom>
              <a:avLst/>
              <a:gdLst>
                <a:gd name="T0" fmla="*/ 26 w 516"/>
                <a:gd name="T1" fmla="*/ 211 h 321"/>
                <a:gd name="T2" fmla="*/ 48 w 516"/>
                <a:gd name="T3" fmla="*/ 203 h 321"/>
                <a:gd name="T4" fmla="*/ 67 w 516"/>
                <a:gd name="T5" fmla="*/ 193 h 321"/>
                <a:gd name="T6" fmla="*/ 83 w 516"/>
                <a:gd name="T7" fmla="*/ 180 h 321"/>
                <a:gd name="T8" fmla="*/ 97 w 516"/>
                <a:gd name="T9" fmla="*/ 166 h 321"/>
                <a:gd name="T10" fmla="*/ 110 w 516"/>
                <a:gd name="T11" fmla="*/ 150 h 321"/>
                <a:gd name="T12" fmla="*/ 122 w 516"/>
                <a:gd name="T13" fmla="*/ 133 h 321"/>
                <a:gd name="T14" fmla="*/ 135 w 516"/>
                <a:gd name="T15" fmla="*/ 117 h 321"/>
                <a:gd name="T16" fmla="*/ 147 w 516"/>
                <a:gd name="T17" fmla="*/ 101 h 321"/>
                <a:gd name="T18" fmla="*/ 162 w 516"/>
                <a:gd name="T19" fmla="*/ 88 h 321"/>
                <a:gd name="T20" fmla="*/ 183 w 516"/>
                <a:gd name="T21" fmla="*/ 76 h 321"/>
                <a:gd name="T22" fmla="*/ 203 w 516"/>
                <a:gd name="T23" fmla="*/ 67 h 321"/>
                <a:gd name="T24" fmla="*/ 232 w 516"/>
                <a:gd name="T25" fmla="*/ 54 h 321"/>
                <a:gd name="T26" fmla="*/ 265 w 516"/>
                <a:gd name="T27" fmla="*/ 43 h 321"/>
                <a:gd name="T28" fmla="*/ 302 w 516"/>
                <a:gd name="T29" fmla="*/ 30 h 321"/>
                <a:gd name="T30" fmla="*/ 339 w 516"/>
                <a:gd name="T31" fmla="*/ 19 h 321"/>
                <a:gd name="T32" fmla="*/ 378 w 516"/>
                <a:gd name="T33" fmla="*/ 10 h 321"/>
                <a:gd name="T34" fmla="*/ 412 w 516"/>
                <a:gd name="T35" fmla="*/ 2 h 321"/>
                <a:gd name="T36" fmla="*/ 441 w 516"/>
                <a:gd name="T37" fmla="*/ 0 h 321"/>
                <a:gd name="T38" fmla="*/ 465 w 516"/>
                <a:gd name="T39" fmla="*/ 1 h 321"/>
                <a:gd name="T40" fmla="*/ 476 w 516"/>
                <a:gd name="T41" fmla="*/ 8 h 321"/>
                <a:gd name="T42" fmla="*/ 495 w 516"/>
                <a:gd name="T43" fmla="*/ 33 h 321"/>
                <a:gd name="T44" fmla="*/ 506 w 516"/>
                <a:gd name="T45" fmla="*/ 56 h 321"/>
                <a:gd name="T46" fmla="*/ 516 w 516"/>
                <a:gd name="T47" fmla="*/ 80 h 321"/>
                <a:gd name="T48" fmla="*/ 528 w 516"/>
                <a:gd name="T49" fmla="*/ 107 h 321"/>
                <a:gd name="T50" fmla="*/ 537 w 516"/>
                <a:gd name="T51" fmla="*/ 135 h 321"/>
                <a:gd name="T52" fmla="*/ 548 w 516"/>
                <a:gd name="T53" fmla="*/ 162 h 321"/>
                <a:gd name="T54" fmla="*/ 560 w 516"/>
                <a:gd name="T55" fmla="*/ 191 h 321"/>
                <a:gd name="T56" fmla="*/ 572 w 516"/>
                <a:gd name="T57" fmla="*/ 218 h 321"/>
                <a:gd name="T58" fmla="*/ 586 w 516"/>
                <a:gd name="T59" fmla="*/ 242 h 321"/>
                <a:gd name="T60" fmla="*/ 602 w 516"/>
                <a:gd name="T61" fmla="*/ 267 h 321"/>
                <a:gd name="T62" fmla="*/ 617 w 516"/>
                <a:gd name="T63" fmla="*/ 285 h 321"/>
                <a:gd name="T64" fmla="*/ 626 w 516"/>
                <a:gd name="T65" fmla="*/ 290 h 321"/>
                <a:gd name="T66" fmla="*/ 634 w 516"/>
                <a:gd name="T67" fmla="*/ 290 h 321"/>
                <a:gd name="T68" fmla="*/ 643 w 516"/>
                <a:gd name="T69" fmla="*/ 289 h 321"/>
                <a:gd name="T70" fmla="*/ 650 w 516"/>
                <a:gd name="T71" fmla="*/ 286 h 321"/>
                <a:gd name="T72" fmla="*/ 657 w 516"/>
                <a:gd name="T73" fmla="*/ 283 h 321"/>
                <a:gd name="T74" fmla="*/ 664 w 516"/>
                <a:gd name="T75" fmla="*/ 282 h 321"/>
                <a:gd name="T76" fmla="*/ 672 w 516"/>
                <a:gd name="T77" fmla="*/ 283 h 321"/>
                <a:gd name="T78" fmla="*/ 680 w 516"/>
                <a:gd name="T79" fmla="*/ 289 h 321"/>
                <a:gd name="T80" fmla="*/ 688 w 516"/>
                <a:gd name="T81" fmla="*/ 299 h 321"/>
                <a:gd name="T82" fmla="*/ 696 w 516"/>
                <a:gd name="T83" fmla="*/ 316 h 321"/>
                <a:gd name="T84" fmla="*/ 699 w 516"/>
                <a:gd name="T85" fmla="*/ 325 h 321"/>
                <a:gd name="T86" fmla="*/ 700 w 516"/>
                <a:gd name="T87" fmla="*/ 333 h 321"/>
                <a:gd name="T88" fmla="*/ 701 w 516"/>
                <a:gd name="T89" fmla="*/ 342 h 321"/>
                <a:gd name="T90" fmla="*/ 701 w 516"/>
                <a:gd name="T91" fmla="*/ 351 h 321"/>
                <a:gd name="T92" fmla="*/ 701 w 516"/>
                <a:gd name="T93" fmla="*/ 361 h 321"/>
                <a:gd name="T94" fmla="*/ 700 w 516"/>
                <a:gd name="T95" fmla="*/ 370 h 321"/>
                <a:gd name="T96" fmla="*/ 700 w 516"/>
                <a:gd name="T97" fmla="*/ 380 h 321"/>
                <a:gd name="T98" fmla="*/ 701 w 516"/>
                <a:gd name="T99" fmla="*/ 389 h 321"/>
                <a:gd name="T100" fmla="*/ 702 w 516"/>
                <a:gd name="T101" fmla="*/ 398 h 321"/>
                <a:gd name="T102" fmla="*/ 706 w 516"/>
                <a:gd name="T103" fmla="*/ 407 h 3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6" h="321">
                  <a:moveTo>
                    <a:pt x="0" y="168"/>
                  </a:moveTo>
                  <a:lnTo>
                    <a:pt x="13" y="167"/>
                  </a:lnTo>
                  <a:lnTo>
                    <a:pt x="19" y="166"/>
                  </a:lnTo>
                  <a:lnTo>
                    <a:pt x="25" y="164"/>
                  </a:lnTo>
                  <a:lnTo>
                    <a:pt x="30" y="162"/>
                  </a:lnTo>
                  <a:lnTo>
                    <a:pt x="35" y="160"/>
                  </a:lnTo>
                  <a:lnTo>
                    <a:pt x="40" y="158"/>
                  </a:lnTo>
                  <a:lnTo>
                    <a:pt x="45" y="155"/>
                  </a:lnTo>
                  <a:lnTo>
                    <a:pt x="49" y="152"/>
                  </a:lnTo>
                  <a:lnTo>
                    <a:pt x="53" y="149"/>
                  </a:lnTo>
                  <a:lnTo>
                    <a:pt x="57" y="146"/>
                  </a:lnTo>
                  <a:lnTo>
                    <a:pt x="61" y="142"/>
                  </a:lnTo>
                  <a:lnTo>
                    <a:pt x="64" y="138"/>
                  </a:lnTo>
                  <a:lnTo>
                    <a:pt x="68" y="134"/>
                  </a:lnTo>
                  <a:lnTo>
                    <a:pt x="71" y="130"/>
                  </a:lnTo>
                  <a:lnTo>
                    <a:pt x="74" y="126"/>
                  </a:lnTo>
                  <a:lnTo>
                    <a:pt x="77" y="122"/>
                  </a:lnTo>
                  <a:lnTo>
                    <a:pt x="80" y="118"/>
                  </a:lnTo>
                  <a:lnTo>
                    <a:pt x="83" y="114"/>
                  </a:lnTo>
                  <a:lnTo>
                    <a:pt x="86" y="109"/>
                  </a:lnTo>
                  <a:lnTo>
                    <a:pt x="89" y="105"/>
                  </a:lnTo>
                  <a:lnTo>
                    <a:pt x="92" y="100"/>
                  </a:lnTo>
                  <a:lnTo>
                    <a:pt x="95" y="96"/>
                  </a:lnTo>
                  <a:lnTo>
                    <a:pt x="98" y="92"/>
                  </a:lnTo>
                  <a:lnTo>
                    <a:pt x="101" y="88"/>
                  </a:lnTo>
                  <a:lnTo>
                    <a:pt x="104" y="84"/>
                  </a:lnTo>
                  <a:lnTo>
                    <a:pt x="108" y="80"/>
                  </a:lnTo>
                  <a:lnTo>
                    <a:pt x="111" y="76"/>
                  </a:lnTo>
                  <a:lnTo>
                    <a:pt x="114" y="72"/>
                  </a:lnTo>
                  <a:lnTo>
                    <a:pt x="118" y="69"/>
                  </a:lnTo>
                  <a:lnTo>
                    <a:pt x="122" y="66"/>
                  </a:lnTo>
                  <a:lnTo>
                    <a:pt x="126" y="63"/>
                  </a:lnTo>
                  <a:lnTo>
                    <a:pt x="133" y="59"/>
                  </a:lnTo>
                  <a:lnTo>
                    <a:pt x="137" y="57"/>
                  </a:lnTo>
                  <a:lnTo>
                    <a:pt x="142" y="54"/>
                  </a:lnTo>
                  <a:lnTo>
                    <a:pt x="148" y="52"/>
                  </a:lnTo>
                  <a:lnTo>
                    <a:pt x="154" y="49"/>
                  </a:lnTo>
                  <a:lnTo>
                    <a:pt x="161" y="46"/>
                  </a:lnTo>
                  <a:lnTo>
                    <a:pt x="169" y="43"/>
                  </a:lnTo>
                  <a:lnTo>
                    <a:pt x="176" y="40"/>
                  </a:lnTo>
                  <a:lnTo>
                    <a:pt x="185" y="37"/>
                  </a:lnTo>
                  <a:lnTo>
                    <a:pt x="193" y="34"/>
                  </a:lnTo>
                  <a:lnTo>
                    <a:pt x="202" y="30"/>
                  </a:lnTo>
                  <a:lnTo>
                    <a:pt x="211" y="27"/>
                  </a:lnTo>
                  <a:lnTo>
                    <a:pt x="220" y="24"/>
                  </a:lnTo>
                  <a:lnTo>
                    <a:pt x="230" y="21"/>
                  </a:lnTo>
                  <a:lnTo>
                    <a:pt x="239" y="18"/>
                  </a:lnTo>
                  <a:lnTo>
                    <a:pt x="248" y="15"/>
                  </a:lnTo>
                  <a:lnTo>
                    <a:pt x="258" y="13"/>
                  </a:lnTo>
                  <a:lnTo>
                    <a:pt x="267" y="10"/>
                  </a:lnTo>
                  <a:lnTo>
                    <a:pt x="276" y="8"/>
                  </a:lnTo>
                  <a:lnTo>
                    <a:pt x="284" y="6"/>
                  </a:lnTo>
                  <a:lnTo>
                    <a:pt x="293" y="4"/>
                  </a:lnTo>
                  <a:lnTo>
                    <a:pt x="301" y="2"/>
                  </a:lnTo>
                  <a:lnTo>
                    <a:pt x="309" y="1"/>
                  </a:lnTo>
                  <a:lnTo>
                    <a:pt x="316" y="0"/>
                  </a:lnTo>
                  <a:lnTo>
                    <a:pt x="322" y="0"/>
                  </a:lnTo>
                  <a:lnTo>
                    <a:pt x="328" y="0"/>
                  </a:lnTo>
                  <a:lnTo>
                    <a:pt x="334" y="0"/>
                  </a:lnTo>
                  <a:lnTo>
                    <a:pt x="339" y="1"/>
                  </a:lnTo>
                  <a:lnTo>
                    <a:pt x="343" y="2"/>
                  </a:lnTo>
                  <a:lnTo>
                    <a:pt x="346" y="4"/>
                  </a:lnTo>
                  <a:lnTo>
                    <a:pt x="348" y="6"/>
                  </a:lnTo>
                  <a:lnTo>
                    <a:pt x="355" y="15"/>
                  </a:lnTo>
                  <a:lnTo>
                    <a:pt x="358" y="20"/>
                  </a:lnTo>
                  <a:lnTo>
                    <a:pt x="361" y="26"/>
                  </a:lnTo>
                  <a:lnTo>
                    <a:pt x="364" y="32"/>
                  </a:lnTo>
                  <a:lnTo>
                    <a:pt x="366" y="37"/>
                  </a:lnTo>
                  <a:lnTo>
                    <a:pt x="369" y="44"/>
                  </a:lnTo>
                  <a:lnTo>
                    <a:pt x="372" y="50"/>
                  </a:lnTo>
                  <a:lnTo>
                    <a:pt x="374" y="56"/>
                  </a:lnTo>
                  <a:lnTo>
                    <a:pt x="377" y="63"/>
                  </a:lnTo>
                  <a:lnTo>
                    <a:pt x="380" y="70"/>
                  </a:lnTo>
                  <a:lnTo>
                    <a:pt x="382" y="77"/>
                  </a:lnTo>
                  <a:lnTo>
                    <a:pt x="385" y="84"/>
                  </a:lnTo>
                  <a:lnTo>
                    <a:pt x="387" y="91"/>
                  </a:lnTo>
                  <a:lnTo>
                    <a:pt x="390" y="98"/>
                  </a:lnTo>
                  <a:lnTo>
                    <a:pt x="392" y="106"/>
                  </a:lnTo>
                  <a:lnTo>
                    <a:pt x="395" y="113"/>
                  </a:lnTo>
                  <a:lnTo>
                    <a:pt x="398" y="120"/>
                  </a:lnTo>
                  <a:lnTo>
                    <a:pt x="400" y="128"/>
                  </a:lnTo>
                  <a:lnTo>
                    <a:pt x="403" y="135"/>
                  </a:lnTo>
                  <a:lnTo>
                    <a:pt x="406" y="142"/>
                  </a:lnTo>
                  <a:lnTo>
                    <a:pt x="408" y="150"/>
                  </a:lnTo>
                  <a:lnTo>
                    <a:pt x="411" y="157"/>
                  </a:lnTo>
                  <a:lnTo>
                    <a:pt x="414" y="164"/>
                  </a:lnTo>
                  <a:lnTo>
                    <a:pt x="418" y="171"/>
                  </a:lnTo>
                  <a:lnTo>
                    <a:pt x="421" y="178"/>
                  </a:lnTo>
                  <a:lnTo>
                    <a:pt x="424" y="184"/>
                  </a:lnTo>
                  <a:lnTo>
                    <a:pt x="428" y="191"/>
                  </a:lnTo>
                  <a:lnTo>
                    <a:pt x="431" y="197"/>
                  </a:lnTo>
                  <a:lnTo>
                    <a:pt x="435" y="204"/>
                  </a:lnTo>
                  <a:lnTo>
                    <a:pt x="439" y="210"/>
                  </a:lnTo>
                  <a:lnTo>
                    <a:pt x="443" y="216"/>
                  </a:lnTo>
                  <a:lnTo>
                    <a:pt x="448" y="221"/>
                  </a:lnTo>
                  <a:lnTo>
                    <a:pt x="450" y="224"/>
                  </a:lnTo>
                  <a:lnTo>
                    <a:pt x="453" y="225"/>
                  </a:lnTo>
                  <a:lnTo>
                    <a:pt x="455" y="227"/>
                  </a:lnTo>
                  <a:lnTo>
                    <a:pt x="457" y="228"/>
                  </a:lnTo>
                  <a:lnTo>
                    <a:pt x="459" y="228"/>
                  </a:lnTo>
                  <a:lnTo>
                    <a:pt x="461" y="228"/>
                  </a:lnTo>
                  <a:lnTo>
                    <a:pt x="463" y="228"/>
                  </a:lnTo>
                  <a:lnTo>
                    <a:pt x="465" y="228"/>
                  </a:lnTo>
                  <a:lnTo>
                    <a:pt x="467" y="228"/>
                  </a:lnTo>
                  <a:lnTo>
                    <a:pt x="469" y="227"/>
                  </a:lnTo>
                  <a:lnTo>
                    <a:pt x="470" y="227"/>
                  </a:lnTo>
                  <a:lnTo>
                    <a:pt x="472" y="226"/>
                  </a:lnTo>
                  <a:lnTo>
                    <a:pt x="474" y="225"/>
                  </a:lnTo>
                  <a:lnTo>
                    <a:pt x="476" y="224"/>
                  </a:lnTo>
                  <a:lnTo>
                    <a:pt x="478" y="224"/>
                  </a:lnTo>
                  <a:lnTo>
                    <a:pt x="479" y="223"/>
                  </a:lnTo>
                  <a:lnTo>
                    <a:pt x="481" y="222"/>
                  </a:lnTo>
                  <a:lnTo>
                    <a:pt x="483" y="222"/>
                  </a:lnTo>
                  <a:lnTo>
                    <a:pt x="484" y="222"/>
                  </a:lnTo>
                  <a:lnTo>
                    <a:pt x="486" y="222"/>
                  </a:lnTo>
                  <a:lnTo>
                    <a:pt x="488" y="222"/>
                  </a:lnTo>
                  <a:lnTo>
                    <a:pt x="490" y="223"/>
                  </a:lnTo>
                  <a:lnTo>
                    <a:pt x="492" y="224"/>
                  </a:lnTo>
                  <a:lnTo>
                    <a:pt x="494" y="225"/>
                  </a:lnTo>
                  <a:lnTo>
                    <a:pt x="496" y="227"/>
                  </a:lnTo>
                  <a:lnTo>
                    <a:pt x="498" y="229"/>
                  </a:lnTo>
                  <a:lnTo>
                    <a:pt x="500" y="232"/>
                  </a:lnTo>
                  <a:lnTo>
                    <a:pt x="502" y="235"/>
                  </a:lnTo>
                  <a:lnTo>
                    <a:pt x="504" y="239"/>
                  </a:lnTo>
                  <a:lnTo>
                    <a:pt x="507" y="244"/>
                  </a:lnTo>
                  <a:lnTo>
                    <a:pt x="508" y="248"/>
                  </a:lnTo>
                  <a:lnTo>
                    <a:pt x="509" y="250"/>
                  </a:lnTo>
                  <a:lnTo>
                    <a:pt x="510" y="252"/>
                  </a:lnTo>
                  <a:lnTo>
                    <a:pt x="510" y="255"/>
                  </a:lnTo>
                  <a:lnTo>
                    <a:pt x="510" y="257"/>
                  </a:lnTo>
                  <a:lnTo>
                    <a:pt x="511" y="260"/>
                  </a:lnTo>
                  <a:lnTo>
                    <a:pt x="511" y="262"/>
                  </a:lnTo>
                  <a:lnTo>
                    <a:pt x="511" y="264"/>
                  </a:lnTo>
                  <a:lnTo>
                    <a:pt x="512" y="266"/>
                  </a:lnTo>
                  <a:lnTo>
                    <a:pt x="512" y="269"/>
                  </a:lnTo>
                  <a:lnTo>
                    <a:pt x="512" y="272"/>
                  </a:lnTo>
                  <a:lnTo>
                    <a:pt x="512" y="274"/>
                  </a:lnTo>
                  <a:lnTo>
                    <a:pt x="512" y="276"/>
                  </a:lnTo>
                  <a:lnTo>
                    <a:pt x="512" y="279"/>
                  </a:lnTo>
                  <a:lnTo>
                    <a:pt x="512" y="282"/>
                  </a:lnTo>
                  <a:lnTo>
                    <a:pt x="512" y="284"/>
                  </a:lnTo>
                  <a:lnTo>
                    <a:pt x="511" y="286"/>
                  </a:lnTo>
                  <a:lnTo>
                    <a:pt x="511" y="289"/>
                  </a:lnTo>
                  <a:lnTo>
                    <a:pt x="511" y="291"/>
                  </a:lnTo>
                  <a:lnTo>
                    <a:pt x="511" y="294"/>
                  </a:lnTo>
                  <a:lnTo>
                    <a:pt x="511" y="296"/>
                  </a:lnTo>
                  <a:lnTo>
                    <a:pt x="511" y="299"/>
                  </a:lnTo>
                  <a:lnTo>
                    <a:pt x="512" y="301"/>
                  </a:lnTo>
                  <a:lnTo>
                    <a:pt x="512" y="304"/>
                  </a:lnTo>
                  <a:lnTo>
                    <a:pt x="512" y="306"/>
                  </a:lnTo>
                  <a:lnTo>
                    <a:pt x="512" y="308"/>
                  </a:lnTo>
                  <a:lnTo>
                    <a:pt x="512" y="311"/>
                  </a:lnTo>
                  <a:lnTo>
                    <a:pt x="513" y="313"/>
                  </a:lnTo>
                  <a:lnTo>
                    <a:pt x="513" y="316"/>
                  </a:lnTo>
                  <a:lnTo>
                    <a:pt x="514" y="318"/>
                  </a:lnTo>
                  <a:lnTo>
                    <a:pt x="515" y="32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3" name="Freeform 39"/>
            <p:cNvSpPr>
              <a:spLocks/>
            </p:cNvSpPr>
            <p:nvPr/>
          </p:nvSpPr>
          <p:spPr bwMode="auto">
            <a:xfrm>
              <a:off x="3241" y="2344"/>
              <a:ext cx="177" cy="303"/>
            </a:xfrm>
            <a:custGeom>
              <a:avLst/>
              <a:gdLst>
                <a:gd name="T0" fmla="*/ 0 w 152"/>
                <a:gd name="T1" fmla="*/ 0 h 268"/>
                <a:gd name="T2" fmla="*/ 10 w 152"/>
                <a:gd name="T3" fmla="*/ 21 h 268"/>
                <a:gd name="T4" fmla="*/ 17 w 152"/>
                <a:gd name="T5" fmla="*/ 32 h 268"/>
                <a:gd name="T6" fmla="*/ 24 w 152"/>
                <a:gd name="T7" fmla="*/ 41 h 268"/>
                <a:gd name="T8" fmla="*/ 31 w 152"/>
                <a:gd name="T9" fmla="*/ 51 h 268"/>
                <a:gd name="T10" fmla="*/ 38 w 152"/>
                <a:gd name="T11" fmla="*/ 60 h 268"/>
                <a:gd name="T12" fmla="*/ 47 w 152"/>
                <a:gd name="T13" fmla="*/ 69 h 268"/>
                <a:gd name="T14" fmla="*/ 52 w 152"/>
                <a:gd name="T15" fmla="*/ 78 h 268"/>
                <a:gd name="T16" fmla="*/ 61 w 152"/>
                <a:gd name="T17" fmla="*/ 87 h 268"/>
                <a:gd name="T18" fmla="*/ 69 w 152"/>
                <a:gd name="T19" fmla="*/ 96 h 268"/>
                <a:gd name="T20" fmla="*/ 77 w 152"/>
                <a:gd name="T21" fmla="*/ 105 h 268"/>
                <a:gd name="T22" fmla="*/ 85 w 152"/>
                <a:gd name="T23" fmla="*/ 114 h 268"/>
                <a:gd name="T24" fmla="*/ 93 w 152"/>
                <a:gd name="T25" fmla="*/ 121 h 268"/>
                <a:gd name="T26" fmla="*/ 101 w 152"/>
                <a:gd name="T27" fmla="*/ 130 h 268"/>
                <a:gd name="T28" fmla="*/ 109 w 152"/>
                <a:gd name="T29" fmla="*/ 139 h 268"/>
                <a:gd name="T30" fmla="*/ 118 w 152"/>
                <a:gd name="T31" fmla="*/ 148 h 268"/>
                <a:gd name="T32" fmla="*/ 125 w 152"/>
                <a:gd name="T33" fmla="*/ 157 h 268"/>
                <a:gd name="T34" fmla="*/ 133 w 152"/>
                <a:gd name="T35" fmla="*/ 167 h 268"/>
                <a:gd name="T36" fmla="*/ 140 w 152"/>
                <a:gd name="T37" fmla="*/ 176 h 268"/>
                <a:gd name="T38" fmla="*/ 148 w 152"/>
                <a:gd name="T39" fmla="*/ 185 h 268"/>
                <a:gd name="T40" fmla="*/ 155 w 152"/>
                <a:gd name="T41" fmla="*/ 196 h 268"/>
                <a:gd name="T42" fmla="*/ 162 w 152"/>
                <a:gd name="T43" fmla="*/ 207 h 268"/>
                <a:gd name="T44" fmla="*/ 168 w 152"/>
                <a:gd name="T45" fmla="*/ 217 h 268"/>
                <a:gd name="T46" fmla="*/ 174 w 152"/>
                <a:gd name="T47" fmla="*/ 228 h 268"/>
                <a:gd name="T48" fmla="*/ 179 w 152"/>
                <a:gd name="T49" fmla="*/ 242 h 268"/>
                <a:gd name="T50" fmla="*/ 184 w 152"/>
                <a:gd name="T51" fmla="*/ 253 h 268"/>
                <a:gd name="T52" fmla="*/ 189 w 152"/>
                <a:gd name="T53" fmla="*/ 266 h 268"/>
                <a:gd name="T54" fmla="*/ 194 w 152"/>
                <a:gd name="T55" fmla="*/ 280 h 268"/>
                <a:gd name="T56" fmla="*/ 197 w 152"/>
                <a:gd name="T57" fmla="*/ 294 h 268"/>
                <a:gd name="T58" fmla="*/ 199 w 152"/>
                <a:gd name="T59" fmla="*/ 308 h 268"/>
                <a:gd name="T60" fmla="*/ 203 w 152"/>
                <a:gd name="T61" fmla="*/ 324 h 268"/>
                <a:gd name="T62" fmla="*/ 205 w 152"/>
                <a:gd name="T63" fmla="*/ 341 h 2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268">
                  <a:moveTo>
                    <a:pt x="0" y="0"/>
                  </a:moveTo>
                  <a:lnTo>
                    <a:pt x="8" y="17"/>
                  </a:lnTo>
                  <a:lnTo>
                    <a:pt x="13" y="25"/>
                  </a:lnTo>
                  <a:lnTo>
                    <a:pt x="18" y="32"/>
                  </a:lnTo>
                  <a:lnTo>
                    <a:pt x="23" y="40"/>
                  </a:lnTo>
                  <a:lnTo>
                    <a:pt x="28" y="47"/>
                  </a:lnTo>
                  <a:lnTo>
                    <a:pt x="34" y="54"/>
                  </a:lnTo>
                  <a:lnTo>
                    <a:pt x="39" y="61"/>
                  </a:lnTo>
                  <a:lnTo>
                    <a:pt x="45" y="68"/>
                  </a:lnTo>
                  <a:lnTo>
                    <a:pt x="51" y="75"/>
                  </a:lnTo>
                  <a:lnTo>
                    <a:pt x="57" y="82"/>
                  </a:lnTo>
                  <a:lnTo>
                    <a:pt x="63" y="89"/>
                  </a:lnTo>
                  <a:lnTo>
                    <a:pt x="69" y="95"/>
                  </a:lnTo>
                  <a:lnTo>
                    <a:pt x="75" y="102"/>
                  </a:lnTo>
                  <a:lnTo>
                    <a:pt x="81" y="109"/>
                  </a:lnTo>
                  <a:lnTo>
                    <a:pt x="87" y="116"/>
                  </a:lnTo>
                  <a:lnTo>
                    <a:pt x="92" y="123"/>
                  </a:lnTo>
                  <a:lnTo>
                    <a:pt x="98" y="131"/>
                  </a:lnTo>
                  <a:lnTo>
                    <a:pt x="103" y="138"/>
                  </a:lnTo>
                  <a:lnTo>
                    <a:pt x="109" y="145"/>
                  </a:lnTo>
                  <a:lnTo>
                    <a:pt x="114" y="153"/>
                  </a:lnTo>
                  <a:lnTo>
                    <a:pt x="119" y="162"/>
                  </a:lnTo>
                  <a:lnTo>
                    <a:pt x="124" y="170"/>
                  </a:lnTo>
                  <a:lnTo>
                    <a:pt x="128" y="179"/>
                  </a:lnTo>
                  <a:lnTo>
                    <a:pt x="132" y="189"/>
                  </a:lnTo>
                  <a:lnTo>
                    <a:pt x="136" y="198"/>
                  </a:lnTo>
                  <a:lnTo>
                    <a:pt x="139" y="208"/>
                  </a:lnTo>
                  <a:lnTo>
                    <a:pt x="143" y="219"/>
                  </a:lnTo>
                  <a:lnTo>
                    <a:pt x="145" y="230"/>
                  </a:lnTo>
                  <a:lnTo>
                    <a:pt x="147" y="241"/>
                  </a:lnTo>
                  <a:lnTo>
                    <a:pt x="149" y="254"/>
                  </a:lnTo>
                  <a:lnTo>
                    <a:pt x="151" y="2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4" name="Freeform 40"/>
            <p:cNvSpPr>
              <a:spLocks/>
            </p:cNvSpPr>
            <p:nvPr/>
          </p:nvSpPr>
          <p:spPr bwMode="auto">
            <a:xfrm>
              <a:off x="3538" y="2119"/>
              <a:ext cx="281" cy="515"/>
            </a:xfrm>
            <a:custGeom>
              <a:avLst/>
              <a:gdLst>
                <a:gd name="T0" fmla="*/ 13 w 240"/>
                <a:gd name="T1" fmla="*/ 483 h 457"/>
                <a:gd name="T2" fmla="*/ 27 w 240"/>
                <a:gd name="T3" fmla="*/ 498 h 457"/>
                <a:gd name="T4" fmla="*/ 46 w 240"/>
                <a:gd name="T5" fmla="*/ 512 h 457"/>
                <a:gd name="T6" fmla="*/ 67 w 240"/>
                <a:gd name="T7" fmla="*/ 524 h 457"/>
                <a:gd name="T8" fmla="*/ 89 w 240"/>
                <a:gd name="T9" fmla="*/ 538 h 457"/>
                <a:gd name="T10" fmla="*/ 112 w 240"/>
                <a:gd name="T11" fmla="*/ 550 h 457"/>
                <a:gd name="T12" fmla="*/ 136 w 240"/>
                <a:gd name="T13" fmla="*/ 560 h 457"/>
                <a:gd name="T14" fmla="*/ 160 w 240"/>
                <a:gd name="T15" fmla="*/ 569 h 457"/>
                <a:gd name="T16" fmla="*/ 185 w 240"/>
                <a:gd name="T17" fmla="*/ 575 h 457"/>
                <a:gd name="T18" fmla="*/ 210 w 240"/>
                <a:gd name="T19" fmla="*/ 578 h 457"/>
                <a:gd name="T20" fmla="*/ 232 w 240"/>
                <a:gd name="T21" fmla="*/ 579 h 457"/>
                <a:gd name="T22" fmla="*/ 254 w 240"/>
                <a:gd name="T23" fmla="*/ 577 h 457"/>
                <a:gd name="T24" fmla="*/ 273 w 240"/>
                <a:gd name="T25" fmla="*/ 569 h 457"/>
                <a:gd name="T26" fmla="*/ 289 w 240"/>
                <a:gd name="T27" fmla="*/ 558 h 457"/>
                <a:gd name="T28" fmla="*/ 303 w 240"/>
                <a:gd name="T29" fmla="*/ 542 h 457"/>
                <a:gd name="T30" fmla="*/ 314 w 240"/>
                <a:gd name="T31" fmla="*/ 521 h 457"/>
                <a:gd name="T32" fmla="*/ 320 w 240"/>
                <a:gd name="T33" fmla="*/ 501 h 457"/>
                <a:gd name="T34" fmla="*/ 322 w 240"/>
                <a:gd name="T35" fmla="*/ 490 h 457"/>
                <a:gd name="T36" fmla="*/ 324 w 240"/>
                <a:gd name="T37" fmla="*/ 478 h 457"/>
                <a:gd name="T38" fmla="*/ 327 w 240"/>
                <a:gd name="T39" fmla="*/ 464 h 457"/>
                <a:gd name="T40" fmla="*/ 328 w 240"/>
                <a:gd name="T41" fmla="*/ 453 h 457"/>
                <a:gd name="T42" fmla="*/ 328 w 240"/>
                <a:gd name="T43" fmla="*/ 441 h 457"/>
                <a:gd name="T44" fmla="*/ 328 w 240"/>
                <a:gd name="T45" fmla="*/ 428 h 457"/>
                <a:gd name="T46" fmla="*/ 327 w 240"/>
                <a:gd name="T47" fmla="*/ 416 h 457"/>
                <a:gd name="T48" fmla="*/ 324 w 240"/>
                <a:gd name="T49" fmla="*/ 402 h 457"/>
                <a:gd name="T50" fmla="*/ 323 w 240"/>
                <a:gd name="T51" fmla="*/ 390 h 457"/>
                <a:gd name="T52" fmla="*/ 321 w 240"/>
                <a:gd name="T53" fmla="*/ 379 h 457"/>
                <a:gd name="T54" fmla="*/ 318 w 240"/>
                <a:gd name="T55" fmla="*/ 366 h 457"/>
                <a:gd name="T56" fmla="*/ 314 w 240"/>
                <a:gd name="T57" fmla="*/ 354 h 457"/>
                <a:gd name="T58" fmla="*/ 310 w 240"/>
                <a:gd name="T59" fmla="*/ 343 h 457"/>
                <a:gd name="T60" fmla="*/ 306 w 240"/>
                <a:gd name="T61" fmla="*/ 331 h 457"/>
                <a:gd name="T62" fmla="*/ 295 w 240"/>
                <a:gd name="T63" fmla="*/ 311 h 457"/>
                <a:gd name="T64" fmla="*/ 283 w 240"/>
                <a:gd name="T65" fmla="*/ 292 h 457"/>
                <a:gd name="T66" fmla="*/ 272 w 240"/>
                <a:gd name="T67" fmla="*/ 270 h 457"/>
                <a:gd name="T68" fmla="*/ 256 w 240"/>
                <a:gd name="T69" fmla="*/ 248 h 457"/>
                <a:gd name="T70" fmla="*/ 239 w 240"/>
                <a:gd name="T71" fmla="*/ 222 h 457"/>
                <a:gd name="T72" fmla="*/ 221 w 240"/>
                <a:gd name="T73" fmla="*/ 196 h 457"/>
                <a:gd name="T74" fmla="*/ 201 w 240"/>
                <a:gd name="T75" fmla="*/ 169 h 457"/>
                <a:gd name="T76" fmla="*/ 183 w 240"/>
                <a:gd name="T77" fmla="*/ 142 h 457"/>
                <a:gd name="T78" fmla="*/ 162 w 240"/>
                <a:gd name="T79" fmla="*/ 116 h 457"/>
                <a:gd name="T80" fmla="*/ 142 w 240"/>
                <a:gd name="T81" fmla="*/ 91 h 457"/>
                <a:gd name="T82" fmla="*/ 122 w 240"/>
                <a:gd name="T83" fmla="*/ 69 h 457"/>
                <a:gd name="T84" fmla="*/ 103 w 240"/>
                <a:gd name="T85" fmla="*/ 47 h 457"/>
                <a:gd name="T86" fmla="*/ 85 w 240"/>
                <a:gd name="T87" fmla="*/ 29 h 457"/>
                <a:gd name="T88" fmla="*/ 70 w 240"/>
                <a:gd name="T89" fmla="*/ 16 h 457"/>
                <a:gd name="T90" fmla="*/ 55 w 240"/>
                <a:gd name="T91" fmla="*/ 6 h 457"/>
                <a:gd name="T92" fmla="*/ 42 w 240"/>
                <a:gd name="T93" fmla="*/ 0 h 4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 h="457">
                  <a:moveTo>
                    <a:pt x="0" y="371"/>
                  </a:moveTo>
                  <a:lnTo>
                    <a:pt x="9" y="381"/>
                  </a:lnTo>
                  <a:lnTo>
                    <a:pt x="14" y="386"/>
                  </a:lnTo>
                  <a:lnTo>
                    <a:pt x="20" y="392"/>
                  </a:lnTo>
                  <a:lnTo>
                    <a:pt x="27" y="397"/>
                  </a:lnTo>
                  <a:lnTo>
                    <a:pt x="33" y="403"/>
                  </a:lnTo>
                  <a:lnTo>
                    <a:pt x="41" y="408"/>
                  </a:lnTo>
                  <a:lnTo>
                    <a:pt x="49" y="413"/>
                  </a:lnTo>
                  <a:lnTo>
                    <a:pt x="56" y="418"/>
                  </a:lnTo>
                  <a:lnTo>
                    <a:pt x="65" y="423"/>
                  </a:lnTo>
                  <a:lnTo>
                    <a:pt x="73" y="428"/>
                  </a:lnTo>
                  <a:lnTo>
                    <a:pt x="82" y="433"/>
                  </a:lnTo>
                  <a:lnTo>
                    <a:pt x="91" y="437"/>
                  </a:lnTo>
                  <a:lnTo>
                    <a:pt x="99" y="441"/>
                  </a:lnTo>
                  <a:lnTo>
                    <a:pt x="109" y="445"/>
                  </a:lnTo>
                  <a:lnTo>
                    <a:pt x="117" y="448"/>
                  </a:lnTo>
                  <a:lnTo>
                    <a:pt x="126" y="451"/>
                  </a:lnTo>
                  <a:lnTo>
                    <a:pt x="135" y="453"/>
                  </a:lnTo>
                  <a:lnTo>
                    <a:pt x="144" y="455"/>
                  </a:lnTo>
                  <a:lnTo>
                    <a:pt x="153" y="455"/>
                  </a:lnTo>
                  <a:lnTo>
                    <a:pt x="161" y="456"/>
                  </a:lnTo>
                  <a:lnTo>
                    <a:pt x="169" y="456"/>
                  </a:lnTo>
                  <a:lnTo>
                    <a:pt x="177" y="455"/>
                  </a:lnTo>
                  <a:lnTo>
                    <a:pt x="185" y="454"/>
                  </a:lnTo>
                  <a:lnTo>
                    <a:pt x="192" y="451"/>
                  </a:lnTo>
                  <a:lnTo>
                    <a:pt x="199" y="448"/>
                  </a:lnTo>
                  <a:lnTo>
                    <a:pt x="205" y="444"/>
                  </a:lnTo>
                  <a:lnTo>
                    <a:pt x="211" y="439"/>
                  </a:lnTo>
                  <a:lnTo>
                    <a:pt x="217" y="433"/>
                  </a:lnTo>
                  <a:lnTo>
                    <a:pt x="221" y="427"/>
                  </a:lnTo>
                  <a:lnTo>
                    <a:pt x="226" y="419"/>
                  </a:lnTo>
                  <a:lnTo>
                    <a:pt x="229" y="410"/>
                  </a:lnTo>
                  <a:lnTo>
                    <a:pt x="232" y="400"/>
                  </a:lnTo>
                  <a:lnTo>
                    <a:pt x="233" y="395"/>
                  </a:lnTo>
                  <a:lnTo>
                    <a:pt x="234" y="391"/>
                  </a:lnTo>
                  <a:lnTo>
                    <a:pt x="235" y="386"/>
                  </a:lnTo>
                  <a:lnTo>
                    <a:pt x="236" y="381"/>
                  </a:lnTo>
                  <a:lnTo>
                    <a:pt x="237" y="376"/>
                  </a:lnTo>
                  <a:lnTo>
                    <a:pt x="237" y="371"/>
                  </a:lnTo>
                  <a:lnTo>
                    <a:pt x="238" y="366"/>
                  </a:lnTo>
                  <a:lnTo>
                    <a:pt x="239" y="361"/>
                  </a:lnTo>
                  <a:lnTo>
                    <a:pt x="239" y="357"/>
                  </a:lnTo>
                  <a:lnTo>
                    <a:pt x="239" y="351"/>
                  </a:lnTo>
                  <a:lnTo>
                    <a:pt x="239" y="347"/>
                  </a:lnTo>
                  <a:lnTo>
                    <a:pt x="239" y="342"/>
                  </a:lnTo>
                  <a:lnTo>
                    <a:pt x="239" y="337"/>
                  </a:lnTo>
                  <a:lnTo>
                    <a:pt x="239" y="332"/>
                  </a:lnTo>
                  <a:lnTo>
                    <a:pt x="238" y="327"/>
                  </a:lnTo>
                  <a:lnTo>
                    <a:pt x="238" y="322"/>
                  </a:lnTo>
                  <a:lnTo>
                    <a:pt x="237" y="317"/>
                  </a:lnTo>
                  <a:lnTo>
                    <a:pt x="237" y="312"/>
                  </a:lnTo>
                  <a:lnTo>
                    <a:pt x="236" y="307"/>
                  </a:lnTo>
                  <a:lnTo>
                    <a:pt x="235" y="303"/>
                  </a:lnTo>
                  <a:lnTo>
                    <a:pt x="234" y="298"/>
                  </a:lnTo>
                  <a:lnTo>
                    <a:pt x="233" y="293"/>
                  </a:lnTo>
                  <a:lnTo>
                    <a:pt x="232" y="288"/>
                  </a:lnTo>
                  <a:lnTo>
                    <a:pt x="231" y="284"/>
                  </a:lnTo>
                  <a:lnTo>
                    <a:pt x="229" y="279"/>
                  </a:lnTo>
                  <a:lnTo>
                    <a:pt x="228" y="275"/>
                  </a:lnTo>
                  <a:lnTo>
                    <a:pt x="226" y="270"/>
                  </a:lnTo>
                  <a:lnTo>
                    <a:pt x="225" y="266"/>
                  </a:lnTo>
                  <a:lnTo>
                    <a:pt x="223" y="261"/>
                  </a:lnTo>
                  <a:lnTo>
                    <a:pt x="221" y="257"/>
                  </a:lnTo>
                  <a:lnTo>
                    <a:pt x="215" y="245"/>
                  </a:lnTo>
                  <a:lnTo>
                    <a:pt x="211" y="238"/>
                  </a:lnTo>
                  <a:lnTo>
                    <a:pt x="207" y="230"/>
                  </a:lnTo>
                  <a:lnTo>
                    <a:pt x="203" y="222"/>
                  </a:lnTo>
                  <a:lnTo>
                    <a:pt x="198" y="213"/>
                  </a:lnTo>
                  <a:lnTo>
                    <a:pt x="192" y="204"/>
                  </a:lnTo>
                  <a:lnTo>
                    <a:pt x="187" y="195"/>
                  </a:lnTo>
                  <a:lnTo>
                    <a:pt x="181" y="185"/>
                  </a:lnTo>
                  <a:lnTo>
                    <a:pt x="174" y="175"/>
                  </a:lnTo>
                  <a:lnTo>
                    <a:pt x="168" y="164"/>
                  </a:lnTo>
                  <a:lnTo>
                    <a:pt x="161" y="154"/>
                  </a:lnTo>
                  <a:lnTo>
                    <a:pt x="154" y="143"/>
                  </a:lnTo>
                  <a:lnTo>
                    <a:pt x="147" y="133"/>
                  </a:lnTo>
                  <a:lnTo>
                    <a:pt x="140" y="122"/>
                  </a:lnTo>
                  <a:lnTo>
                    <a:pt x="133" y="112"/>
                  </a:lnTo>
                  <a:lnTo>
                    <a:pt x="125" y="101"/>
                  </a:lnTo>
                  <a:lnTo>
                    <a:pt x="118" y="91"/>
                  </a:lnTo>
                  <a:lnTo>
                    <a:pt x="111" y="81"/>
                  </a:lnTo>
                  <a:lnTo>
                    <a:pt x="103" y="72"/>
                  </a:lnTo>
                  <a:lnTo>
                    <a:pt x="96" y="63"/>
                  </a:lnTo>
                  <a:lnTo>
                    <a:pt x="89" y="54"/>
                  </a:lnTo>
                  <a:lnTo>
                    <a:pt x="82" y="45"/>
                  </a:lnTo>
                  <a:lnTo>
                    <a:pt x="75" y="37"/>
                  </a:lnTo>
                  <a:lnTo>
                    <a:pt x="69" y="30"/>
                  </a:lnTo>
                  <a:lnTo>
                    <a:pt x="62" y="23"/>
                  </a:lnTo>
                  <a:lnTo>
                    <a:pt x="56" y="17"/>
                  </a:lnTo>
                  <a:lnTo>
                    <a:pt x="51" y="12"/>
                  </a:lnTo>
                  <a:lnTo>
                    <a:pt x="45" y="8"/>
                  </a:lnTo>
                  <a:lnTo>
                    <a:pt x="40" y="4"/>
                  </a:lnTo>
                  <a:lnTo>
                    <a:pt x="35" y="1"/>
                  </a:lnTo>
                  <a:lnTo>
                    <a:pt x="31"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5" name="Freeform 41"/>
            <p:cNvSpPr>
              <a:spLocks/>
            </p:cNvSpPr>
            <p:nvPr/>
          </p:nvSpPr>
          <p:spPr bwMode="auto">
            <a:xfrm>
              <a:off x="3906" y="2280"/>
              <a:ext cx="123" cy="281"/>
            </a:xfrm>
            <a:custGeom>
              <a:avLst/>
              <a:gdLst>
                <a:gd name="T0" fmla="*/ 1 w 105"/>
                <a:gd name="T1" fmla="*/ 0 h 249"/>
                <a:gd name="T2" fmla="*/ 0 w 105"/>
                <a:gd name="T3" fmla="*/ 11 h 249"/>
                <a:gd name="T4" fmla="*/ 0 w 105"/>
                <a:gd name="T5" fmla="*/ 17 h 249"/>
                <a:gd name="T6" fmla="*/ 0 w 105"/>
                <a:gd name="T7" fmla="*/ 23 h 249"/>
                <a:gd name="T8" fmla="*/ 2 w 105"/>
                <a:gd name="T9" fmla="*/ 28 h 249"/>
                <a:gd name="T10" fmla="*/ 5 w 105"/>
                <a:gd name="T11" fmla="*/ 33 h 249"/>
                <a:gd name="T12" fmla="*/ 8 w 105"/>
                <a:gd name="T13" fmla="*/ 38 h 249"/>
                <a:gd name="T14" fmla="*/ 11 w 105"/>
                <a:gd name="T15" fmla="*/ 43 h 249"/>
                <a:gd name="T16" fmla="*/ 15 w 105"/>
                <a:gd name="T17" fmla="*/ 49 h 249"/>
                <a:gd name="T18" fmla="*/ 19 w 105"/>
                <a:gd name="T19" fmla="*/ 53 h 249"/>
                <a:gd name="T20" fmla="*/ 25 w 105"/>
                <a:gd name="T21" fmla="*/ 59 h 249"/>
                <a:gd name="T22" fmla="*/ 30 w 105"/>
                <a:gd name="T23" fmla="*/ 62 h 249"/>
                <a:gd name="T24" fmla="*/ 35 w 105"/>
                <a:gd name="T25" fmla="*/ 68 h 249"/>
                <a:gd name="T26" fmla="*/ 41 w 105"/>
                <a:gd name="T27" fmla="*/ 72 h 249"/>
                <a:gd name="T28" fmla="*/ 47 w 105"/>
                <a:gd name="T29" fmla="*/ 77 h 249"/>
                <a:gd name="T30" fmla="*/ 54 w 105"/>
                <a:gd name="T31" fmla="*/ 81 h 249"/>
                <a:gd name="T32" fmla="*/ 59 w 105"/>
                <a:gd name="T33" fmla="*/ 87 h 249"/>
                <a:gd name="T34" fmla="*/ 66 w 105"/>
                <a:gd name="T35" fmla="*/ 91 h 249"/>
                <a:gd name="T36" fmla="*/ 71 w 105"/>
                <a:gd name="T37" fmla="*/ 96 h 249"/>
                <a:gd name="T38" fmla="*/ 78 w 105"/>
                <a:gd name="T39" fmla="*/ 100 h 249"/>
                <a:gd name="T40" fmla="*/ 86 w 105"/>
                <a:gd name="T41" fmla="*/ 106 h 249"/>
                <a:gd name="T42" fmla="*/ 90 w 105"/>
                <a:gd name="T43" fmla="*/ 111 h 249"/>
                <a:gd name="T44" fmla="*/ 96 w 105"/>
                <a:gd name="T45" fmla="*/ 116 h 249"/>
                <a:gd name="T46" fmla="*/ 102 w 105"/>
                <a:gd name="T47" fmla="*/ 121 h 249"/>
                <a:gd name="T48" fmla="*/ 107 w 105"/>
                <a:gd name="T49" fmla="*/ 126 h 249"/>
                <a:gd name="T50" fmla="*/ 112 w 105"/>
                <a:gd name="T51" fmla="*/ 132 h 249"/>
                <a:gd name="T52" fmla="*/ 117 w 105"/>
                <a:gd name="T53" fmla="*/ 138 h 249"/>
                <a:gd name="T54" fmla="*/ 121 w 105"/>
                <a:gd name="T55" fmla="*/ 144 h 249"/>
                <a:gd name="T56" fmla="*/ 125 w 105"/>
                <a:gd name="T57" fmla="*/ 150 h 249"/>
                <a:gd name="T58" fmla="*/ 128 w 105"/>
                <a:gd name="T59" fmla="*/ 156 h 249"/>
                <a:gd name="T60" fmla="*/ 130 w 105"/>
                <a:gd name="T61" fmla="*/ 163 h 249"/>
                <a:gd name="T62" fmla="*/ 131 w 105"/>
                <a:gd name="T63" fmla="*/ 169 h 249"/>
                <a:gd name="T64" fmla="*/ 135 w 105"/>
                <a:gd name="T65" fmla="*/ 182 h 249"/>
                <a:gd name="T66" fmla="*/ 136 w 105"/>
                <a:gd name="T67" fmla="*/ 188 h 249"/>
                <a:gd name="T68" fmla="*/ 137 w 105"/>
                <a:gd name="T69" fmla="*/ 194 h 249"/>
                <a:gd name="T70" fmla="*/ 138 w 105"/>
                <a:gd name="T71" fmla="*/ 199 h 249"/>
                <a:gd name="T72" fmla="*/ 139 w 105"/>
                <a:gd name="T73" fmla="*/ 204 h 249"/>
                <a:gd name="T74" fmla="*/ 139 w 105"/>
                <a:gd name="T75" fmla="*/ 209 h 249"/>
                <a:gd name="T76" fmla="*/ 142 w 105"/>
                <a:gd name="T77" fmla="*/ 214 h 249"/>
                <a:gd name="T78" fmla="*/ 142 w 105"/>
                <a:gd name="T79" fmla="*/ 218 h 249"/>
                <a:gd name="T80" fmla="*/ 142 w 105"/>
                <a:gd name="T81" fmla="*/ 221 h 249"/>
                <a:gd name="T82" fmla="*/ 143 w 105"/>
                <a:gd name="T83" fmla="*/ 227 h 249"/>
                <a:gd name="T84" fmla="*/ 143 w 105"/>
                <a:gd name="T85" fmla="*/ 230 h 249"/>
                <a:gd name="T86" fmla="*/ 143 w 105"/>
                <a:gd name="T87" fmla="*/ 235 h 249"/>
                <a:gd name="T88" fmla="*/ 143 w 105"/>
                <a:gd name="T89" fmla="*/ 238 h 249"/>
                <a:gd name="T90" fmla="*/ 142 w 105"/>
                <a:gd name="T91" fmla="*/ 242 h 249"/>
                <a:gd name="T92" fmla="*/ 142 w 105"/>
                <a:gd name="T93" fmla="*/ 246 h 249"/>
                <a:gd name="T94" fmla="*/ 139 w 105"/>
                <a:gd name="T95" fmla="*/ 249 h 249"/>
                <a:gd name="T96" fmla="*/ 138 w 105"/>
                <a:gd name="T97" fmla="*/ 252 h 249"/>
                <a:gd name="T98" fmla="*/ 137 w 105"/>
                <a:gd name="T99" fmla="*/ 256 h 249"/>
                <a:gd name="T100" fmla="*/ 137 w 105"/>
                <a:gd name="T101" fmla="*/ 260 h 249"/>
                <a:gd name="T102" fmla="*/ 135 w 105"/>
                <a:gd name="T103" fmla="*/ 264 h 249"/>
                <a:gd name="T104" fmla="*/ 134 w 105"/>
                <a:gd name="T105" fmla="*/ 267 h 249"/>
                <a:gd name="T106" fmla="*/ 130 w 105"/>
                <a:gd name="T107" fmla="*/ 271 h 249"/>
                <a:gd name="T108" fmla="*/ 129 w 105"/>
                <a:gd name="T109" fmla="*/ 275 h 249"/>
                <a:gd name="T110" fmla="*/ 127 w 105"/>
                <a:gd name="T111" fmla="*/ 280 h 249"/>
                <a:gd name="T112" fmla="*/ 123 w 105"/>
                <a:gd name="T113" fmla="*/ 284 h 249"/>
                <a:gd name="T114" fmla="*/ 119 w 105"/>
                <a:gd name="T115" fmla="*/ 289 h 249"/>
                <a:gd name="T116" fmla="*/ 117 w 105"/>
                <a:gd name="T117" fmla="*/ 293 h 249"/>
                <a:gd name="T118" fmla="*/ 112 w 105"/>
                <a:gd name="T119" fmla="*/ 298 h 249"/>
                <a:gd name="T120" fmla="*/ 109 w 105"/>
                <a:gd name="T121" fmla="*/ 304 h 249"/>
                <a:gd name="T122" fmla="*/ 104 w 105"/>
                <a:gd name="T123" fmla="*/ 309 h 249"/>
                <a:gd name="T124" fmla="*/ 101 w 105"/>
                <a:gd name="T125" fmla="*/ 316 h 2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 h="249">
                  <a:moveTo>
                    <a:pt x="1" y="0"/>
                  </a:moveTo>
                  <a:lnTo>
                    <a:pt x="0" y="9"/>
                  </a:lnTo>
                  <a:lnTo>
                    <a:pt x="0" y="13"/>
                  </a:lnTo>
                  <a:lnTo>
                    <a:pt x="0" y="18"/>
                  </a:lnTo>
                  <a:lnTo>
                    <a:pt x="2" y="22"/>
                  </a:lnTo>
                  <a:lnTo>
                    <a:pt x="3" y="26"/>
                  </a:lnTo>
                  <a:lnTo>
                    <a:pt x="6" y="30"/>
                  </a:lnTo>
                  <a:lnTo>
                    <a:pt x="8" y="34"/>
                  </a:lnTo>
                  <a:lnTo>
                    <a:pt x="11" y="38"/>
                  </a:lnTo>
                  <a:lnTo>
                    <a:pt x="14" y="42"/>
                  </a:lnTo>
                  <a:lnTo>
                    <a:pt x="18" y="46"/>
                  </a:lnTo>
                  <a:lnTo>
                    <a:pt x="22" y="49"/>
                  </a:lnTo>
                  <a:lnTo>
                    <a:pt x="26" y="53"/>
                  </a:lnTo>
                  <a:lnTo>
                    <a:pt x="30" y="57"/>
                  </a:lnTo>
                  <a:lnTo>
                    <a:pt x="34" y="60"/>
                  </a:lnTo>
                  <a:lnTo>
                    <a:pt x="39" y="64"/>
                  </a:lnTo>
                  <a:lnTo>
                    <a:pt x="43" y="68"/>
                  </a:lnTo>
                  <a:lnTo>
                    <a:pt x="48" y="72"/>
                  </a:lnTo>
                  <a:lnTo>
                    <a:pt x="52" y="75"/>
                  </a:lnTo>
                  <a:lnTo>
                    <a:pt x="57" y="79"/>
                  </a:lnTo>
                  <a:lnTo>
                    <a:pt x="62" y="83"/>
                  </a:lnTo>
                  <a:lnTo>
                    <a:pt x="66" y="87"/>
                  </a:lnTo>
                  <a:lnTo>
                    <a:pt x="70" y="91"/>
                  </a:lnTo>
                  <a:lnTo>
                    <a:pt x="74" y="95"/>
                  </a:lnTo>
                  <a:lnTo>
                    <a:pt x="78" y="99"/>
                  </a:lnTo>
                  <a:lnTo>
                    <a:pt x="82" y="104"/>
                  </a:lnTo>
                  <a:lnTo>
                    <a:pt x="85" y="108"/>
                  </a:lnTo>
                  <a:lnTo>
                    <a:pt x="88" y="113"/>
                  </a:lnTo>
                  <a:lnTo>
                    <a:pt x="91" y="118"/>
                  </a:lnTo>
                  <a:lnTo>
                    <a:pt x="93" y="122"/>
                  </a:lnTo>
                  <a:lnTo>
                    <a:pt x="95" y="128"/>
                  </a:lnTo>
                  <a:lnTo>
                    <a:pt x="96" y="133"/>
                  </a:lnTo>
                  <a:lnTo>
                    <a:pt x="98" y="143"/>
                  </a:lnTo>
                  <a:lnTo>
                    <a:pt x="99" y="148"/>
                  </a:lnTo>
                  <a:lnTo>
                    <a:pt x="100" y="152"/>
                  </a:lnTo>
                  <a:lnTo>
                    <a:pt x="101" y="156"/>
                  </a:lnTo>
                  <a:lnTo>
                    <a:pt x="102" y="160"/>
                  </a:lnTo>
                  <a:lnTo>
                    <a:pt x="102" y="164"/>
                  </a:lnTo>
                  <a:lnTo>
                    <a:pt x="103" y="168"/>
                  </a:lnTo>
                  <a:lnTo>
                    <a:pt x="103" y="171"/>
                  </a:lnTo>
                  <a:lnTo>
                    <a:pt x="103" y="174"/>
                  </a:lnTo>
                  <a:lnTo>
                    <a:pt x="104" y="178"/>
                  </a:lnTo>
                  <a:lnTo>
                    <a:pt x="104" y="181"/>
                  </a:lnTo>
                  <a:lnTo>
                    <a:pt x="104" y="184"/>
                  </a:lnTo>
                  <a:lnTo>
                    <a:pt x="104" y="187"/>
                  </a:lnTo>
                  <a:lnTo>
                    <a:pt x="103" y="190"/>
                  </a:lnTo>
                  <a:lnTo>
                    <a:pt x="103" y="193"/>
                  </a:lnTo>
                  <a:lnTo>
                    <a:pt x="102" y="196"/>
                  </a:lnTo>
                  <a:lnTo>
                    <a:pt x="101" y="198"/>
                  </a:lnTo>
                  <a:lnTo>
                    <a:pt x="100" y="201"/>
                  </a:lnTo>
                  <a:lnTo>
                    <a:pt x="100" y="204"/>
                  </a:lnTo>
                  <a:lnTo>
                    <a:pt x="98" y="207"/>
                  </a:lnTo>
                  <a:lnTo>
                    <a:pt x="97" y="210"/>
                  </a:lnTo>
                  <a:lnTo>
                    <a:pt x="95" y="213"/>
                  </a:lnTo>
                  <a:lnTo>
                    <a:pt x="94" y="216"/>
                  </a:lnTo>
                  <a:lnTo>
                    <a:pt x="92" y="220"/>
                  </a:lnTo>
                  <a:lnTo>
                    <a:pt x="90" y="223"/>
                  </a:lnTo>
                  <a:lnTo>
                    <a:pt x="87" y="227"/>
                  </a:lnTo>
                  <a:lnTo>
                    <a:pt x="85" y="230"/>
                  </a:lnTo>
                  <a:lnTo>
                    <a:pt x="82" y="234"/>
                  </a:lnTo>
                  <a:lnTo>
                    <a:pt x="79" y="238"/>
                  </a:lnTo>
                  <a:lnTo>
                    <a:pt x="76" y="243"/>
                  </a:lnTo>
                  <a:lnTo>
                    <a:pt x="73" y="24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6" name="Freeform 42"/>
            <p:cNvSpPr>
              <a:spLocks/>
            </p:cNvSpPr>
            <p:nvPr/>
          </p:nvSpPr>
          <p:spPr bwMode="auto">
            <a:xfrm>
              <a:off x="4019" y="2269"/>
              <a:ext cx="420" cy="195"/>
            </a:xfrm>
            <a:custGeom>
              <a:avLst/>
              <a:gdLst>
                <a:gd name="T0" fmla="*/ 0 w 359"/>
                <a:gd name="T1" fmla="*/ 219 h 173"/>
                <a:gd name="T2" fmla="*/ 8 w 359"/>
                <a:gd name="T3" fmla="*/ 193 h 173"/>
                <a:gd name="T4" fmla="*/ 15 w 359"/>
                <a:gd name="T5" fmla="*/ 181 h 173"/>
                <a:gd name="T6" fmla="*/ 23 w 359"/>
                <a:gd name="T7" fmla="*/ 170 h 173"/>
                <a:gd name="T8" fmla="*/ 33 w 359"/>
                <a:gd name="T9" fmla="*/ 159 h 173"/>
                <a:gd name="T10" fmla="*/ 43 w 359"/>
                <a:gd name="T11" fmla="*/ 148 h 173"/>
                <a:gd name="T12" fmla="*/ 55 w 359"/>
                <a:gd name="T13" fmla="*/ 138 h 173"/>
                <a:gd name="T14" fmla="*/ 68 w 359"/>
                <a:gd name="T15" fmla="*/ 127 h 173"/>
                <a:gd name="T16" fmla="*/ 82 w 359"/>
                <a:gd name="T17" fmla="*/ 117 h 173"/>
                <a:gd name="T18" fmla="*/ 98 w 359"/>
                <a:gd name="T19" fmla="*/ 108 h 173"/>
                <a:gd name="T20" fmla="*/ 113 w 359"/>
                <a:gd name="T21" fmla="*/ 99 h 173"/>
                <a:gd name="T22" fmla="*/ 131 w 359"/>
                <a:gd name="T23" fmla="*/ 90 h 173"/>
                <a:gd name="T24" fmla="*/ 147 w 359"/>
                <a:gd name="T25" fmla="*/ 81 h 173"/>
                <a:gd name="T26" fmla="*/ 166 w 359"/>
                <a:gd name="T27" fmla="*/ 73 h 173"/>
                <a:gd name="T28" fmla="*/ 185 w 359"/>
                <a:gd name="T29" fmla="*/ 67 h 173"/>
                <a:gd name="T30" fmla="*/ 202 w 359"/>
                <a:gd name="T31" fmla="*/ 60 h 173"/>
                <a:gd name="T32" fmla="*/ 222 w 359"/>
                <a:gd name="T33" fmla="*/ 53 h 173"/>
                <a:gd name="T34" fmla="*/ 241 w 359"/>
                <a:gd name="T35" fmla="*/ 46 h 173"/>
                <a:gd name="T36" fmla="*/ 260 w 359"/>
                <a:gd name="T37" fmla="*/ 41 h 173"/>
                <a:gd name="T38" fmla="*/ 281 w 359"/>
                <a:gd name="T39" fmla="*/ 34 h 173"/>
                <a:gd name="T40" fmla="*/ 299 w 359"/>
                <a:gd name="T41" fmla="*/ 29 h 173"/>
                <a:gd name="T42" fmla="*/ 319 w 359"/>
                <a:gd name="T43" fmla="*/ 24 h 173"/>
                <a:gd name="T44" fmla="*/ 337 w 359"/>
                <a:gd name="T45" fmla="*/ 20 h 173"/>
                <a:gd name="T46" fmla="*/ 356 w 359"/>
                <a:gd name="T47" fmla="*/ 17 h 173"/>
                <a:gd name="T48" fmla="*/ 373 w 359"/>
                <a:gd name="T49" fmla="*/ 12 h 173"/>
                <a:gd name="T50" fmla="*/ 392 w 359"/>
                <a:gd name="T51" fmla="*/ 10 h 173"/>
                <a:gd name="T52" fmla="*/ 408 w 359"/>
                <a:gd name="T53" fmla="*/ 7 h 173"/>
                <a:gd name="T54" fmla="*/ 424 w 359"/>
                <a:gd name="T55" fmla="*/ 6 h 173"/>
                <a:gd name="T56" fmla="*/ 438 w 359"/>
                <a:gd name="T57" fmla="*/ 2 h 173"/>
                <a:gd name="T58" fmla="*/ 452 w 359"/>
                <a:gd name="T59" fmla="*/ 1 h 173"/>
                <a:gd name="T60" fmla="*/ 466 w 359"/>
                <a:gd name="T61" fmla="*/ 0 h 173"/>
                <a:gd name="T62" fmla="*/ 477 w 359"/>
                <a:gd name="T63" fmla="*/ 0 h 173"/>
                <a:gd name="T64" fmla="*/ 478 w 359"/>
                <a:gd name="T65" fmla="*/ 6 h 173"/>
                <a:gd name="T66" fmla="*/ 481 w 359"/>
                <a:gd name="T67" fmla="*/ 9 h 173"/>
                <a:gd name="T68" fmla="*/ 481 w 359"/>
                <a:gd name="T69" fmla="*/ 11 h 173"/>
                <a:gd name="T70" fmla="*/ 482 w 359"/>
                <a:gd name="T71" fmla="*/ 16 h 173"/>
                <a:gd name="T72" fmla="*/ 482 w 359"/>
                <a:gd name="T73" fmla="*/ 18 h 173"/>
                <a:gd name="T74" fmla="*/ 483 w 359"/>
                <a:gd name="T75" fmla="*/ 20 h 173"/>
                <a:gd name="T76" fmla="*/ 484 w 359"/>
                <a:gd name="T77" fmla="*/ 23 h 173"/>
                <a:gd name="T78" fmla="*/ 484 w 359"/>
                <a:gd name="T79" fmla="*/ 27 h 173"/>
                <a:gd name="T80" fmla="*/ 484 w 359"/>
                <a:gd name="T81" fmla="*/ 29 h 173"/>
                <a:gd name="T82" fmla="*/ 486 w 359"/>
                <a:gd name="T83" fmla="*/ 33 h 173"/>
                <a:gd name="T84" fmla="*/ 486 w 359"/>
                <a:gd name="T85" fmla="*/ 36 h 173"/>
                <a:gd name="T86" fmla="*/ 487 w 359"/>
                <a:gd name="T87" fmla="*/ 38 h 173"/>
                <a:gd name="T88" fmla="*/ 487 w 359"/>
                <a:gd name="T89" fmla="*/ 42 h 173"/>
                <a:gd name="T90" fmla="*/ 487 w 359"/>
                <a:gd name="T91" fmla="*/ 44 h 173"/>
                <a:gd name="T92" fmla="*/ 487 w 359"/>
                <a:gd name="T93" fmla="*/ 48 h 173"/>
                <a:gd name="T94" fmla="*/ 489 w 359"/>
                <a:gd name="T95" fmla="*/ 51 h 173"/>
                <a:gd name="T96" fmla="*/ 489 w 359"/>
                <a:gd name="T97" fmla="*/ 53 h 173"/>
                <a:gd name="T98" fmla="*/ 489 w 359"/>
                <a:gd name="T99" fmla="*/ 56 h 173"/>
                <a:gd name="T100" fmla="*/ 489 w 359"/>
                <a:gd name="T101" fmla="*/ 60 h 173"/>
                <a:gd name="T102" fmla="*/ 489 w 359"/>
                <a:gd name="T103" fmla="*/ 62 h 173"/>
                <a:gd name="T104" fmla="*/ 490 w 359"/>
                <a:gd name="T105" fmla="*/ 67 h 173"/>
                <a:gd name="T106" fmla="*/ 490 w 359"/>
                <a:gd name="T107" fmla="*/ 69 h 173"/>
                <a:gd name="T108" fmla="*/ 490 w 359"/>
                <a:gd name="T109" fmla="*/ 72 h 173"/>
                <a:gd name="T110" fmla="*/ 490 w 359"/>
                <a:gd name="T111" fmla="*/ 76 h 173"/>
                <a:gd name="T112" fmla="*/ 490 w 359"/>
                <a:gd name="T113" fmla="*/ 79 h 173"/>
                <a:gd name="T114" fmla="*/ 489 w 359"/>
                <a:gd name="T115" fmla="*/ 81 h 173"/>
                <a:gd name="T116" fmla="*/ 489 w 359"/>
                <a:gd name="T117" fmla="*/ 83 h 173"/>
                <a:gd name="T118" fmla="*/ 489 w 359"/>
                <a:gd name="T119" fmla="*/ 88 h 173"/>
                <a:gd name="T120" fmla="*/ 489 w 359"/>
                <a:gd name="T121" fmla="*/ 90 h 173"/>
                <a:gd name="T122" fmla="*/ 489 w 359"/>
                <a:gd name="T123" fmla="*/ 94 h 173"/>
                <a:gd name="T124" fmla="*/ 489 w 359"/>
                <a:gd name="T125" fmla="*/ 97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9" h="173">
                  <a:moveTo>
                    <a:pt x="0" y="172"/>
                  </a:moveTo>
                  <a:lnTo>
                    <a:pt x="6" y="152"/>
                  </a:lnTo>
                  <a:lnTo>
                    <a:pt x="11" y="143"/>
                  </a:lnTo>
                  <a:lnTo>
                    <a:pt x="17" y="134"/>
                  </a:lnTo>
                  <a:lnTo>
                    <a:pt x="24" y="125"/>
                  </a:lnTo>
                  <a:lnTo>
                    <a:pt x="32" y="116"/>
                  </a:lnTo>
                  <a:lnTo>
                    <a:pt x="40" y="108"/>
                  </a:lnTo>
                  <a:lnTo>
                    <a:pt x="50" y="100"/>
                  </a:lnTo>
                  <a:lnTo>
                    <a:pt x="60" y="92"/>
                  </a:lnTo>
                  <a:lnTo>
                    <a:pt x="72" y="85"/>
                  </a:lnTo>
                  <a:lnTo>
                    <a:pt x="83" y="78"/>
                  </a:lnTo>
                  <a:lnTo>
                    <a:pt x="96" y="71"/>
                  </a:lnTo>
                  <a:lnTo>
                    <a:pt x="108" y="64"/>
                  </a:lnTo>
                  <a:lnTo>
                    <a:pt x="121" y="58"/>
                  </a:lnTo>
                  <a:lnTo>
                    <a:pt x="135" y="52"/>
                  </a:lnTo>
                  <a:lnTo>
                    <a:pt x="148" y="47"/>
                  </a:lnTo>
                  <a:lnTo>
                    <a:pt x="162" y="42"/>
                  </a:lnTo>
                  <a:lnTo>
                    <a:pt x="176" y="36"/>
                  </a:lnTo>
                  <a:lnTo>
                    <a:pt x="190" y="32"/>
                  </a:lnTo>
                  <a:lnTo>
                    <a:pt x="205" y="27"/>
                  </a:lnTo>
                  <a:lnTo>
                    <a:pt x="219" y="23"/>
                  </a:lnTo>
                  <a:lnTo>
                    <a:pt x="233" y="19"/>
                  </a:lnTo>
                  <a:lnTo>
                    <a:pt x="246" y="16"/>
                  </a:lnTo>
                  <a:lnTo>
                    <a:pt x="260" y="13"/>
                  </a:lnTo>
                  <a:lnTo>
                    <a:pt x="273" y="10"/>
                  </a:lnTo>
                  <a:lnTo>
                    <a:pt x="286" y="8"/>
                  </a:lnTo>
                  <a:lnTo>
                    <a:pt x="298" y="5"/>
                  </a:lnTo>
                  <a:lnTo>
                    <a:pt x="309" y="4"/>
                  </a:lnTo>
                  <a:lnTo>
                    <a:pt x="320" y="2"/>
                  </a:lnTo>
                  <a:lnTo>
                    <a:pt x="330" y="1"/>
                  </a:lnTo>
                  <a:lnTo>
                    <a:pt x="340" y="0"/>
                  </a:lnTo>
                  <a:lnTo>
                    <a:pt x="349" y="0"/>
                  </a:lnTo>
                  <a:lnTo>
                    <a:pt x="350" y="4"/>
                  </a:lnTo>
                  <a:lnTo>
                    <a:pt x="351" y="7"/>
                  </a:lnTo>
                  <a:lnTo>
                    <a:pt x="351" y="9"/>
                  </a:lnTo>
                  <a:lnTo>
                    <a:pt x="352" y="12"/>
                  </a:lnTo>
                  <a:lnTo>
                    <a:pt x="352" y="14"/>
                  </a:lnTo>
                  <a:lnTo>
                    <a:pt x="353" y="16"/>
                  </a:lnTo>
                  <a:lnTo>
                    <a:pt x="354" y="18"/>
                  </a:lnTo>
                  <a:lnTo>
                    <a:pt x="354" y="21"/>
                  </a:lnTo>
                  <a:lnTo>
                    <a:pt x="354" y="23"/>
                  </a:lnTo>
                  <a:lnTo>
                    <a:pt x="355" y="26"/>
                  </a:lnTo>
                  <a:lnTo>
                    <a:pt x="355" y="28"/>
                  </a:lnTo>
                  <a:lnTo>
                    <a:pt x="356" y="30"/>
                  </a:lnTo>
                  <a:lnTo>
                    <a:pt x="356" y="33"/>
                  </a:lnTo>
                  <a:lnTo>
                    <a:pt x="356" y="35"/>
                  </a:lnTo>
                  <a:lnTo>
                    <a:pt x="356" y="38"/>
                  </a:lnTo>
                  <a:lnTo>
                    <a:pt x="357" y="40"/>
                  </a:lnTo>
                  <a:lnTo>
                    <a:pt x="357" y="42"/>
                  </a:lnTo>
                  <a:lnTo>
                    <a:pt x="357" y="44"/>
                  </a:lnTo>
                  <a:lnTo>
                    <a:pt x="357" y="47"/>
                  </a:lnTo>
                  <a:lnTo>
                    <a:pt x="357" y="49"/>
                  </a:lnTo>
                  <a:lnTo>
                    <a:pt x="358" y="52"/>
                  </a:lnTo>
                  <a:lnTo>
                    <a:pt x="358" y="54"/>
                  </a:lnTo>
                  <a:lnTo>
                    <a:pt x="358" y="57"/>
                  </a:lnTo>
                  <a:lnTo>
                    <a:pt x="358" y="59"/>
                  </a:lnTo>
                  <a:lnTo>
                    <a:pt x="358" y="62"/>
                  </a:lnTo>
                  <a:lnTo>
                    <a:pt x="357" y="64"/>
                  </a:lnTo>
                  <a:lnTo>
                    <a:pt x="357" y="66"/>
                  </a:lnTo>
                  <a:lnTo>
                    <a:pt x="357" y="69"/>
                  </a:lnTo>
                  <a:lnTo>
                    <a:pt x="357" y="71"/>
                  </a:lnTo>
                  <a:lnTo>
                    <a:pt x="357" y="74"/>
                  </a:lnTo>
                  <a:lnTo>
                    <a:pt x="357" y="7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Freeform 43"/>
            <p:cNvSpPr>
              <a:spLocks/>
            </p:cNvSpPr>
            <p:nvPr/>
          </p:nvSpPr>
          <p:spPr bwMode="auto">
            <a:xfrm>
              <a:off x="4557" y="1322"/>
              <a:ext cx="260" cy="888"/>
            </a:xfrm>
            <a:custGeom>
              <a:avLst/>
              <a:gdLst>
                <a:gd name="T0" fmla="*/ 191 w 222"/>
                <a:gd name="T1" fmla="*/ 12 h 787"/>
                <a:gd name="T2" fmla="*/ 173 w 222"/>
                <a:gd name="T3" fmla="*/ 32 h 787"/>
                <a:gd name="T4" fmla="*/ 165 w 222"/>
                <a:gd name="T5" fmla="*/ 53 h 787"/>
                <a:gd name="T6" fmla="*/ 160 w 222"/>
                <a:gd name="T7" fmla="*/ 80 h 787"/>
                <a:gd name="T8" fmla="*/ 160 w 222"/>
                <a:gd name="T9" fmla="*/ 108 h 787"/>
                <a:gd name="T10" fmla="*/ 162 w 222"/>
                <a:gd name="T11" fmla="*/ 139 h 787"/>
                <a:gd name="T12" fmla="*/ 163 w 222"/>
                <a:gd name="T13" fmla="*/ 168 h 787"/>
                <a:gd name="T14" fmla="*/ 163 w 222"/>
                <a:gd name="T15" fmla="*/ 197 h 787"/>
                <a:gd name="T16" fmla="*/ 159 w 222"/>
                <a:gd name="T17" fmla="*/ 226 h 787"/>
                <a:gd name="T18" fmla="*/ 151 w 222"/>
                <a:gd name="T19" fmla="*/ 252 h 787"/>
                <a:gd name="T20" fmla="*/ 135 w 222"/>
                <a:gd name="T21" fmla="*/ 272 h 787"/>
                <a:gd name="T22" fmla="*/ 126 w 222"/>
                <a:gd name="T23" fmla="*/ 281 h 787"/>
                <a:gd name="T24" fmla="*/ 115 w 222"/>
                <a:gd name="T25" fmla="*/ 289 h 787"/>
                <a:gd name="T26" fmla="*/ 104 w 222"/>
                <a:gd name="T27" fmla="*/ 298 h 787"/>
                <a:gd name="T28" fmla="*/ 94 w 222"/>
                <a:gd name="T29" fmla="*/ 307 h 787"/>
                <a:gd name="T30" fmla="*/ 83 w 222"/>
                <a:gd name="T31" fmla="*/ 317 h 787"/>
                <a:gd name="T32" fmla="*/ 75 w 222"/>
                <a:gd name="T33" fmla="*/ 328 h 787"/>
                <a:gd name="T34" fmla="*/ 69 w 222"/>
                <a:gd name="T35" fmla="*/ 340 h 787"/>
                <a:gd name="T36" fmla="*/ 67 w 222"/>
                <a:gd name="T37" fmla="*/ 355 h 787"/>
                <a:gd name="T38" fmla="*/ 69 w 222"/>
                <a:gd name="T39" fmla="*/ 370 h 787"/>
                <a:gd name="T40" fmla="*/ 75 w 222"/>
                <a:gd name="T41" fmla="*/ 388 h 787"/>
                <a:gd name="T42" fmla="*/ 85 w 222"/>
                <a:gd name="T43" fmla="*/ 406 h 787"/>
                <a:gd name="T44" fmla="*/ 95 w 222"/>
                <a:gd name="T45" fmla="*/ 417 h 787"/>
                <a:gd name="T46" fmla="*/ 104 w 222"/>
                <a:gd name="T47" fmla="*/ 427 h 787"/>
                <a:gd name="T48" fmla="*/ 114 w 222"/>
                <a:gd name="T49" fmla="*/ 436 h 787"/>
                <a:gd name="T50" fmla="*/ 123 w 222"/>
                <a:gd name="T51" fmla="*/ 445 h 787"/>
                <a:gd name="T52" fmla="*/ 130 w 222"/>
                <a:gd name="T53" fmla="*/ 455 h 787"/>
                <a:gd name="T54" fmla="*/ 137 w 222"/>
                <a:gd name="T55" fmla="*/ 465 h 787"/>
                <a:gd name="T56" fmla="*/ 142 w 222"/>
                <a:gd name="T57" fmla="*/ 478 h 787"/>
                <a:gd name="T58" fmla="*/ 143 w 222"/>
                <a:gd name="T59" fmla="*/ 495 h 787"/>
                <a:gd name="T60" fmla="*/ 142 w 222"/>
                <a:gd name="T61" fmla="*/ 515 h 787"/>
                <a:gd name="T62" fmla="*/ 138 w 222"/>
                <a:gd name="T63" fmla="*/ 534 h 787"/>
                <a:gd name="T64" fmla="*/ 135 w 222"/>
                <a:gd name="T65" fmla="*/ 553 h 787"/>
                <a:gd name="T66" fmla="*/ 131 w 222"/>
                <a:gd name="T67" fmla="*/ 578 h 787"/>
                <a:gd name="T68" fmla="*/ 126 w 222"/>
                <a:gd name="T69" fmla="*/ 607 h 787"/>
                <a:gd name="T70" fmla="*/ 121 w 222"/>
                <a:gd name="T71" fmla="*/ 639 h 787"/>
                <a:gd name="T72" fmla="*/ 117 w 222"/>
                <a:gd name="T73" fmla="*/ 671 h 787"/>
                <a:gd name="T74" fmla="*/ 111 w 222"/>
                <a:gd name="T75" fmla="*/ 702 h 787"/>
                <a:gd name="T76" fmla="*/ 107 w 222"/>
                <a:gd name="T77" fmla="*/ 727 h 787"/>
                <a:gd name="T78" fmla="*/ 102 w 222"/>
                <a:gd name="T79" fmla="*/ 747 h 787"/>
                <a:gd name="T80" fmla="*/ 98 w 222"/>
                <a:gd name="T81" fmla="*/ 762 h 787"/>
                <a:gd name="T82" fmla="*/ 88 w 222"/>
                <a:gd name="T83" fmla="*/ 773 h 787"/>
                <a:gd name="T84" fmla="*/ 75 w 222"/>
                <a:gd name="T85" fmla="*/ 780 h 787"/>
                <a:gd name="T86" fmla="*/ 63 w 222"/>
                <a:gd name="T87" fmla="*/ 783 h 787"/>
                <a:gd name="T88" fmla="*/ 53 w 222"/>
                <a:gd name="T89" fmla="*/ 783 h 787"/>
                <a:gd name="T90" fmla="*/ 41 w 222"/>
                <a:gd name="T91" fmla="*/ 783 h 787"/>
                <a:gd name="T92" fmla="*/ 32 w 222"/>
                <a:gd name="T93" fmla="*/ 783 h 787"/>
                <a:gd name="T94" fmla="*/ 23 w 222"/>
                <a:gd name="T95" fmla="*/ 785 h 787"/>
                <a:gd name="T96" fmla="*/ 15 w 222"/>
                <a:gd name="T97" fmla="*/ 791 h 787"/>
                <a:gd name="T98" fmla="*/ 8 w 222"/>
                <a:gd name="T99" fmla="*/ 800 h 787"/>
                <a:gd name="T100" fmla="*/ 2 w 222"/>
                <a:gd name="T101" fmla="*/ 815 h 787"/>
                <a:gd name="T102" fmla="*/ 0 w 222"/>
                <a:gd name="T103" fmla="*/ 837 h 787"/>
                <a:gd name="T104" fmla="*/ 6 w 222"/>
                <a:gd name="T105" fmla="*/ 876 h 787"/>
                <a:gd name="T106" fmla="*/ 22 w 222"/>
                <a:gd name="T107" fmla="*/ 903 h 787"/>
                <a:gd name="T108" fmla="*/ 47 w 222"/>
                <a:gd name="T109" fmla="*/ 926 h 787"/>
                <a:gd name="T110" fmla="*/ 80 w 222"/>
                <a:gd name="T111" fmla="*/ 949 h 787"/>
                <a:gd name="T112" fmla="*/ 115 w 222"/>
                <a:gd name="T113" fmla="*/ 966 h 787"/>
                <a:gd name="T114" fmla="*/ 155 w 222"/>
                <a:gd name="T115" fmla="*/ 982 h 787"/>
                <a:gd name="T116" fmla="*/ 194 w 222"/>
                <a:gd name="T117" fmla="*/ 992 h 787"/>
                <a:gd name="T118" fmla="*/ 232 w 222"/>
                <a:gd name="T119" fmla="*/ 1000 h 787"/>
                <a:gd name="T120" fmla="*/ 266 w 222"/>
                <a:gd name="T121" fmla="*/ 1001 h 787"/>
                <a:gd name="T122" fmla="*/ 295 w 222"/>
                <a:gd name="T123" fmla="*/ 999 h 7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2" h="787">
                  <a:moveTo>
                    <a:pt x="158" y="0"/>
                  </a:moveTo>
                  <a:lnTo>
                    <a:pt x="144" y="6"/>
                  </a:lnTo>
                  <a:lnTo>
                    <a:pt x="139" y="10"/>
                  </a:lnTo>
                  <a:lnTo>
                    <a:pt x="134" y="15"/>
                  </a:lnTo>
                  <a:lnTo>
                    <a:pt x="130" y="19"/>
                  </a:lnTo>
                  <a:lnTo>
                    <a:pt x="126" y="25"/>
                  </a:lnTo>
                  <a:lnTo>
                    <a:pt x="124" y="30"/>
                  </a:lnTo>
                  <a:lnTo>
                    <a:pt x="122" y="36"/>
                  </a:lnTo>
                  <a:lnTo>
                    <a:pt x="120" y="42"/>
                  </a:lnTo>
                  <a:lnTo>
                    <a:pt x="118" y="49"/>
                  </a:lnTo>
                  <a:lnTo>
                    <a:pt x="117" y="56"/>
                  </a:lnTo>
                  <a:lnTo>
                    <a:pt x="117" y="63"/>
                  </a:lnTo>
                  <a:lnTo>
                    <a:pt x="116" y="70"/>
                  </a:lnTo>
                  <a:lnTo>
                    <a:pt x="116" y="77"/>
                  </a:lnTo>
                  <a:lnTo>
                    <a:pt x="117" y="85"/>
                  </a:lnTo>
                  <a:lnTo>
                    <a:pt x="117" y="93"/>
                  </a:lnTo>
                  <a:lnTo>
                    <a:pt x="117" y="101"/>
                  </a:lnTo>
                  <a:lnTo>
                    <a:pt x="118" y="109"/>
                  </a:lnTo>
                  <a:lnTo>
                    <a:pt x="118" y="116"/>
                  </a:lnTo>
                  <a:lnTo>
                    <a:pt x="119" y="124"/>
                  </a:lnTo>
                  <a:lnTo>
                    <a:pt x="119" y="132"/>
                  </a:lnTo>
                  <a:lnTo>
                    <a:pt x="119" y="140"/>
                  </a:lnTo>
                  <a:lnTo>
                    <a:pt x="119" y="148"/>
                  </a:lnTo>
                  <a:lnTo>
                    <a:pt x="119" y="155"/>
                  </a:lnTo>
                  <a:lnTo>
                    <a:pt x="118" y="163"/>
                  </a:lnTo>
                  <a:lnTo>
                    <a:pt x="118" y="170"/>
                  </a:lnTo>
                  <a:lnTo>
                    <a:pt x="116" y="177"/>
                  </a:lnTo>
                  <a:lnTo>
                    <a:pt x="114" y="185"/>
                  </a:lnTo>
                  <a:lnTo>
                    <a:pt x="112" y="191"/>
                  </a:lnTo>
                  <a:lnTo>
                    <a:pt x="110" y="198"/>
                  </a:lnTo>
                  <a:lnTo>
                    <a:pt x="106" y="204"/>
                  </a:lnTo>
                  <a:lnTo>
                    <a:pt x="102" y="210"/>
                  </a:lnTo>
                  <a:lnTo>
                    <a:pt x="98" y="214"/>
                  </a:lnTo>
                  <a:lnTo>
                    <a:pt x="96" y="216"/>
                  </a:lnTo>
                  <a:lnTo>
                    <a:pt x="94" y="218"/>
                  </a:lnTo>
                  <a:lnTo>
                    <a:pt x="92" y="221"/>
                  </a:lnTo>
                  <a:lnTo>
                    <a:pt x="89" y="223"/>
                  </a:lnTo>
                  <a:lnTo>
                    <a:pt x="86" y="225"/>
                  </a:lnTo>
                  <a:lnTo>
                    <a:pt x="84" y="227"/>
                  </a:lnTo>
                  <a:lnTo>
                    <a:pt x="81" y="229"/>
                  </a:lnTo>
                  <a:lnTo>
                    <a:pt x="78" y="231"/>
                  </a:lnTo>
                  <a:lnTo>
                    <a:pt x="76" y="234"/>
                  </a:lnTo>
                  <a:lnTo>
                    <a:pt x="73" y="236"/>
                  </a:lnTo>
                  <a:lnTo>
                    <a:pt x="70" y="239"/>
                  </a:lnTo>
                  <a:lnTo>
                    <a:pt x="68" y="241"/>
                  </a:lnTo>
                  <a:lnTo>
                    <a:pt x="65" y="244"/>
                  </a:lnTo>
                  <a:lnTo>
                    <a:pt x="63" y="246"/>
                  </a:lnTo>
                  <a:lnTo>
                    <a:pt x="61" y="249"/>
                  </a:lnTo>
                  <a:lnTo>
                    <a:pt x="58" y="252"/>
                  </a:lnTo>
                  <a:lnTo>
                    <a:pt x="56" y="255"/>
                  </a:lnTo>
                  <a:lnTo>
                    <a:pt x="55" y="258"/>
                  </a:lnTo>
                  <a:lnTo>
                    <a:pt x="53" y="261"/>
                  </a:lnTo>
                  <a:lnTo>
                    <a:pt x="52" y="264"/>
                  </a:lnTo>
                  <a:lnTo>
                    <a:pt x="50" y="267"/>
                  </a:lnTo>
                  <a:lnTo>
                    <a:pt x="50" y="271"/>
                  </a:lnTo>
                  <a:lnTo>
                    <a:pt x="49" y="275"/>
                  </a:lnTo>
                  <a:lnTo>
                    <a:pt x="49" y="279"/>
                  </a:lnTo>
                  <a:lnTo>
                    <a:pt x="49" y="283"/>
                  </a:lnTo>
                  <a:lnTo>
                    <a:pt x="49" y="287"/>
                  </a:lnTo>
                  <a:lnTo>
                    <a:pt x="50" y="291"/>
                  </a:lnTo>
                  <a:lnTo>
                    <a:pt x="51" y="296"/>
                  </a:lnTo>
                  <a:lnTo>
                    <a:pt x="53" y="300"/>
                  </a:lnTo>
                  <a:lnTo>
                    <a:pt x="55" y="305"/>
                  </a:lnTo>
                  <a:lnTo>
                    <a:pt x="58" y="313"/>
                  </a:lnTo>
                  <a:lnTo>
                    <a:pt x="60" y="316"/>
                  </a:lnTo>
                  <a:lnTo>
                    <a:pt x="62" y="319"/>
                  </a:lnTo>
                  <a:lnTo>
                    <a:pt x="65" y="323"/>
                  </a:lnTo>
                  <a:lnTo>
                    <a:pt x="67" y="325"/>
                  </a:lnTo>
                  <a:lnTo>
                    <a:pt x="69" y="328"/>
                  </a:lnTo>
                  <a:lnTo>
                    <a:pt x="72" y="331"/>
                  </a:lnTo>
                  <a:lnTo>
                    <a:pt x="74" y="333"/>
                  </a:lnTo>
                  <a:lnTo>
                    <a:pt x="76" y="335"/>
                  </a:lnTo>
                  <a:lnTo>
                    <a:pt x="79" y="338"/>
                  </a:lnTo>
                  <a:lnTo>
                    <a:pt x="81" y="340"/>
                  </a:lnTo>
                  <a:lnTo>
                    <a:pt x="83" y="342"/>
                  </a:lnTo>
                  <a:lnTo>
                    <a:pt x="86" y="345"/>
                  </a:lnTo>
                  <a:lnTo>
                    <a:pt x="88" y="347"/>
                  </a:lnTo>
                  <a:lnTo>
                    <a:pt x="90" y="349"/>
                  </a:lnTo>
                  <a:lnTo>
                    <a:pt x="92" y="352"/>
                  </a:lnTo>
                  <a:lnTo>
                    <a:pt x="94" y="354"/>
                  </a:lnTo>
                  <a:lnTo>
                    <a:pt x="95" y="357"/>
                  </a:lnTo>
                  <a:lnTo>
                    <a:pt x="97" y="359"/>
                  </a:lnTo>
                  <a:lnTo>
                    <a:pt x="98" y="363"/>
                  </a:lnTo>
                  <a:lnTo>
                    <a:pt x="100" y="365"/>
                  </a:lnTo>
                  <a:lnTo>
                    <a:pt x="101" y="369"/>
                  </a:lnTo>
                  <a:lnTo>
                    <a:pt x="102" y="372"/>
                  </a:lnTo>
                  <a:lnTo>
                    <a:pt x="103" y="376"/>
                  </a:lnTo>
                  <a:lnTo>
                    <a:pt x="104" y="380"/>
                  </a:lnTo>
                  <a:lnTo>
                    <a:pt x="104" y="384"/>
                  </a:lnTo>
                  <a:lnTo>
                    <a:pt x="104" y="389"/>
                  </a:lnTo>
                  <a:lnTo>
                    <a:pt x="104" y="393"/>
                  </a:lnTo>
                  <a:lnTo>
                    <a:pt x="104" y="399"/>
                  </a:lnTo>
                  <a:lnTo>
                    <a:pt x="103" y="404"/>
                  </a:lnTo>
                  <a:lnTo>
                    <a:pt x="102" y="410"/>
                  </a:lnTo>
                  <a:lnTo>
                    <a:pt x="101" y="415"/>
                  </a:lnTo>
                  <a:lnTo>
                    <a:pt x="101" y="419"/>
                  </a:lnTo>
                  <a:lnTo>
                    <a:pt x="100" y="423"/>
                  </a:lnTo>
                  <a:lnTo>
                    <a:pt x="99" y="429"/>
                  </a:lnTo>
                  <a:lnTo>
                    <a:pt x="98" y="434"/>
                  </a:lnTo>
                  <a:lnTo>
                    <a:pt x="98" y="441"/>
                  </a:lnTo>
                  <a:lnTo>
                    <a:pt x="97" y="447"/>
                  </a:lnTo>
                  <a:lnTo>
                    <a:pt x="96" y="454"/>
                  </a:lnTo>
                  <a:lnTo>
                    <a:pt x="94" y="462"/>
                  </a:lnTo>
                  <a:lnTo>
                    <a:pt x="94" y="469"/>
                  </a:lnTo>
                  <a:lnTo>
                    <a:pt x="92" y="477"/>
                  </a:lnTo>
                  <a:lnTo>
                    <a:pt x="91" y="485"/>
                  </a:lnTo>
                  <a:lnTo>
                    <a:pt x="90" y="494"/>
                  </a:lnTo>
                  <a:lnTo>
                    <a:pt x="88" y="502"/>
                  </a:lnTo>
                  <a:lnTo>
                    <a:pt x="87" y="511"/>
                  </a:lnTo>
                  <a:lnTo>
                    <a:pt x="86" y="519"/>
                  </a:lnTo>
                  <a:lnTo>
                    <a:pt x="85" y="527"/>
                  </a:lnTo>
                  <a:lnTo>
                    <a:pt x="84" y="535"/>
                  </a:lnTo>
                  <a:lnTo>
                    <a:pt x="82" y="543"/>
                  </a:lnTo>
                  <a:lnTo>
                    <a:pt x="81" y="551"/>
                  </a:lnTo>
                  <a:lnTo>
                    <a:pt x="80" y="558"/>
                  </a:lnTo>
                  <a:lnTo>
                    <a:pt x="78" y="565"/>
                  </a:lnTo>
                  <a:lnTo>
                    <a:pt x="78" y="571"/>
                  </a:lnTo>
                  <a:lnTo>
                    <a:pt x="76" y="577"/>
                  </a:lnTo>
                  <a:lnTo>
                    <a:pt x="75" y="583"/>
                  </a:lnTo>
                  <a:lnTo>
                    <a:pt x="74" y="587"/>
                  </a:lnTo>
                  <a:lnTo>
                    <a:pt x="74" y="592"/>
                  </a:lnTo>
                  <a:lnTo>
                    <a:pt x="72" y="595"/>
                  </a:lnTo>
                  <a:lnTo>
                    <a:pt x="72" y="598"/>
                  </a:lnTo>
                  <a:lnTo>
                    <a:pt x="71" y="600"/>
                  </a:lnTo>
                  <a:lnTo>
                    <a:pt x="71" y="601"/>
                  </a:lnTo>
                  <a:lnTo>
                    <a:pt x="64" y="607"/>
                  </a:lnTo>
                  <a:lnTo>
                    <a:pt x="61" y="609"/>
                  </a:lnTo>
                  <a:lnTo>
                    <a:pt x="58" y="611"/>
                  </a:lnTo>
                  <a:lnTo>
                    <a:pt x="55" y="612"/>
                  </a:lnTo>
                  <a:lnTo>
                    <a:pt x="52" y="613"/>
                  </a:lnTo>
                  <a:lnTo>
                    <a:pt x="49" y="614"/>
                  </a:lnTo>
                  <a:lnTo>
                    <a:pt x="46" y="615"/>
                  </a:lnTo>
                  <a:lnTo>
                    <a:pt x="44" y="615"/>
                  </a:lnTo>
                  <a:lnTo>
                    <a:pt x="41" y="615"/>
                  </a:lnTo>
                  <a:lnTo>
                    <a:pt x="38" y="615"/>
                  </a:lnTo>
                  <a:lnTo>
                    <a:pt x="35" y="615"/>
                  </a:lnTo>
                  <a:lnTo>
                    <a:pt x="33" y="615"/>
                  </a:lnTo>
                  <a:lnTo>
                    <a:pt x="30" y="615"/>
                  </a:lnTo>
                  <a:lnTo>
                    <a:pt x="28" y="615"/>
                  </a:lnTo>
                  <a:lnTo>
                    <a:pt x="26" y="615"/>
                  </a:lnTo>
                  <a:lnTo>
                    <a:pt x="23" y="615"/>
                  </a:lnTo>
                  <a:lnTo>
                    <a:pt x="21" y="616"/>
                  </a:lnTo>
                  <a:lnTo>
                    <a:pt x="19" y="616"/>
                  </a:lnTo>
                  <a:lnTo>
                    <a:pt x="17" y="617"/>
                  </a:lnTo>
                  <a:lnTo>
                    <a:pt x="15" y="618"/>
                  </a:lnTo>
                  <a:lnTo>
                    <a:pt x="13" y="619"/>
                  </a:lnTo>
                  <a:lnTo>
                    <a:pt x="11" y="621"/>
                  </a:lnTo>
                  <a:lnTo>
                    <a:pt x="9" y="623"/>
                  </a:lnTo>
                  <a:lnTo>
                    <a:pt x="8" y="625"/>
                  </a:lnTo>
                  <a:lnTo>
                    <a:pt x="6" y="628"/>
                  </a:lnTo>
                  <a:lnTo>
                    <a:pt x="5" y="631"/>
                  </a:lnTo>
                  <a:lnTo>
                    <a:pt x="4" y="635"/>
                  </a:lnTo>
                  <a:lnTo>
                    <a:pt x="2" y="640"/>
                  </a:lnTo>
                  <a:lnTo>
                    <a:pt x="1" y="645"/>
                  </a:lnTo>
                  <a:lnTo>
                    <a:pt x="0" y="651"/>
                  </a:lnTo>
                  <a:lnTo>
                    <a:pt x="0" y="658"/>
                  </a:lnTo>
                  <a:lnTo>
                    <a:pt x="0" y="673"/>
                  </a:lnTo>
                  <a:lnTo>
                    <a:pt x="1" y="681"/>
                  </a:lnTo>
                  <a:lnTo>
                    <a:pt x="4" y="688"/>
                  </a:lnTo>
                  <a:lnTo>
                    <a:pt x="7" y="695"/>
                  </a:lnTo>
                  <a:lnTo>
                    <a:pt x="11" y="702"/>
                  </a:lnTo>
                  <a:lnTo>
                    <a:pt x="16" y="709"/>
                  </a:lnTo>
                  <a:lnTo>
                    <a:pt x="22" y="715"/>
                  </a:lnTo>
                  <a:lnTo>
                    <a:pt x="28" y="722"/>
                  </a:lnTo>
                  <a:lnTo>
                    <a:pt x="34" y="728"/>
                  </a:lnTo>
                  <a:lnTo>
                    <a:pt x="42" y="734"/>
                  </a:lnTo>
                  <a:lnTo>
                    <a:pt x="50" y="739"/>
                  </a:lnTo>
                  <a:lnTo>
                    <a:pt x="58" y="745"/>
                  </a:lnTo>
                  <a:lnTo>
                    <a:pt x="66" y="750"/>
                  </a:lnTo>
                  <a:lnTo>
                    <a:pt x="75" y="755"/>
                  </a:lnTo>
                  <a:lnTo>
                    <a:pt x="84" y="759"/>
                  </a:lnTo>
                  <a:lnTo>
                    <a:pt x="94" y="763"/>
                  </a:lnTo>
                  <a:lnTo>
                    <a:pt x="103" y="767"/>
                  </a:lnTo>
                  <a:lnTo>
                    <a:pt x="113" y="771"/>
                  </a:lnTo>
                  <a:lnTo>
                    <a:pt x="122" y="774"/>
                  </a:lnTo>
                  <a:lnTo>
                    <a:pt x="132" y="777"/>
                  </a:lnTo>
                  <a:lnTo>
                    <a:pt x="142" y="779"/>
                  </a:lnTo>
                  <a:lnTo>
                    <a:pt x="151" y="781"/>
                  </a:lnTo>
                  <a:lnTo>
                    <a:pt x="160" y="783"/>
                  </a:lnTo>
                  <a:lnTo>
                    <a:pt x="169" y="785"/>
                  </a:lnTo>
                  <a:lnTo>
                    <a:pt x="178" y="785"/>
                  </a:lnTo>
                  <a:lnTo>
                    <a:pt x="186" y="786"/>
                  </a:lnTo>
                  <a:lnTo>
                    <a:pt x="194" y="786"/>
                  </a:lnTo>
                  <a:lnTo>
                    <a:pt x="202" y="786"/>
                  </a:lnTo>
                  <a:lnTo>
                    <a:pt x="209" y="785"/>
                  </a:lnTo>
                  <a:lnTo>
                    <a:pt x="215" y="784"/>
                  </a:lnTo>
                  <a:lnTo>
                    <a:pt x="221" y="78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Freeform 44"/>
            <p:cNvSpPr>
              <a:spLocks/>
            </p:cNvSpPr>
            <p:nvPr/>
          </p:nvSpPr>
          <p:spPr bwMode="auto">
            <a:xfrm>
              <a:off x="4424" y="1364"/>
              <a:ext cx="116" cy="196"/>
            </a:xfrm>
            <a:custGeom>
              <a:avLst/>
              <a:gdLst>
                <a:gd name="T0" fmla="*/ 69 w 99"/>
                <a:gd name="T1" fmla="*/ 220 h 174"/>
                <a:gd name="T2" fmla="*/ 73 w 99"/>
                <a:gd name="T3" fmla="*/ 204 h 174"/>
                <a:gd name="T4" fmla="*/ 73 w 99"/>
                <a:gd name="T5" fmla="*/ 197 h 174"/>
                <a:gd name="T6" fmla="*/ 73 w 99"/>
                <a:gd name="T7" fmla="*/ 190 h 174"/>
                <a:gd name="T8" fmla="*/ 73 w 99"/>
                <a:gd name="T9" fmla="*/ 184 h 174"/>
                <a:gd name="T10" fmla="*/ 71 w 99"/>
                <a:gd name="T11" fmla="*/ 178 h 174"/>
                <a:gd name="T12" fmla="*/ 69 w 99"/>
                <a:gd name="T13" fmla="*/ 171 h 174"/>
                <a:gd name="T14" fmla="*/ 67 w 99"/>
                <a:gd name="T15" fmla="*/ 164 h 174"/>
                <a:gd name="T16" fmla="*/ 63 w 99"/>
                <a:gd name="T17" fmla="*/ 160 h 174"/>
                <a:gd name="T18" fmla="*/ 61 w 99"/>
                <a:gd name="T19" fmla="*/ 153 h 174"/>
                <a:gd name="T20" fmla="*/ 57 w 99"/>
                <a:gd name="T21" fmla="*/ 149 h 174"/>
                <a:gd name="T22" fmla="*/ 54 w 99"/>
                <a:gd name="T23" fmla="*/ 143 h 174"/>
                <a:gd name="T24" fmla="*/ 49 w 99"/>
                <a:gd name="T25" fmla="*/ 139 h 174"/>
                <a:gd name="T26" fmla="*/ 46 w 99"/>
                <a:gd name="T27" fmla="*/ 132 h 174"/>
                <a:gd name="T28" fmla="*/ 41 w 99"/>
                <a:gd name="T29" fmla="*/ 127 h 174"/>
                <a:gd name="T30" fmla="*/ 35 w 99"/>
                <a:gd name="T31" fmla="*/ 122 h 174"/>
                <a:gd name="T32" fmla="*/ 32 w 99"/>
                <a:gd name="T33" fmla="*/ 117 h 174"/>
                <a:gd name="T34" fmla="*/ 27 w 99"/>
                <a:gd name="T35" fmla="*/ 112 h 174"/>
                <a:gd name="T36" fmla="*/ 23 w 99"/>
                <a:gd name="T37" fmla="*/ 107 h 174"/>
                <a:gd name="T38" fmla="*/ 19 w 99"/>
                <a:gd name="T39" fmla="*/ 101 h 174"/>
                <a:gd name="T40" fmla="*/ 15 w 99"/>
                <a:gd name="T41" fmla="*/ 97 h 174"/>
                <a:gd name="T42" fmla="*/ 11 w 99"/>
                <a:gd name="T43" fmla="*/ 90 h 174"/>
                <a:gd name="T44" fmla="*/ 8 w 99"/>
                <a:gd name="T45" fmla="*/ 84 h 174"/>
                <a:gd name="T46" fmla="*/ 6 w 99"/>
                <a:gd name="T47" fmla="*/ 79 h 174"/>
                <a:gd name="T48" fmla="*/ 2 w 99"/>
                <a:gd name="T49" fmla="*/ 73 h 174"/>
                <a:gd name="T50" fmla="*/ 1 w 99"/>
                <a:gd name="T51" fmla="*/ 68 h 174"/>
                <a:gd name="T52" fmla="*/ 0 w 99"/>
                <a:gd name="T53" fmla="*/ 61 h 174"/>
                <a:gd name="T54" fmla="*/ 0 w 99"/>
                <a:gd name="T55" fmla="*/ 54 h 174"/>
                <a:gd name="T56" fmla="*/ 0 w 99"/>
                <a:gd name="T57" fmla="*/ 48 h 174"/>
                <a:gd name="T58" fmla="*/ 0 w 99"/>
                <a:gd name="T59" fmla="*/ 41 h 174"/>
                <a:gd name="T60" fmla="*/ 1 w 99"/>
                <a:gd name="T61" fmla="*/ 33 h 174"/>
                <a:gd name="T62" fmla="*/ 5 w 99"/>
                <a:gd name="T63" fmla="*/ 26 h 174"/>
                <a:gd name="T64" fmla="*/ 11 w 99"/>
                <a:gd name="T65" fmla="*/ 23 h 174"/>
                <a:gd name="T66" fmla="*/ 15 w 99"/>
                <a:gd name="T67" fmla="*/ 23 h 174"/>
                <a:gd name="T68" fmla="*/ 19 w 99"/>
                <a:gd name="T69" fmla="*/ 20 h 174"/>
                <a:gd name="T70" fmla="*/ 23 w 99"/>
                <a:gd name="T71" fmla="*/ 20 h 174"/>
                <a:gd name="T72" fmla="*/ 27 w 99"/>
                <a:gd name="T73" fmla="*/ 19 h 174"/>
                <a:gd name="T74" fmla="*/ 32 w 99"/>
                <a:gd name="T75" fmla="*/ 18 h 174"/>
                <a:gd name="T76" fmla="*/ 35 w 99"/>
                <a:gd name="T77" fmla="*/ 17 h 174"/>
                <a:gd name="T78" fmla="*/ 40 w 99"/>
                <a:gd name="T79" fmla="*/ 16 h 174"/>
                <a:gd name="T80" fmla="*/ 43 w 99"/>
                <a:gd name="T81" fmla="*/ 14 h 174"/>
                <a:gd name="T82" fmla="*/ 48 w 99"/>
                <a:gd name="T83" fmla="*/ 12 h 174"/>
                <a:gd name="T84" fmla="*/ 53 w 99"/>
                <a:gd name="T85" fmla="*/ 11 h 174"/>
                <a:gd name="T86" fmla="*/ 55 w 99"/>
                <a:gd name="T87" fmla="*/ 10 h 174"/>
                <a:gd name="T88" fmla="*/ 61 w 99"/>
                <a:gd name="T89" fmla="*/ 9 h 174"/>
                <a:gd name="T90" fmla="*/ 63 w 99"/>
                <a:gd name="T91" fmla="*/ 8 h 174"/>
                <a:gd name="T92" fmla="*/ 69 w 99"/>
                <a:gd name="T93" fmla="*/ 8 h 174"/>
                <a:gd name="T94" fmla="*/ 71 w 99"/>
                <a:gd name="T95" fmla="*/ 7 h 174"/>
                <a:gd name="T96" fmla="*/ 75 w 99"/>
                <a:gd name="T97" fmla="*/ 6 h 174"/>
                <a:gd name="T98" fmla="*/ 80 w 99"/>
                <a:gd name="T99" fmla="*/ 3 h 174"/>
                <a:gd name="T100" fmla="*/ 83 w 99"/>
                <a:gd name="T101" fmla="*/ 3 h 174"/>
                <a:gd name="T102" fmla="*/ 88 w 99"/>
                <a:gd name="T103" fmla="*/ 2 h 174"/>
                <a:gd name="T104" fmla="*/ 93 w 99"/>
                <a:gd name="T105" fmla="*/ 2 h 174"/>
                <a:gd name="T106" fmla="*/ 96 w 99"/>
                <a:gd name="T107" fmla="*/ 1 h 174"/>
                <a:gd name="T108" fmla="*/ 101 w 99"/>
                <a:gd name="T109" fmla="*/ 1 h 174"/>
                <a:gd name="T110" fmla="*/ 104 w 99"/>
                <a:gd name="T111" fmla="*/ 1 h 174"/>
                <a:gd name="T112" fmla="*/ 109 w 99"/>
                <a:gd name="T113" fmla="*/ 0 h 174"/>
                <a:gd name="T114" fmla="*/ 112 w 99"/>
                <a:gd name="T115" fmla="*/ 0 h 174"/>
                <a:gd name="T116" fmla="*/ 118 w 99"/>
                <a:gd name="T117" fmla="*/ 0 h 174"/>
                <a:gd name="T118" fmla="*/ 121 w 99"/>
                <a:gd name="T119" fmla="*/ 0 h 174"/>
                <a:gd name="T120" fmla="*/ 127 w 99"/>
                <a:gd name="T121" fmla="*/ 1 h 174"/>
                <a:gd name="T122" fmla="*/ 130 w 99"/>
                <a:gd name="T123" fmla="*/ 1 h 174"/>
                <a:gd name="T124" fmla="*/ 135 w 99"/>
                <a:gd name="T125" fmla="*/ 2 h 1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9" h="174">
                  <a:moveTo>
                    <a:pt x="50" y="173"/>
                  </a:moveTo>
                  <a:lnTo>
                    <a:pt x="53" y="161"/>
                  </a:lnTo>
                  <a:lnTo>
                    <a:pt x="53" y="155"/>
                  </a:lnTo>
                  <a:lnTo>
                    <a:pt x="53" y="150"/>
                  </a:lnTo>
                  <a:lnTo>
                    <a:pt x="53" y="145"/>
                  </a:lnTo>
                  <a:lnTo>
                    <a:pt x="52" y="140"/>
                  </a:lnTo>
                  <a:lnTo>
                    <a:pt x="50" y="135"/>
                  </a:lnTo>
                  <a:lnTo>
                    <a:pt x="49" y="130"/>
                  </a:lnTo>
                  <a:lnTo>
                    <a:pt x="46" y="126"/>
                  </a:lnTo>
                  <a:lnTo>
                    <a:pt x="44" y="121"/>
                  </a:lnTo>
                  <a:lnTo>
                    <a:pt x="42" y="117"/>
                  </a:lnTo>
                  <a:lnTo>
                    <a:pt x="39" y="113"/>
                  </a:lnTo>
                  <a:lnTo>
                    <a:pt x="36" y="109"/>
                  </a:lnTo>
                  <a:lnTo>
                    <a:pt x="33" y="104"/>
                  </a:lnTo>
                  <a:lnTo>
                    <a:pt x="30" y="100"/>
                  </a:lnTo>
                  <a:lnTo>
                    <a:pt x="26" y="96"/>
                  </a:lnTo>
                  <a:lnTo>
                    <a:pt x="23" y="92"/>
                  </a:lnTo>
                  <a:lnTo>
                    <a:pt x="20" y="88"/>
                  </a:lnTo>
                  <a:lnTo>
                    <a:pt x="17" y="84"/>
                  </a:lnTo>
                  <a:lnTo>
                    <a:pt x="14" y="80"/>
                  </a:lnTo>
                  <a:lnTo>
                    <a:pt x="11" y="76"/>
                  </a:lnTo>
                  <a:lnTo>
                    <a:pt x="8" y="71"/>
                  </a:lnTo>
                  <a:lnTo>
                    <a:pt x="6" y="67"/>
                  </a:lnTo>
                  <a:lnTo>
                    <a:pt x="4" y="62"/>
                  </a:lnTo>
                  <a:lnTo>
                    <a:pt x="2" y="58"/>
                  </a:lnTo>
                  <a:lnTo>
                    <a:pt x="1" y="53"/>
                  </a:lnTo>
                  <a:lnTo>
                    <a:pt x="0" y="48"/>
                  </a:lnTo>
                  <a:lnTo>
                    <a:pt x="0" y="43"/>
                  </a:lnTo>
                  <a:lnTo>
                    <a:pt x="0" y="38"/>
                  </a:lnTo>
                  <a:lnTo>
                    <a:pt x="0" y="32"/>
                  </a:lnTo>
                  <a:lnTo>
                    <a:pt x="1" y="26"/>
                  </a:lnTo>
                  <a:lnTo>
                    <a:pt x="3" y="20"/>
                  </a:lnTo>
                  <a:lnTo>
                    <a:pt x="8" y="18"/>
                  </a:lnTo>
                  <a:lnTo>
                    <a:pt x="11" y="18"/>
                  </a:lnTo>
                  <a:lnTo>
                    <a:pt x="14" y="16"/>
                  </a:lnTo>
                  <a:lnTo>
                    <a:pt x="17" y="16"/>
                  </a:lnTo>
                  <a:lnTo>
                    <a:pt x="20" y="15"/>
                  </a:lnTo>
                  <a:lnTo>
                    <a:pt x="23" y="14"/>
                  </a:lnTo>
                  <a:lnTo>
                    <a:pt x="26" y="13"/>
                  </a:lnTo>
                  <a:lnTo>
                    <a:pt x="29" y="12"/>
                  </a:lnTo>
                  <a:lnTo>
                    <a:pt x="32" y="11"/>
                  </a:lnTo>
                  <a:lnTo>
                    <a:pt x="35" y="10"/>
                  </a:lnTo>
                  <a:lnTo>
                    <a:pt x="38" y="9"/>
                  </a:lnTo>
                  <a:lnTo>
                    <a:pt x="40" y="8"/>
                  </a:lnTo>
                  <a:lnTo>
                    <a:pt x="44" y="7"/>
                  </a:lnTo>
                  <a:lnTo>
                    <a:pt x="46" y="6"/>
                  </a:lnTo>
                  <a:lnTo>
                    <a:pt x="50" y="6"/>
                  </a:lnTo>
                  <a:lnTo>
                    <a:pt x="52" y="5"/>
                  </a:lnTo>
                  <a:lnTo>
                    <a:pt x="55" y="4"/>
                  </a:lnTo>
                  <a:lnTo>
                    <a:pt x="58" y="3"/>
                  </a:lnTo>
                  <a:lnTo>
                    <a:pt x="61" y="3"/>
                  </a:lnTo>
                  <a:lnTo>
                    <a:pt x="64" y="2"/>
                  </a:lnTo>
                  <a:lnTo>
                    <a:pt x="67" y="2"/>
                  </a:lnTo>
                  <a:lnTo>
                    <a:pt x="70" y="1"/>
                  </a:lnTo>
                  <a:lnTo>
                    <a:pt x="73" y="1"/>
                  </a:lnTo>
                  <a:lnTo>
                    <a:pt x="76" y="1"/>
                  </a:lnTo>
                  <a:lnTo>
                    <a:pt x="79" y="0"/>
                  </a:lnTo>
                  <a:lnTo>
                    <a:pt x="82" y="0"/>
                  </a:lnTo>
                  <a:lnTo>
                    <a:pt x="86" y="0"/>
                  </a:lnTo>
                  <a:lnTo>
                    <a:pt x="88" y="0"/>
                  </a:lnTo>
                  <a:lnTo>
                    <a:pt x="92" y="1"/>
                  </a:lnTo>
                  <a:lnTo>
                    <a:pt x="95" y="1"/>
                  </a:lnTo>
                  <a:lnTo>
                    <a:pt x="98"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9" name="Freeform 45"/>
            <p:cNvSpPr>
              <a:spLocks/>
            </p:cNvSpPr>
            <p:nvPr/>
          </p:nvSpPr>
          <p:spPr bwMode="auto">
            <a:xfrm>
              <a:off x="4130" y="3003"/>
              <a:ext cx="556" cy="246"/>
            </a:xfrm>
            <a:custGeom>
              <a:avLst/>
              <a:gdLst>
                <a:gd name="T0" fmla="*/ 640 w 475"/>
                <a:gd name="T1" fmla="*/ 276 h 218"/>
                <a:gd name="T2" fmla="*/ 648 w 475"/>
                <a:gd name="T3" fmla="*/ 237 h 218"/>
                <a:gd name="T4" fmla="*/ 650 w 475"/>
                <a:gd name="T5" fmla="*/ 220 h 218"/>
                <a:gd name="T6" fmla="*/ 648 w 475"/>
                <a:gd name="T7" fmla="*/ 205 h 218"/>
                <a:gd name="T8" fmla="*/ 645 w 475"/>
                <a:gd name="T9" fmla="*/ 192 h 218"/>
                <a:gd name="T10" fmla="*/ 641 w 475"/>
                <a:gd name="T11" fmla="*/ 179 h 218"/>
                <a:gd name="T12" fmla="*/ 636 w 475"/>
                <a:gd name="T13" fmla="*/ 169 h 218"/>
                <a:gd name="T14" fmla="*/ 629 w 475"/>
                <a:gd name="T15" fmla="*/ 159 h 218"/>
                <a:gd name="T16" fmla="*/ 619 w 475"/>
                <a:gd name="T17" fmla="*/ 150 h 218"/>
                <a:gd name="T18" fmla="*/ 610 w 475"/>
                <a:gd name="T19" fmla="*/ 144 h 218"/>
                <a:gd name="T20" fmla="*/ 599 w 475"/>
                <a:gd name="T21" fmla="*/ 138 h 218"/>
                <a:gd name="T22" fmla="*/ 586 w 475"/>
                <a:gd name="T23" fmla="*/ 132 h 218"/>
                <a:gd name="T24" fmla="*/ 574 w 475"/>
                <a:gd name="T25" fmla="*/ 128 h 218"/>
                <a:gd name="T26" fmla="*/ 560 w 475"/>
                <a:gd name="T27" fmla="*/ 123 h 218"/>
                <a:gd name="T28" fmla="*/ 545 w 475"/>
                <a:gd name="T29" fmla="*/ 121 h 218"/>
                <a:gd name="T30" fmla="*/ 530 w 475"/>
                <a:gd name="T31" fmla="*/ 118 h 218"/>
                <a:gd name="T32" fmla="*/ 514 w 475"/>
                <a:gd name="T33" fmla="*/ 117 h 218"/>
                <a:gd name="T34" fmla="*/ 499 w 475"/>
                <a:gd name="T35" fmla="*/ 116 h 218"/>
                <a:gd name="T36" fmla="*/ 482 w 475"/>
                <a:gd name="T37" fmla="*/ 115 h 218"/>
                <a:gd name="T38" fmla="*/ 467 w 475"/>
                <a:gd name="T39" fmla="*/ 113 h 218"/>
                <a:gd name="T40" fmla="*/ 451 w 475"/>
                <a:gd name="T41" fmla="*/ 113 h 218"/>
                <a:gd name="T42" fmla="*/ 434 w 475"/>
                <a:gd name="T43" fmla="*/ 112 h 218"/>
                <a:gd name="T44" fmla="*/ 418 w 475"/>
                <a:gd name="T45" fmla="*/ 112 h 218"/>
                <a:gd name="T46" fmla="*/ 403 w 475"/>
                <a:gd name="T47" fmla="*/ 111 h 218"/>
                <a:gd name="T48" fmla="*/ 387 w 475"/>
                <a:gd name="T49" fmla="*/ 111 h 218"/>
                <a:gd name="T50" fmla="*/ 375 w 475"/>
                <a:gd name="T51" fmla="*/ 109 h 218"/>
                <a:gd name="T52" fmla="*/ 361 w 475"/>
                <a:gd name="T53" fmla="*/ 108 h 218"/>
                <a:gd name="T54" fmla="*/ 346 w 475"/>
                <a:gd name="T55" fmla="*/ 107 h 218"/>
                <a:gd name="T56" fmla="*/ 335 w 475"/>
                <a:gd name="T57" fmla="*/ 105 h 218"/>
                <a:gd name="T58" fmla="*/ 323 w 475"/>
                <a:gd name="T59" fmla="*/ 102 h 218"/>
                <a:gd name="T60" fmla="*/ 314 w 475"/>
                <a:gd name="T61" fmla="*/ 98 h 218"/>
                <a:gd name="T62" fmla="*/ 304 w 475"/>
                <a:gd name="T63" fmla="*/ 95 h 218"/>
                <a:gd name="T64" fmla="*/ 289 w 475"/>
                <a:gd name="T65" fmla="*/ 86 h 218"/>
                <a:gd name="T66" fmla="*/ 281 w 475"/>
                <a:gd name="T67" fmla="*/ 81 h 218"/>
                <a:gd name="T68" fmla="*/ 273 w 475"/>
                <a:gd name="T69" fmla="*/ 77 h 218"/>
                <a:gd name="T70" fmla="*/ 265 w 475"/>
                <a:gd name="T71" fmla="*/ 72 h 218"/>
                <a:gd name="T72" fmla="*/ 256 w 475"/>
                <a:gd name="T73" fmla="*/ 68 h 218"/>
                <a:gd name="T74" fmla="*/ 247 w 475"/>
                <a:gd name="T75" fmla="*/ 62 h 218"/>
                <a:gd name="T76" fmla="*/ 238 w 475"/>
                <a:gd name="T77" fmla="*/ 58 h 218"/>
                <a:gd name="T78" fmla="*/ 228 w 475"/>
                <a:gd name="T79" fmla="*/ 52 h 218"/>
                <a:gd name="T80" fmla="*/ 218 w 475"/>
                <a:gd name="T81" fmla="*/ 49 h 218"/>
                <a:gd name="T82" fmla="*/ 208 w 475"/>
                <a:gd name="T83" fmla="*/ 43 h 218"/>
                <a:gd name="T84" fmla="*/ 199 w 475"/>
                <a:gd name="T85" fmla="*/ 39 h 218"/>
                <a:gd name="T86" fmla="*/ 187 w 475"/>
                <a:gd name="T87" fmla="*/ 34 h 218"/>
                <a:gd name="T88" fmla="*/ 178 w 475"/>
                <a:gd name="T89" fmla="*/ 30 h 218"/>
                <a:gd name="T90" fmla="*/ 167 w 475"/>
                <a:gd name="T91" fmla="*/ 27 h 218"/>
                <a:gd name="T92" fmla="*/ 158 w 475"/>
                <a:gd name="T93" fmla="*/ 21 h 218"/>
                <a:gd name="T94" fmla="*/ 146 w 475"/>
                <a:gd name="T95" fmla="*/ 19 h 218"/>
                <a:gd name="T96" fmla="*/ 136 w 475"/>
                <a:gd name="T97" fmla="*/ 16 h 218"/>
                <a:gd name="T98" fmla="*/ 126 w 475"/>
                <a:gd name="T99" fmla="*/ 11 h 218"/>
                <a:gd name="T100" fmla="*/ 115 w 475"/>
                <a:gd name="T101" fmla="*/ 9 h 218"/>
                <a:gd name="T102" fmla="*/ 105 w 475"/>
                <a:gd name="T103" fmla="*/ 7 h 218"/>
                <a:gd name="T104" fmla="*/ 95 w 475"/>
                <a:gd name="T105" fmla="*/ 3 h 218"/>
                <a:gd name="T106" fmla="*/ 83 w 475"/>
                <a:gd name="T107" fmla="*/ 2 h 218"/>
                <a:gd name="T108" fmla="*/ 74 w 475"/>
                <a:gd name="T109" fmla="*/ 1 h 218"/>
                <a:gd name="T110" fmla="*/ 64 w 475"/>
                <a:gd name="T111" fmla="*/ 0 h 218"/>
                <a:gd name="T112" fmla="*/ 55 w 475"/>
                <a:gd name="T113" fmla="*/ 0 h 218"/>
                <a:gd name="T114" fmla="*/ 46 w 475"/>
                <a:gd name="T115" fmla="*/ 0 h 218"/>
                <a:gd name="T116" fmla="*/ 35 w 475"/>
                <a:gd name="T117" fmla="*/ 0 h 218"/>
                <a:gd name="T118" fmla="*/ 26 w 475"/>
                <a:gd name="T119" fmla="*/ 1 h 218"/>
                <a:gd name="T120" fmla="*/ 18 w 475"/>
                <a:gd name="T121" fmla="*/ 2 h 218"/>
                <a:gd name="T122" fmla="*/ 8 w 475"/>
                <a:gd name="T123" fmla="*/ 6 h 218"/>
                <a:gd name="T124" fmla="*/ 0 w 475"/>
                <a:gd name="T125" fmla="*/ 9 h 2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18">
                  <a:moveTo>
                    <a:pt x="467" y="217"/>
                  </a:moveTo>
                  <a:lnTo>
                    <a:pt x="473" y="186"/>
                  </a:lnTo>
                  <a:lnTo>
                    <a:pt x="474" y="173"/>
                  </a:lnTo>
                  <a:lnTo>
                    <a:pt x="473" y="161"/>
                  </a:lnTo>
                  <a:lnTo>
                    <a:pt x="471" y="151"/>
                  </a:lnTo>
                  <a:lnTo>
                    <a:pt x="468" y="141"/>
                  </a:lnTo>
                  <a:lnTo>
                    <a:pt x="464" y="133"/>
                  </a:lnTo>
                  <a:lnTo>
                    <a:pt x="459" y="125"/>
                  </a:lnTo>
                  <a:lnTo>
                    <a:pt x="452" y="118"/>
                  </a:lnTo>
                  <a:lnTo>
                    <a:pt x="445" y="113"/>
                  </a:lnTo>
                  <a:lnTo>
                    <a:pt x="437" y="108"/>
                  </a:lnTo>
                  <a:lnTo>
                    <a:pt x="428" y="104"/>
                  </a:lnTo>
                  <a:lnTo>
                    <a:pt x="419" y="100"/>
                  </a:lnTo>
                  <a:lnTo>
                    <a:pt x="408" y="97"/>
                  </a:lnTo>
                  <a:lnTo>
                    <a:pt x="398" y="95"/>
                  </a:lnTo>
                  <a:lnTo>
                    <a:pt x="387" y="93"/>
                  </a:lnTo>
                  <a:lnTo>
                    <a:pt x="375" y="92"/>
                  </a:lnTo>
                  <a:lnTo>
                    <a:pt x="364" y="91"/>
                  </a:lnTo>
                  <a:lnTo>
                    <a:pt x="352" y="90"/>
                  </a:lnTo>
                  <a:lnTo>
                    <a:pt x="341" y="89"/>
                  </a:lnTo>
                  <a:lnTo>
                    <a:pt x="329" y="89"/>
                  </a:lnTo>
                  <a:lnTo>
                    <a:pt x="317" y="88"/>
                  </a:lnTo>
                  <a:lnTo>
                    <a:pt x="305" y="88"/>
                  </a:lnTo>
                  <a:lnTo>
                    <a:pt x="294" y="87"/>
                  </a:lnTo>
                  <a:lnTo>
                    <a:pt x="283" y="87"/>
                  </a:lnTo>
                  <a:lnTo>
                    <a:pt x="273" y="86"/>
                  </a:lnTo>
                  <a:lnTo>
                    <a:pt x="263" y="85"/>
                  </a:lnTo>
                  <a:lnTo>
                    <a:pt x="253" y="84"/>
                  </a:lnTo>
                  <a:lnTo>
                    <a:pt x="244" y="82"/>
                  </a:lnTo>
                  <a:lnTo>
                    <a:pt x="236" y="80"/>
                  </a:lnTo>
                  <a:lnTo>
                    <a:pt x="229" y="77"/>
                  </a:lnTo>
                  <a:lnTo>
                    <a:pt x="222" y="74"/>
                  </a:lnTo>
                  <a:lnTo>
                    <a:pt x="211" y="67"/>
                  </a:lnTo>
                  <a:lnTo>
                    <a:pt x="205" y="64"/>
                  </a:lnTo>
                  <a:lnTo>
                    <a:pt x="199" y="60"/>
                  </a:lnTo>
                  <a:lnTo>
                    <a:pt x="193" y="57"/>
                  </a:lnTo>
                  <a:lnTo>
                    <a:pt x="187" y="53"/>
                  </a:lnTo>
                  <a:lnTo>
                    <a:pt x="180" y="49"/>
                  </a:lnTo>
                  <a:lnTo>
                    <a:pt x="173" y="45"/>
                  </a:lnTo>
                  <a:lnTo>
                    <a:pt x="167" y="41"/>
                  </a:lnTo>
                  <a:lnTo>
                    <a:pt x="159" y="38"/>
                  </a:lnTo>
                  <a:lnTo>
                    <a:pt x="152" y="34"/>
                  </a:lnTo>
                  <a:lnTo>
                    <a:pt x="145" y="31"/>
                  </a:lnTo>
                  <a:lnTo>
                    <a:pt x="137" y="27"/>
                  </a:lnTo>
                  <a:lnTo>
                    <a:pt x="130" y="24"/>
                  </a:lnTo>
                  <a:lnTo>
                    <a:pt x="122" y="21"/>
                  </a:lnTo>
                  <a:lnTo>
                    <a:pt x="115" y="17"/>
                  </a:lnTo>
                  <a:lnTo>
                    <a:pt x="107" y="15"/>
                  </a:lnTo>
                  <a:lnTo>
                    <a:pt x="99" y="12"/>
                  </a:lnTo>
                  <a:lnTo>
                    <a:pt x="92" y="9"/>
                  </a:lnTo>
                  <a:lnTo>
                    <a:pt x="84" y="7"/>
                  </a:lnTo>
                  <a:lnTo>
                    <a:pt x="77" y="5"/>
                  </a:lnTo>
                  <a:lnTo>
                    <a:pt x="69" y="3"/>
                  </a:lnTo>
                  <a:lnTo>
                    <a:pt x="61" y="2"/>
                  </a:lnTo>
                  <a:lnTo>
                    <a:pt x="54" y="1"/>
                  </a:lnTo>
                  <a:lnTo>
                    <a:pt x="47" y="0"/>
                  </a:lnTo>
                  <a:lnTo>
                    <a:pt x="40" y="0"/>
                  </a:lnTo>
                  <a:lnTo>
                    <a:pt x="33" y="0"/>
                  </a:lnTo>
                  <a:lnTo>
                    <a:pt x="26" y="0"/>
                  </a:lnTo>
                  <a:lnTo>
                    <a:pt x="19" y="1"/>
                  </a:lnTo>
                  <a:lnTo>
                    <a:pt x="13" y="2"/>
                  </a:lnTo>
                  <a:lnTo>
                    <a:pt x="6" y="4"/>
                  </a:lnTo>
                  <a:lnTo>
                    <a:pt x="0" y="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0" name="Freeform 46"/>
            <p:cNvSpPr>
              <a:spLocks/>
            </p:cNvSpPr>
            <p:nvPr/>
          </p:nvSpPr>
          <p:spPr bwMode="auto">
            <a:xfrm>
              <a:off x="4538" y="2860"/>
              <a:ext cx="631" cy="175"/>
            </a:xfrm>
            <a:custGeom>
              <a:avLst/>
              <a:gdLst>
                <a:gd name="T0" fmla="*/ 11 w 539"/>
                <a:gd name="T1" fmla="*/ 26 h 155"/>
                <a:gd name="T2" fmla="*/ 26 w 539"/>
                <a:gd name="T3" fmla="*/ 40 h 155"/>
                <a:gd name="T4" fmla="*/ 43 w 539"/>
                <a:gd name="T5" fmla="*/ 55 h 155"/>
                <a:gd name="T6" fmla="*/ 64 w 539"/>
                <a:gd name="T7" fmla="*/ 71 h 155"/>
                <a:gd name="T8" fmla="*/ 87 w 539"/>
                <a:gd name="T9" fmla="*/ 87 h 155"/>
                <a:gd name="T10" fmla="*/ 111 w 539"/>
                <a:gd name="T11" fmla="*/ 103 h 155"/>
                <a:gd name="T12" fmla="*/ 136 w 539"/>
                <a:gd name="T13" fmla="*/ 120 h 155"/>
                <a:gd name="T14" fmla="*/ 162 w 539"/>
                <a:gd name="T15" fmla="*/ 135 h 155"/>
                <a:gd name="T16" fmla="*/ 187 w 539"/>
                <a:gd name="T17" fmla="*/ 149 h 155"/>
                <a:gd name="T18" fmla="*/ 214 w 539"/>
                <a:gd name="T19" fmla="*/ 164 h 155"/>
                <a:gd name="T20" fmla="*/ 240 w 539"/>
                <a:gd name="T21" fmla="*/ 174 h 155"/>
                <a:gd name="T22" fmla="*/ 265 w 539"/>
                <a:gd name="T23" fmla="*/ 184 h 155"/>
                <a:gd name="T24" fmla="*/ 288 w 539"/>
                <a:gd name="T25" fmla="*/ 191 h 155"/>
                <a:gd name="T26" fmla="*/ 310 w 539"/>
                <a:gd name="T27" fmla="*/ 195 h 155"/>
                <a:gd name="T28" fmla="*/ 330 w 539"/>
                <a:gd name="T29" fmla="*/ 196 h 155"/>
                <a:gd name="T30" fmla="*/ 347 w 539"/>
                <a:gd name="T31" fmla="*/ 195 h 155"/>
                <a:gd name="T32" fmla="*/ 370 w 539"/>
                <a:gd name="T33" fmla="*/ 186 h 155"/>
                <a:gd name="T34" fmla="*/ 383 w 539"/>
                <a:gd name="T35" fmla="*/ 176 h 155"/>
                <a:gd name="T36" fmla="*/ 393 w 539"/>
                <a:gd name="T37" fmla="*/ 166 h 155"/>
                <a:gd name="T38" fmla="*/ 403 w 539"/>
                <a:gd name="T39" fmla="*/ 155 h 155"/>
                <a:gd name="T40" fmla="*/ 410 w 539"/>
                <a:gd name="T41" fmla="*/ 141 h 155"/>
                <a:gd name="T42" fmla="*/ 417 w 539"/>
                <a:gd name="T43" fmla="*/ 128 h 155"/>
                <a:gd name="T44" fmla="*/ 424 w 539"/>
                <a:gd name="T45" fmla="*/ 113 h 155"/>
                <a:gd name="T46" fmla="*/ 431 w 539"/>
                <a:gd name="T47" fmla="*/ 99 h 155"/>
                <a:gd name="T48" fmla="*/ 437 w 539"/>
                <a:gd name="T49" fmla="*/ 86 h 155"/>
                <a:gd name="T50" fmla="*/ 445 w 539"/>
                <a:gd name="T51" fmla="*/ 72 h 155"/>
                <a:gd name="T52" fmla="*/ 455 w 539"/>
                <a:gd name="T53" fmla="*/ 60 h 155"/>
                <a:gd name="T54" fmla="*/ 465 w 539"/>
                <a:gd name="T55" fmla="*/ 49 h 155"/>
                <a:gd name="T56" fmla="*/ 476 w 539"/>
                <a:gd name="T57" fmla="*/ 40 h 155"/>
                <a:gd name="T58" fmla="*/ 492 w 539"/>
                <a:gd name="T59" fmla="*/ 32 h 155"/>
                <a:gd name="T60" fmla="*/ 509 w 539"/>
                <a:gd name="T61" fmla="*/ 27 h 155"/>
                <a:gd name="T62" fmla="*/ 533 w 539"/>
                <a:gd name="T63" fmla="*/ 23 h 155"/>
                <a:gd name="T64" fmla="*/ 547 w 539"/>
                <a:gd name="T65" fmla="*/ 20 h 155"/>
                <a:gd name="T66" fmla="*/ 560 w 539"/>
                <a:gd name="T67" fmla="*/ 19 h 155"/>
                <a:gd name="T68" fmla="*/ 572 w 539"/>
                <a:gd name="T69" fmla="*/ 17 h 155"/>
                <a:gd name="T70" fmla="*/ 587 w 539"/>
                <a:gd name="T71" fmla="*/ 14 h 155"/>
                <a:gd name="T72" fmla="*/ 601 w 539"/>
                <a:gd name="T73" fmla="*/ 12 h 155"/>
                <a:gd name="T74" fmla="*/ 613 w 539"/>
                <a:gd name="T75" fmla="*/ 10 h 155"/>
                <a:gd name="T76" fmla="*/ 627 w 539"/>
                <a:gd name="T77" fmla="*/ 9 h 155"/>
                <a:gd name="T78" fmla="*/ 642 w 539"/>
                <a:gd name="T79" fmla="*/ 7 h 155"/>
                <a:gd name="T80" fmla="*/ 656 w 539"/>
                <a:gd name="T81" fmla="*/ 6 h 155"/>
                <a:gd name="T82" fmla="*/ 668 w 539"/>
                <a:gd name="T83" fmla="*/ 3 h 155"/>
                <a:gd name="T84" fmla="*/ 683 w 539"/>
                <a:gd name="T85" fmla="*/ 2 h 155"/>
                <a:gd name="T86" fmla="*/ 697 w 539"/>
                <a:gd name="T87" fmla="*/ 1 h 155"/>
                <a:gd name="T88" fmla="*/ 709 w 539"/>
                <a:gd name="T89" fmla="*/ 0 h 155"/>
                <a:gd name="T90" fmla="*/ 723 w 539"/>
                <a:gd name="T91" fmla="*/ 0 h 155"/>
                <a:gd name="T92" fmla="*/ 738 w 539"/>
                <a:gd name="T93" fmla="*/ 0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39" h="155">
                  <a:moveTo>
                    <a:pt x="0" y="10"/>
                  </a:moveTo>
                  <a:lnTo>
                    <a:pt x="8" y="20"/>
                  </a:lnTo>
                  <a:lnTo>
                    <a:pt x="14" y="25"/>
                  </a:lnTo>
                  <a:lnTo>
                    <a:pt x="19" y="31"/>
                  </a:lnTo>
                  <a:lnTo>
                    <a:pt x="26" y="37"/>
                  </a:lnTo>
                  <a:lnTo>
                    <a:pt x="32" y="43"/>
                  </a:lnTo>
                  <a:lnTo>
                    <a:pt x="40" y="49"/>
                  </a:lnTo>
                  <a:lnTo>
                    <a:pt x="47" y="56"/>
                  </a:lnTo>
                  <a:lnTo>
                    <a:pt x="55" y="62"/>
                  </a:lnTo>
                  <a:lnTo>
                    <a:pt x="63" y="68"/>
                  </a:lnTo>
                  <a:lnTo>
                    <a:pt x="72" y="75"/>
                  </a:lnTo>
                  <a:lnTo>
                    <a:pt x="81" y="81"/>
                  </a:lnTo>
                  <a:lnTo>
                    <a:pt x="90" y="88"/>
                  </a:lnTo>
                  <a:lnTo>
                    <a:pt x="99" y="94"/>
                  </a:lnTo>
                  <a:lnTo>
                    <a:pt x="109" y="100"/>
                  </a:lnTo>
                  <a:lnTo>
                    <a:pt x="118" y="106"/>
                  </a:lnTo>
                  <a:lnTo>
                    <a:pt x="128" y="112"/>
                  </a:lnTo>
                  <a:lnTo>
                    <a:pt x="137" y="117"/>
                  </a:lnTo>
                  <a:lnTo>
                    <a:pt x="147" y="122"/>
                  </a:lnTo>
                  <a:lnTo>
                    <a:pt x="156" y="128"/>
                  </a:lnTo>
                  <a:lnTo>
                    <a:pt x="166" y="132"/>
                  </a:lnTo>
                  <a:lnTo>
                    <a:pt x="175" y="136"/>
                  </a:lnTo>
                  <a:lnTo>
                    <a:pt x="184" y="140"/>
                  </a:lnTo>
                  <a:lnTo>
                    <a:pt x="193" y="144"/>
                  </a:lnTo>
                  <a:lnTo>
                    <a:pt x="202" y="147"/>
                  </a:lnTo>
                  <a:lnTo>
                    <a:pt x="210" y="150"/>
                  </a:lnTo>
                  <a:lnTo>
                    <a:pt x="218" y="152"/>
                  </a:lnTo>
                  <a:lnTo>
                    <a:pt x="226" y="153"/>
                  </a:lnTo>
                  <a:lnTo>
                    <a:pt x="234" y="154"/>
                  </a:lnTo>
                  <a:lnTo>
                    <a:pt x="241" y="154"/>
                  </a:lnTo>
                  <a:lnTo>
                    <a:pt x="247" y="154"/>
                  </a:lnTo>
                  <a:lnTo>
                    <a:pt x="253" y="153"/>
                  </a:lnTo>
                  <a:lnTo>
                    <a:pt x="265" y="148"/>
                  </a:lnTo>
                  <a:lnTo>
                    <a:pt x="270" y="146"/>
                  </a:lnTo>
                  <a:lnTo>
                    <a:pt x="275" y="142"/>
                  </a:lnTo>
                  <a:lnTo>
                    <a:pt x="279" y="138"/>
                  </a:lnTo>
                  <a:lnTo>
                    <a:pt x="283" y="135"/>
                  </a:lnTo>
                  <a:lnTo>
                    <a:pt x="287" y="130"/>
                  </a:lnTo>
                  <a:lnTo>
                    <a:pt x="290" y="126"/>
                  </a:lnTo>
                  <a:lnTo>
                    <a:pt x="294" y="121"/>
                  </a:lnTo>
                  <a:lnTo>
                    <a:pt x="296" y="116"/>
                  </a:lnTo>
                  <a:lnTo>
                    <a:pt x="299" y="111"/>
                  </a:lnTo>
                  <a:lnTo>
                    <a:pt x="302" y="106"/>
                  </a:lnTo>
                  <a:lnTo>
                    <a:pt x="304" y="100"/>
                  </a:lnTo>
                  <a:lnTo>
                    <a:pt x="307" y="95"/>
                  </a:lnTo>
                  <a:lnTo>
                    <a:pt x="309" y="89"/>
                  </a:lnTo>
                  <a:lnTo>
                    <a:pt x="312" y="84"/>
                  </a:lnTo>
                  <a:lnTo>
                    <a:pt x="314" y="78"/>
                  </a:lnTo>
                  <a:lnTo>
                    <a:pt x="317" y="73"/>
                  </a:lnTo>
                  <a:lnTo>
                    <a:pt x="319" y="67"/>
                  </a:lnTo>
                  <a:lnTo>
                    <a:pt x="322" y="62"/>
                  </a:lnTo>
                  <a:lnTo>
                    <a:pt x="325" y="57"/>
                  </a:lnTo>
                  <a:lnTo>
                    <a:pt x="328" y="52"/>
                  </a:lnTo>
                  <a:lnTo>
                    <a:pt x="332" y="47"/>
                  </a:lnTo>
                  <a:lnTo>
                    <a:pt x="335" y="43"/>
                  </a:lnTo>
                  <a:lnTo>
                    <a:pt x="339" y="38"/>
                  </a:lnTo>
                  <a:lnTo>
                    <a:pt x="344" y="34"/>
                  </a:lnTo>
                  <a:lnTo>
                    <a:pt x="348" y="31"/>
                  </a:lnTo>
                  <a:lnTo>
                    <a:pt x="354" y="28"/>
                  </a:lnTo>
                  <a:lnTo>
                    <a:pt x="359" y="25"/>
                  </a:lnTo>
                  <a:lnTo>
                    <a:pt x="366" y="23"/>
                  </a:lnTo>
                  <a:lnTo>
                    <a:pt x="372" y="21"/>
                  </a:lnTo>
                  <a:lnTo>
                    <a:pt x="380" y="20"/>
                  </a:lnTo>
                  <a:lnTo>
                    <a:pt x="389" y="18"/>
                  </a:lnTo>
                  <a:lnTo>
                    <a:pt x="394" y="17"/>
                  </a:lnTo>
                  <a:lnTo>
                    <a:pt x="399" y="16"/>
                  </a:lnTo>
                  <a:lnTo>
                    <a:pt x="404" y="16"/>
                  </a:lnTo>
                  <a:lnTo>
                    <a:pt x="408" y="15"/>
                  </a:lnTo>
                  <a:lnTo>
                    <a:pt x="414" y="14"/>
                  </a:lnTo>
                  <a:lnTo>
                    <a:pt x="418" y="13"/>
                  </a:lnTo>
                  <a:lnTo>
                    <a:pt x="424" y="12"/>
                  </a:lnTo>
                  <a:lnTo>
                    <a:pt x="428" y="11"/>
                  </a:lnTo>
                  <a:lnTo>
                    <a:pt x="433" y="10"/>
                  </a:lnTo>
                  <a:lnTo>
                    <a:pt x="438" y="10"/>
                  </a:lnTo>
                  <a:lnTo>
                    <a:pt x="443" y="9"/>
                  </a:lnTo>
                  <a:lnTo>
                    <a:pt x="448" y="8"/>
                  </a:lnTo>
                  <a:lnTo>
                    <a:pt x="454" y="7"/>
                  </a:lnTo>
                  <a:lnTo>
                    <a:pt x="458" y="7"/>
                  </a:lnTo>
                  <a:lnTo>
                    <a:pt x="464" y="6"/>
                  </a:lnTo>
                  <a:lnTo>
                    <a:pt x="468" y="5"/>
                  </a:lnTo>
                  <a:lnTo>
                    <a:pt x="474" y="4"/>
                  </a:lnTo>
                  <a:lnTo>
                    <a:pt x="478" y="4"/>
                  </a:lnTo>
                  <a:lnTo>
                    <a:pt x="484" y="3"/>
                  </a:lnTo>
                  <a:lnTo>
                    <a:pt x="488" y="3"/>
                  </a:lnTo>
                  <a:lnTo>
                    <a:pt x="494" y="2"/>
                  </a:lnTo>
                  <a:lnTo>
                    <a:pt x="498" y="2"/>
                  </a:lnTo>
                  <a:lnTo>
                    <a:pt x="504" y="1"/>
                  </a:lnTo>
                  <a:lnTo>
                    <a:pt x="508" y="1"/>
                  </a:lnTo>
                  <a:lnTo>
                    <a:pt x="513" y="1"/>
                  </a:lnTo>
                  <a:lnTo>
                    <a:pt x="518" y="0"/>
                  </a:lnTo>
                  <a:lnTo>
                    <a:pt x="523" y="0"/>
                  </a:lnTo>
                  <a:lnTo>
                    <a:pt x="528" y="0"/>
                  </a:lnTo>
                  <a:lnTo>
                    <a:pt x="533" y="0"/>
                  </a:lnTo>
                  <a:lnTo>
                    <a:pt x="538"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1" name="Freeform 47"/>
            <p:cNvSpPr>
              <a:spLocks/>
            </p:cNvSpPr>
            <p:nvPr/>
          </p:nvSpPr>
          <p:spPr bwMode="auto">
            <a:xfrm>
              <a:off x="4806" y="2471"/>
              <a:ext cx="530" cy="359"/>
            </a:xfrm>
            <a:custGeom>
              <a:avLst/>
              <a:gdLst>
                <a:gd name="T0" fmla="*/ 0 w 453"/>
                <a:gd name="T1" fmla="*/ 378 h 318"/>
                <a:gd name="T2" fmla="*/ 8 w 453"/>
                <a:gd name="T3" fmla="*/ 357 h 318"/>
                <a:gd name="T4" fmla="*/ 23 w 453"/>
                <a:gd name="T5" fmla="*/ 336 h 318"/>
                <a:gd name="T6" fmla="*/ 43 w 453"/>
                <a:gd name="T7" fmla="*/ 317 h 318"/>
                <a:gd name="T8" fmla="*/ 70 w 453"/>
                <a:gd name="T9" fmla="*/ 299 h 318"/>
                <a:gd name="T10" fmla="*/ 102 w 453"/>
                <a:gd name="T11" fmla="*/ 283 h 318"/>
                <a:gd name="T12" fmla="*/ 135 w 453"/>
                <a:gd name="T13" fmla="*/ 268 h 318"/>
                <a:gd name="T14" fmla="*/ 171 w 453"/>
                <a:gd name="T15" fmla="*/ 254 h 318"/>
                <a:gd name="T16" fmla="*/ 207 w 453"/>
                <a:gd name="T17" fmla="*/ 238 h 318"/>
                <a:gd name="T18" fmla="*/ 245 w 453"/>
                <a:gd name="T19" fmla="*/ 226 h 318"/>
                <a:gd name="T20" fmla="*/ 282 w 453"/>
                <a:gd name="T21" fmla="*/ 213 h 318"/>
                <a:gd name="T22" fmla="*/ 316 w 453"/>
                <a:gd name="T23" fmla="*/ 200 h 318"/>
                <a:gd name="T24" fmla="*/ 349 w 453"/>
                <a:gd name="T25" fmla="*/ 187 h 318"/>
                <a:gd name="T26" fmla="*/ 379 w 453"/>
                <a:gd name="T27" fmla="*/ 175 h 318"/>
                <a:gd name="T28" fmla="*/ 404 w 453"/>
                <a:gd name="T29" fmla="*/ 161 h 318"/>
                <a:gd name="T30" fmla="*/ 424 w 453"/>
                <a:gd name="T31" fmla="*/ 149 h 318"/>
                <a:gd name="T32" fmla="*/ 438 w 453"/>
                <a:gd name="T33" fmla="*/ 134 h 318"/>
                <a:gd name="T34" fmla="*/ 448 w 453"/>
                <a:gd name="T35" fmla="*/ 124 h 318"/>
                <a:gd name="T36" fmla="*/ 456 w 453"/>
                <a:gd name="T37" fmla="*/ 113 h 318"/>
                <a:gd name="T38" fmla="*/ 462 w 453"/>
                <a:gd name="T39" fmla="*/ 103 h 318"/>
                <a:gd name="T40" fmla="*/ 470 w 453"/>
                <a:gd name="T41" fmla="*/ 91 h 318"/>
                <a:gd name="T42" fmla="*/ 477 w 453"/>
                <a:gd name="T43" fmla="*/ 80 h 318"/>
                <a:gd name="T44" fmla="*/ 486 w 453"/>
                <a:gd name="T45" fmla="*/ 70 h 318"/>
                <a:gd name="T46" fmla="*/ 493 w 453"/>
                <a:gd name="T47" fmla="*/ 60 h 318"/>
                <a:gd name="T48" fmla="*/ 501 w 453"/>
                <a:gd name="T49" fmla="*/ 50 h 318"/>
                <a:gd name="T50" fmla="*/ 509 w 453"/>
                <a:gd name="T51" fmla="*/ 40 h 318"/>
                <a:gd name="T52" fmla="*/ 518 w 453"/>
                <a:gd name="T53" fmla="*/ 30 h 318"/>
                <a:gd name="T54" fmla="*/ 530 w 453"/>
                <a:gd name="T55" fmla="*/ 23 h 318"/>
                <a:gd name="T56" fmla="*/ 541 w 453"/>
                <a:gd name="T57" fmla="*/ 16 h 318"/>
                <a:gd name="T58" fmla="*/ 553 w 453"/>
                <a:gd name="T59" fmla="*/ 9 h 318"/>
                <a:gd name="T60" fmla="*/ 566 w 453"/>
                <a:gd name="T61" fmla="*/ 3 h 318"/>
                <a:gd name="T62" fmla="*/ 577 w 453"/>
                <a:gd name="T63" fmla="*/ 1 h 318"/>
                <a:gd name="T64" fmla="*/ 579 w 453"/>
                <a:gd name="T65" fmla="*/ 1 h 318"/>
                <a:gd name="T66" fmla="*/ 581 w 453"/>
                <a:gd name="T67" fmla="*/ 1 h 318"/>
                <a:gd name="T68" fmla="*/ 585 w 453"/>
                <a:gd name="T69" fmla="*/ 1 h 318"/>
                <a:gd name="T70" fmla="*/ 587 w 453"/>
                <a:gd name="T71" fmla="*/ 1 h 318"/>
                <a:gd name="T72" fmla="*/ 590 w 453"/>
                <a:gd name="T73" fmla="*/ 0 h 318"/>
                <a:gd name="T74" fmla="*/ 593 w 453"/>
                <a:gd name="T75" fmla="*/ 0 h 318"/>
                <a:gd name="T76" fmla="*/ 597 w 453"/>
                <a:gd name="T77" fmla="*/ 0 h 318"/>
                <a:gd name="T78" fmla="*/ 599 w 453"/>
                <a:gd name="T79" fmla="*/ 0 h 318"/>
                <a:gd name="T80" fmla="*/ 603 w 453"/>
                <a:gd name="T81" fmla="*/ 0 h 318"/>
                <a:gd name="T82" fmla="*/ 605 w 453"/>
                <a:gd name="T83" fmla="*/ 1 h 318"/>
                <a:gd name="T84" fmla="*/ 607 w 453"/>
                <a:gd name="T85" fmla="*/ 1 h 318"/>
                <a:gd name="T86" fmla="*/ 611 w 453"/>
                <a:gd name="T87" fmla="*/ 1 h 318"/>
                <a:gd name="T88" fmla="*/ 613 w 453"/>
                <a:gd name="T89" fmla="*/ 1 h 318"/>
                <a:gd name="T90" fmla="*/ 615 w 453"/>
                <a:gd name="T91" fmla="*/ 1 h 318"/>
                <a:gd name="T92" fmla="*/ 619 w 453"/>
                <a:gd name="T93" fmla="*/ 2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3" h="318">
                  <a:moveTo>
                    <a:pt x="0" y="317"/>
                  </a:moveTo>
                  <a:lnTo>
                    <a:pt x="0" y="297"/>
                  </a:lnTo>
                  <a:lnTo>
                    <a:pt x="2" y="289"/>
                  </a:lnTo>
                  <a:lnTo>
                    <a:pt x="6" y="280"/>
                  </a:lnTo>
                  <a:lnTo>
                    <a:pt x="11" y="272"/>
                  </a:lnTo>
                  <a:lnTo>
                    <a:pt x="17" y="264"/>
                  </a:lnTo>
                  <a:lnTo>
                    <a:pt x="24" y="256"/>
                  </a:lnTo>
                  <a:lnTo>
                    <a:pt x="32" y="249"/>
                  </a:lnTo>
                  <a:lnTo>
                    <a:pt x="41" y="242"/>
                  </a:lnTo>
                  <a:lnTo>
                    <a:pt x="51" y="235"/>
                  </a:lnTo>
                  <a:lnTo>
                    <a:pt x="62" y="228"/>
                  </a:lnTo>
                  <a:lnTo>
                    <a:pt x="74" y="222"/>
                  </a:lnTo>
                  <a:lnTo>
                    <a:pt x="86" y="216"/>
                  </a:lnTo>
                  <a:lnTo>
                    <a:pt x="98" y="210"/>
                  </a:lnTo>
                  <a:lnTo>
                    <a:pt x="111" y="204"/>
                  </a:lnTo>
                  <a:lnTo>
                    <a:pt x="125" y="199"/>
                  </a:lnTo>
                  <a:lnTo>
                    <a:pt x="138" y="193"/>
                  </a:lnTo>
                  <a:lnTo>
                    <a:pt x="151" y="187"/>
                  </a:lnTo>
                  <a:lnTo>
                    <a:pt x="165" y="182"/>
                  </a:lnTo>
                  <a:lnTo>
                    <a:pt x="179" y="177"/>
                  </a:lnTo>
                  <a:lnTo>
                    <a:pt x="192" y="172"/>
                  </a:lnTo>
                  <a:lnTo>
                    <a:pt x="206" y="167"/>
                  </a:lnTo>
                  <a:lnTo>
                    <a:pt x="219" y="162"/>
                  </a:lnTo>
                  <a:lnTo>
                    <a:pt x="231" y="157"/>
                  </a:lnTo>
                  <a:lnTo>
                    <a:pt x="243" y="152"/>
                  </a:lnTo>
                  <a:lnTo>
                    <a:pt x="255" y="147"/>
                  </a:lnTo>
                  <a:lnTo>
                    <a:pt x="266" y="142"/>
                  </a:lnTo>
                  <a:lnTo>
                    <a:pt x="277" y="137"/>
                  </a:lnTo>
                  <a:lnTo>
                    <a:pt x="286" y="132"/>
                  </a:lnTo>
                  <a:lnTo>
                    <a:pt x="295" y="127"/>
                  </a:lnTo>
                  <a:lnTo>
                    <a:pt x="302" y="122"/>
                  </a:lnTo>
                  <a:lnTo>
                    <a:pt x="309" y="117"/>
                  </a:lnTo>
                  <a:lnTo>
                    <a:pt x="316" y="109"/>
                  </a:lnTo>
                  <a:lnTo>
                    <a:pt x="320" y="105"/>
                  </a:lnTo>
                  <a:lnTo>
                    <a:pt x="323" y="101"/>
                  </a:lnTo>
                  <a:lnTo>
                    <a:pt x="327" y="97"/>
                  </a:lnTo>
                  <a:lnTo>
                    <a:pt x="329" y="93"/>
                  </a:lnTo>
                  <a:lnTo>
                    <a:pt x="333" y="89"/>
                  </a:lnTo>
                  <a:lnTo>
                    <a:pt x="335" y="85"/>
                  </a:lnTo>
                  <a:lnTo>
                    <a:pt x="338" y="81"/>
                  </a:lnTo>
                  <a:lnTo>
                    <a:pt x="341" y="76"/>
                  </a:lnTo>
                  <a:lnTo>
                    <a:pt x="344" y="72"/>
                  </a:lnTo>
                  <a:lnTo>
                    <a:pt x="347" y="68"/>
                  </a:lnTo>
                  <a:lnTo>
                    <a:pt x="349" y="63"/>
                  </a:lnTo>
                  <a:lnTo>
                    <a:pt x="352" y="59"/>
                  </a:lnTo>
                  <a:lnTo>
                    <a:pt x="355" y="55"/>
                  </a:lnTo>
                  <a:lnTo>
                    <a:pt x="357" y="51"/>
                  </a:lnTo>
                  <a:lnTo>
                    <a:pt x="360" y="47"/>
                  </a:lnTo>
                  <a:lnTo>
                    <a:pt x="363" y="43"/>
                  </a:lnTo>
                  <a:lnTo>
                    <a:pt x="366" y="39"/>
                  </a:lnTo>
                  <a:lnTo>
                    <a:pt x="369" y="35"/>
                  </a:lnTo>
                  <a:lnTo>
                    <a:pt x="372" y="31"/>
                  </a:lnTo>
                  <a:lnTo>
                    <a:pt x="375" y="28"/>
                  </a:lnTo>
                  <a:lnTo>
                    <a:pt x="379" y="24"/>
                  </a:lnTo>
                  <a:lnTo>
                    <a:pt x="383" y="21"/>
                  </a:lnTo>
                  <a:lnTo>
                    <a:pt x="387" y="18"/>
                  </a:lnTo>
                  <a:lnTo>
                    <a:pt x="391" y="15"/>
                  </a:lnTo>
                  <a:lnTo>
                    <a:pt x="395" y="12"/>
                  </a:lnTo>
                  <a:lnTo>
                    <a:pt x="399" y="10"/>
                  </a:lnTo>
                  <a:lnTo>
                    <a:pt x="404" y="7"/>
                  </a:lnTo>
                  <a:lnTo>
                    <a:pt x="409" y="5"/>
                  </a:lnTo>
                  <a:lnTo>
                    <a:pt x="414" y="3"/>
                  </a:lnTo>
                  <a:lnTo>
                    <a:pt x="420" y="2"/>
                  </a:lnTo>
                  <a:lnTo>
                    <a:pt x="421" y="1"/>
                  </a:lnTo>
                  <a:lnTo>
                    <a:pt x="423" y="1"/>
                  </a:lnTo>
                  <a:lnTo>
                    <a:pt x="425" y="1"/>
                  </a:lnTo>
                  <a:lnTo>
                    <a:pt x="427" y="1"/>
                  </a:lnTo>
                  <a:lnTo>
                    <a:pt x="429" y="1"/>
                  </a:lnTo>
                  <a:lnTo>
                    <a:pt x="431" y="0"/>
                  </a:lnTo>
                  <a:lnTo>
                    <a:pt x="433" y="0"/>
                  </a:lnTo>
                  <a:lnTo>
                    <a:pt x="435" y="0"/>
                  </a:lnTo>
                  <a:lnTo>
                    <a:pt x="436" y="0"/>
                  </a:lnTo>
                  <a:lnTo>
                    <a:pt x="437" y="0"/>
                  </a:lnTo>
                  <a:lnTo>
                    <a:pt x="438" y="0"/>
                  </a:lnTo>
                  <a:lnTo>
                    <a:pt x="439" y="0"/>
                  </a:lnTo>
                  <a:lnTo>
                    <a:pt x="440" y="0"/>
                  </a:lnTo>
                  <a:lnTo>
                    <a:pt x="441" y="0"/>
                  </a:lnTo>
                  <a:lnTo>
                    <a:pt x="442" y="1"/>
                  </a:lnTo>
                  <a:lnTo>
                    <a:pt x="443" y="1"/>
                  </a:lnTo>
                  <a:lnTo>
                    <a:pt x="444" y="1"/>
                  </a:lnTo>
                  <a:lnTo>
                    <a:pt x="445" y="1"/>
                  </a:lnTo>
                  <a:lnTo>
                    <a:pt x="446" y="1"/>
                  </a:lnTo>
                  <a:lnTo>
                    <a:pt x="447" y="1"/>
                  </a:lnTo>
                  <a:lnTo>
                    <a:pt x="448" y="1"/>
                  </a:lnTo>
                  <a:lnTo>
                    <a:pt x="449" y="1"/>
                  </a:lnTo>
                  <a:lnTo>
                    <a:pt x="450" y="1"/>
                  </a:lnTo>
                  <a:lnTo>
                    <a:pt x="451" y="2"/>
                  </a:lnTo>
                  <a:lnTo>
                    <a:pt x="452"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2" name="Freeform 48"/>
            <p:cNvSpPr>
              <a:spLocks/>
            </p:cNvSpPr>
            <p:nvPr/>
          </p:nvSpPr>
          <p:spPr bwMode="auto">
            <a:xfrm>
              <a:off x="5298" y="2596"/>
              <a:ext cx="168" cy="125"/>
            </a:xfrm>
            <a:custGeom>
              <a:avLst/>
              <a:gdLst>
                <a:gd name="T0" fmla="*/ 195 w 144"/>
                <a:gd name="T1" fmla="*/ 8 h 111"/>
                <a:gd name="T2" fmla="*/ 177 w 144"/>
                <a:gd name="T3" fmla="*/ 2 h 111"/>
                <a:gd name="T4" fmla="*/ 168 w 144"/>
                <a:gd name="T5" fmla="*/ 1 h 111"/>
                <a:gd name="T6" fmla="*/ 160 w 144"/>
                <a:gd name="T7" fmla="*/ 1 h 111"/>
                <a:gd name="T8" fmla="*/ 152 w 144"/>
                <a:gd name="T9" fmla="*/ 0 h 111"/>
                <a:gd name="T10" fmla="*/ 144 w 144"/>
                <a:gd name="T11" fmla="*/ 1 h 111"/>
                <a:gd name="T12" fmla="*/ 133 w 144"/>
                <a:gd name="T13" fmla="*/ 2 h 111"/>
                <a:gd name="T14" fmla="*/ 125 w 144"/>
                <a:gd name="T15" fmla="*/ 2 h 111"/>
                <a:gd name="T16" fmla="*/ 117 w 144"/>
                <a:gd name="T17" fmla="*/ 6 h 111"/>
                <a:gd name="T18" fmla="*/ 111 w 144"/>
                <a:gd name="T19" fmla="*/ 8 h 111"/>
                <a:gd name="T20" fmla="*/ 103 w 144"/>
                <a:gd name="T21" fmla="*/ 10 h 111"/>
                <a:gd name="T22" fmla="*/ 95 w 144"/>
                <a:gd name="T23" fmla="*/ 12 h 111"/>
                <a:gd name="T24" fmla="*/ 86 w 144"/>
                <a:gd name="T25" fmla="*/ 17 h 111"/>
                <a:gd name="T26" fmla="*/ 79 w 144"/>
                <a:gd name="T27" fmla="*/ 20 h 111"/>
                <a:gd name="T28" fmla="*/ 72 w 144"/>
                <a:gd name="T29" fmla="*/ 24 h 111"/>
                <a:gd name="T30" fmla="*/ 65 w 144"/>
                <a:gd name="T31" fmla="*/ 29 h 111"/>
                <a:gd name="T32" fmla="*/ 58 w 144"/>
                <a:gd name="T33" fmla="*/ 33 h 111"/>
                <a:gd name="T34" fmla="*/ 51 w 144"/>
                <a:gd name="T35" fmla="*/ 39 h 111"/>
                <a:gd name="T36" fmla="*/ 47 w 144"/>
                <a:gd name="T37" fmla="*/ 44 h 111"/>
                <a:gd name="T38" fmla="*/ 41 w 144"/>
                <a:gd name="T39" fmla="*/ 51 h 111"/>
                <a:gd name="T40" fmla="*/ 35 w 144"/>
                <a:gd name="T41" fmla="*/ 56 h 111"/>
                <a:gd name="T42" fmla="*/ 30 w 144"/>
                <a:gd name="T43" fmla="*/ 63 h 111"/>
                <a:gd name="T44" fmla="*/ 25 w 144"/>
                <a:gd name="T45" fmla="*/ 70 h 111"/>
                <a:gd name="T46" fmla="*/ 21 w 144"/>
                <a:gd name="T47" fmla="*/ 77 h 111"/>
                <a:gd name="T48" fmla="*/ 16 w 144"/>
                <a:gd name="T49" fmla="*/ 83 h 111"/>
                <a:gd name="T50" fmla="*/ 13 w 144"/>
                <a:gd name="T51" fmla="*/ 91 h 111"/>
                <a:gd name="T52" fmla="*/ 9 w 144"/>
                <a:gd name="T53" fmla="*/ 99 h 111"/>
                <a:gd name="T54" fmla="*/ 7 w 144"/>
                <a:gd name="T55" fmla="*/ 107 h 111"/>
                <a:gd name="T56" fmla="*/ 5 w 144"/>
                <a:gd name="T57" fmla="*/ 114 h 111"/>
                <a:gd name="T58" fmla="*/ 1 w 144"/>
                <a:gd name="T59" fmla="*/ 123 h 111"/>
                <a:gd name="T60" fmla="*/ 0 w 144"/>
                <a:gd name="T61" fmla="*/ 132 h 111"/>
                <a:gd name="T62" fmla="*/ 0 w 144"/>
                <a:gd name="T63" fmla="*/ 14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11">
                  <a:moveTo>
                    <a:pt x="143" y="6"/>
                  </a:moveTo>
                  <a:lnTo>
                    <a:pt x="130" y="2"/>
                  </a:lnTo>
                  <a:lnTo>
                    <a:pt x="123" y="1"/>
                  </a:lnTo>
                  <a:lnTo>
                    <a:pt x="117" y="1"/>
                  </a:lnTo>
                  <a:lnTo>
                    <a:pt x="111" y="0"/>
                  </a:lnTo>
                  <a:lnTo>
                    <a:pt x="105" y="1"/>
                  </a:lnTo>
                  <a:lnTo>
                    <a:pt x="98" y="2"/>
                  </a:lnTo>
                  <a:lnTo>
                    <a:pt x="92" y="2"/>
                  </a:lnTo>
                  <a:lnTo>
                    <a:pt x="86" y="4"/>
                  </a:lnTo>
                  <a:lnTo>
                    <a:pt x="81" y="6"/>
                  </a:lnTo>
                  <a:lnTo>
                    <a:pt x="75" y="8"/>
                  </a:lnTo>
                  <a:lnTo>
                    <a:pt x="69" y="10"/>
                  </a:lnTo>
                  <a:lnTo>
                    <a:pt x="63" y="13"/>
                  </a:lnTo>
                  <a:lnTo>
                    <a:pt x="58" y="16"/>
                  </a:lnTo>
                  <a:lnTo>
                    <a:pt x="53" y="19"/>
                  </a:lnTo>
                  <a:lnTo>
                    <a:pt x="48" y="23"/>
                  </a:lnTo>
                  <a:lnTo>
                    <a:pt x="43" y="26"/>
                  </a:lnTo>
                  <a:lnTo>
                    <a:pt x="38" y="31"/>
                  </a:lnTo>
                  <a:lnTo>
                    <a:pt x="34" y="35"/>
                  </a:lnTo>
                  <a:lnTo>
                    <a:pt x="30" y="40"/>
                  </a:lnTo>
                  <a:lnTo>
                    <a:pt x="26" y="44"/>
                  </a:lnTo>
                  <a:lnTo>
                    <a:pt x="22" y="50"/>
                  </a:lnTo>
                  <a:lnTo>
                    <a:pt x="18" y="55"/>
                  </a:lnTo>
                  <a:lnTo>
                    <a:pt x="15" y="60"/>
                  </a:lnTo>
                  <a:lnTo>
                    <a:pt x="12" y="66"/>
                  </a:lnTo>
                  <a:lnTo>
                    <a:pt x="9" y="72"/>
                  </a:lnTo>
                  <a:lnTo>
                    <a:pt x="7" y="78"/>
                  </a:lnTo>
                  <a:lnTo>
                    <a:pt x="5" y="84"/>
                  </a:lnTo>
                  <a:lnTo>
                    <a:pt x="3" y="90"/>
                  </a:lnTo>
                  <a:lnTo>
                    <a:pt x="1" y="97"/>
                  </a:lnTo>
                  <a:lnTo>
                    <a:pt x="0" y="104"/>
                  </a:lnTo>
                  <a:lnTo>
                    <a:pt x="0"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3" name="Freeform 49"/>
            <p:cNvSpPr>
              <a:spLocks/>
            </p:cNvSpPr>
            <p:nvPr/>
          </p:nvSpPr>
          <p:spPr bwMode="auto">
            <a:xfrm>
              <a:off x="5130" y="1860"/>
              <a:ext cx="332" cy="503"/>
            </a:xfrm>
            <a:custGeom>
              <a:avLst/>
              <a:gdLst>
                <a:gd name="T0" fmla="*/ 380 w 283"/>
                <a:gd name="T1" fmla="*/ 28 h 445"/>
                <a:gd name="T2" fmla="*/ 385 w 283"/>
                <a:gd name="T3" fmla="*/ 53 h 445"/>
                <a:gd name="T4" fmla="*/ 388 w 283"/>
                <a:gd name="T5" fmla="*/ 75 h 445"/>
                <a:gd name="T6" fmla="*/ 388 w 283"/>
                <a:gd name="T7" fmla="*/ 94 h 445"/>
                <a:gd name="T8" fmla="*/ 385 w 283"/>
                <a:gd name="T9" fmla="*/ 109 h 445"/>
                <a:gd name="T10" fmla="*/ 382 w 283"/>
                <a:gd name="T11" fmla="*/ 123 h 445"/>
                <a:gd name="T12" fmla="*/ 377 w 283"/>
                <a:gd name="T13" fmla="*/ 135 h 445"/>
                <a:gd name="T14" fmla="*/ 371 w 283"/>
                <a:gd name="T15" fmla="*/ 146 h 445"/>
                <a:gd name="T16" fmla="*/ 363 w 283"/>
                <a:gd name="T17" fmla="*/ 156 h 445"/>
                <a:gd name="T18" fmla="*/ 353 w 283"/>
                <a:gd name="T19" fmla="*/ 166 h 445"/>
                <a:gd name="T20" fmla="*/ 345 w 283"/>
                <a:gd name="T21" fmla="*/ 177 h 445"/>
                <a:gd name="T22" fmla="*/ 336 w 283"/>
                <a:gd name="T23" fmla="*/ 189 h 445"/>
                <a:gd name="T24" fmla="*/ 327 w 283"/>
                <a:gd name="T25" fmla="*/ 202 h 445"/>
                <a:gd name="T26" fmla="*/ 319 w 283"/>
                <a:gd name="T27" fmla="*/ 217 h 445"/>
                <a:gd name="T28" fmla="*/ 312 w 283"/>
                <a:gd name="T29" fmla="*/ 235 h 445"/>
                <a:gd name="T30" fmla="*/ 305 w 283"/>
                <a:gd name="T31" fmla="*/ 255 h 445"/>
                <a:gd name="T32" fmla="*/ 300 w 283"/>
                <a:gd name="T33" fmla="*/ 277 h 445"/>
                <a:gd name="T34" fmla="*/ 299 w 283"/>
                <a:gd name="T35" fmla="*/ 288 h 445"/>
                <a:gd name="T36" fmla="*/ 297 w 283"/>
                <a:gd name="T37" fmla="*/ 297 h 445"/>
                <a:gd name="T38" fmla="*/ 296 w 283"/>
                <a:gd name="T39" fmla="*/ 305 h 445"/>
                <a:gd name="T40" fmla="*/ 296 w 283"/>
                <a:gd name="T41" fmla="*/ 312 h 445"/>
                <a:gd name="T42" fmla="*/ 296 w 283"/>
                <a:gd name="T43" fmla="*/ 316 h 445"/>
                <a:gd name="T44" fmla="*/ 296 w 283"/>
                <a:gd name="T45" fmla="*/ 322 h 445"/>
                <a:gd name="T46" fmla="*/ 294 w 283"/>
                <a:gd name="T47" fmla="*/ 326 h 445"/>
                <a:gd name="T48" fmla="*/ 294 w 283"/>
                <a:gd name="T49" fmla="*/ 330 h 445"/>
                <a:gd name="T50" fmla="*/ 293 w 283"/>
                <a:gd name="T51" fmla="*/ 335 h 445"/>
                <a:gd name="T52" fmla="*/ 291 w 283"/>
                <a:gd name="T53" fmla="*/ 340 h 445"/>
                <a:gd name="T54" fmla="*/ 286 w 283"/>
                <a:gd name="T55" fmla="*/ 345 h 445"/>
                <a:gd name="T56" fmla="*/ 280 w 283"/>
                <a:gd name="T57" fmla="*/ 353 h 445"/>
                <a:gd name="T58" fmla="*/ 276 w 283"/>
                <a:gd name="T59" fmla="*/ 361 h 445"/>
                <a:gd name="T60" fmla="*/ 267 w 283"/>
                <a:gd name="T61" fmla="*/ 372 h 445"/>
                <a:gd name="T62" fmla="*/ 248 w 283"/>
                <a:gd name="T63" fmla="*/ 396 h 445"/>
                <a:gd name="T64" fmla="*/ 233 w 283"/>
                <a:gd name="T65" fmla="*/ 415 h 445"/>
                <a:gd name="T66" fmla="*/ 222 w 283"/>
                <a:gd name="T67" fmla="*/ 434 h 445"/>
                <a:gd name="T68" fmla="*/ 209 w 283"/>
                <a:gd name="T69" fmla="*/ 454 h 445"/>
                <a:gd name="T70" fmla="*/ 197 w 283"/>
                <a:gd name="T71" fmla="*/ 474 h 445"/>
                <a:gd name="T72" fmla="*/ 184 w 283"/>
                <a:gd name="T73" fmla="*/ 493 h 445"/>
                <a:gd name="T74" fmla="*/ 170 w 283"/>
                <a:gd name="T75" fmla="*/ 511 h 445"/>
                <a:gd name="T76" fmla="*/ 157 w 283"/>
                <a:gd name="T77" fmla="*/ 527 h 445"/>
                <a:gd name="T78" fmla="*/ 143 w 283"/>
                <a:gd name="T79" fmla="*/ 540 h 445"/>
                <a:gd name="T80" fmla="*/ 128 w 283"/>
                <a:gd name="T81" fmla="*/ 552 h 445"/>
                <a:gd name="T82" fmla="*/ 111 w 283"/>
                <a:gd name="T83" fmla="*/ 561 h 445"/>
                <a:gd name="T84" fmla="*/ 94 w 283"/>
                <a:gd name="T85" fmla="*/ 566 h 445"/>
                <a:gd name="T86" fmla="*/ 73 w 283"/>
                <a:gd name="T87" fmla="*/ 567 h 445"/>
                <a:gd name="T88" fmla="*/ 50 w 283"/>
                <a:gd name="T89" fmla="*/ 566 h 445"/>
                <a:gd name="T90" fmla="*/ 27 w 283"/>
                <a:gd name="T91" fmla="*/ 560 h 445"/>
                <a:gd name="T92" fmla="*/ 0 w 283"/>
                <a:gd name="T93" fmla="*/ 548 h 4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83" h="445">
                  <a:moveTo>
                    <a:pt x="270" y="0"/>
                  </a:moveTo>
                  <a:lnTo>
                    <a:pt x="276" y="22"/>
                  </a:lnTo>
                  <a:lnTo>
                    <a:pt x="278" y="32"/>
                  </a:lnTo>
                  <a:lnTo>
                    <a:pt x="280" y="42"/>
                  </a:lnTo>
                  <a:lnTo>
                    <a:pt x="281" y="50"/>
                  </a:lnTo>
                  <a:lnTo>
                    <a:pt x="282" y="58"/>
                  </a:lnTo>
                  <a:lnTo>
                    <a:pt x="282" y="66"/>
                  </a:lnTo>
                  <a:lnTo>
                    <a:pt x="282" y="73"/>
                  </a:lnTo>
                  <a:lnTo>
                    <a:pt x="281" y="79"/>
                  </a:lnTo>
                  <a:lnTo>
                    <a:pt x="280" y="85"/>
                  </a:lnTo>
                  <a:lnTo>
                    <a:pt x="279" y="90"/>
                  </a:lnTo>
                  <a:lnTo>
                    <a:pt x="278" y="96"/>
                  </a:lnTo>
                  <a:lnTo>
                    <a:pt x="276" y="101"/>
                  </a:lnTo>
                  <a:lnTo>
                    <a:pt x="274" y="105"/>
                  </a:lnTo>
                  <a:lnTo>
                    <a:pt x="271" y="110"/>
                  </a:lnTo>
                  <a:lnTo>
                    <a:pt x="269" y="114"/>
                  </a:lnTo>
                  <a:lnTo>
                    <a:pt x="266" y="118"/>
                  </a:lnTo>
                  <a:lnTo>
                    <a:pt x="263" y="122"/>
                  </a:lnTo>
                  <a:lnTo>
                    <a:pt x="260" y="126"/>
                  </a:lnTo>
                  <a:lnTo>
                    <a:pt x="257" y="130"/>
                  </a:lnTo>
                  <a:lnTo>
                    <a:pt x="254" y="135"/>
                  </a:lnTo>
                  <a:lnTo>
                    <a:pt x="251" y="139"/>
                  </a:lnTo>
                  <a:lnTo>
                    <a:pt x="248" y="144"/>
                  </a:lnTo>
                  <a:lnTo>
                    <a:pt x="244" y="148"/>
                  </a:lnTo>
                  <a:lnTo>
                    <a:pt x="241" y="153"/>
                  </a:lnTo>
                  <a:lnTo>
                    <a:pt x="238" y="158"/>
                  </a:lnTo>
                  <a:lnTo>
                    <a:pt x="235" y="164"/>
                  </a:lnTo>
                  <a:lnTo>
                    <a:pt x="232" y="170"/>
                  </a:lnTo>
                  <a:lnTo>
                    <a:pt x="229" y="177"/>
                  </a:lnTo>
                  <a:lnTo>
                    <a:pt x="227" y="184"/>
                  </a:lnTo>
                  <a:lnTo>
                    <a:pt x="224" y="192"/>
                  </a:lnTo>
                  <a:lnTo>
                    <a:pt x="222" y="200"/>
                  </a:lnTo>
                  <a:lnTo>
                    <a:pt x="220" y="212"/>
                  </a:lnTo>
                  <a:lnTo>
                    <a:pt x="218" y="217"/>
                  </a:lnTo>
                  <a:lnTo>
                    <a:pt x="218" y="221"/>
                  </a:lnTo>
                  <a:lnTo>
                    <a:pt x="217" y="226"/>
                  </a:lnTo>
                  <a:lnTo>
                    <a:pt x="216" y="230"/>
                  </a:lnTo>
                  <a:lnTo>
                    <a:pt x="216" y="233"/>
                  </a:lnTo>
                  <a:lnTo>
                    <a:pt x="216" y="236"/>
                  </a:lnTo>
                  <a:lnTo>
                    <a:pt x="215" y="239"/>
                  </a:lnTo>
                  <a:lnTo>
                    <a:pt x="215" y="242"/>
                  </a:lnTo>
                  <a:lnTo>
                    <a:pt x="215" y="244"/>
                  </a:lnTo>
                  <a:lnTo>
                    <a:pt x="215" y="246"/>
                  </a:lnTo>
                  <a:lnTo>
                    <a:pt x="215" y="248"/>
                  </a:lnTo>
                  <a:lnTo>
                    <a:pt x="215" y="250"/>
                  </a:lnTo>
                  <a:lnTo>
                    <a:pt x="215" y="252"/>
                  </a:lnTo>
                  <a:lnTo>
                    <a:pt x="215" y="254"/>
                  </a:lnTo>
                  <a:lnTo>
                    <a:pt x="214" y="255"/>
                  </a:lnTo>
                  <a:lnTo>
                    <a:pt x="214" y="257"/>
                  </a:lnTo>
                  <a:lnTo>
                    <a:pt x="214" y="258"/>
                  </a:lnTo>
                  <a:lnTo>
                    <a:pt x="213" y="260"/>
                  </a:lnTo>
                  <a:lnTo>
                    <a:pt x="213" y="262"/>
                  </a:lnTo>
                  <a:lnTo>
                    <a:pt x="212" y="264"/>
                  </a:lnTo>
                  <a:lnTo>
                    <a:pt x="211" y="266"/>
                  </a:lnTo>
                  <a:lnTo>
                    <a:pt x="210" y="268"/>
                  </a:lnTo>
                  <a:lnTo>
                    <a:pt x="208" y="270"/>
                  </a:lnTo>
                  <a:lnTo>
                    <a:pt x="206" y="273"/>
                  </a:lnTo>
                  <a:lnTo>
                    <a:pt x="204" y="276"/>
                  </a:lnTo>
                  <a:lnTo>
                    <a:pt x="202" y="279"/>
                  </a:lnTo>
                  <a:lnTo>
                    <a:pt x="200" y="282"/>
                  </a:lnTo>
                  <a:lnTo>
                    <a:pt x="197" y="286"/>
                  </a:lnTo>
                  <a:lnTo>
                    <a:pt x="194" y="291"/>
                  </a:lnTo>
                  <a:lnTo>
                    <a:pt x="190" y="296"/>
                  </a:lnTo>
                  <a:lnTo>
                    <a:pt x="180" y="310"/>
                  </a:lnTo>
                  <a:lnTo>
                    <a:pt x="175" y="317"/>
                  </a:lnTo>
                  <a:lnTo>
                    <a:pt x="170" y="325"/>
                  </a:lnTo>
                  <a:lnTo>
                    <a:pt x="166" y="333"/>
                  </a:lnTo>
                  <a:lnTo>
                    <a:pt x="161" y="340"/>
                  </a:lnTo>
                  <a:lnTo>
                    <a:pt x="156" y="348"/>
                  </a:lnTo>
                  <a:lnTo>
                    <a:pt x="152" y="356"/>
                  </a:lnTo>
                  <a:lnTo>
                    <a:pt x="147" y="364"/>
                  </a:lnTo>
                  <a:lnTo>
                    <a:pt x="143" y="371"/>
                  </a:lnTo>
                  <a:lnTo>
                    <a:pt x="138" y="379"/>
                  </a:lnTo>
                  <a:lnTo>
                    <a:pt x="134" y="386"/>
                  </a:lnTo>
                  <a:lnTo>
                    <a:pt x="129" y="393"/>
                  </a:lnTo>
                  <a:lnTo>
                    <a:pt x="124" y="400"/>
                  </a:lnTo>
                  <a:lnTo>
                    <a:pt x="120" y="406"/>
                  </a:lnTo>
                  <a:lnTo>
                    <a:pt x="114" y="412"/>
                  </a:lnTo>
                  <a:lnTo>
                    <a:pt x="109" y="418"/>
                  </a:lnTo>
                  <a:lnTo>
                    <a:pt x="104" y="423"/>
                  </a:lnTo>
                  <a:lnTo>
                    <a:pt x="98" y="428"/>
                  </a:lnTo>
                  <a:lnTo>
                    <a:pt x="93" y="432"/>
                  </a:lnTo>
                  <a:lnTo>
                    <a:pt x="87" y="436"/>
                  </a:lnTo>
                  <a:lnTo>
                    <a:pt x="81" y="439"/>
                  </a:lnTo>
                  <a:lnTo>
                    <a:pt x="74" y="441"/>
                  </a:lnTo>
                  <a:lnTo>
                    <a:pt x="68" y="443"/>
                  </a:lnTo>
                  <a:lnTo>
                    <a:pt x="60" y="444"/>
                  </a:lnTo>
                  <a:lnTo>
                    <a:pt x="53" y="444"/>
                  </a:lnTo>
                  <a:lnTo>
                    <a:pt x="45" y="444"/>
                  </a:lnTo>
                  <a:lnTo>
                    <a:pt x="37" y="443"/>
                  </a:lnTo>
                  <a:lnTo>
                    <a:pt x="28" y="441"/>
                  </a:lnTo>
                  <a:lnTo>
                    <a:pt x="20" y="438"/>
                  </a:lnTo>
                  <a:lnTo>
                    <a:pt x="10" y="434"/>
                  </a:lnTo>
                  <a:lnTo>
                    <a:pt x="0" y="42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4" name="Freeform 50"/>
            <p:cNvSpPr>
              <a:spLocks/>
            </p:cNvSpPr>
            <p:nvPr/>
          </p:nvSpPr>
          <p:spPr bwMode="auto">
            <a:xfrm>
              <a:off x="4162" y="1291"/>
              <a:ext cx="238" cy="775"/>
            </a:xfrm>
            <a:custGeom>
              <a:avLst/>
              <a:gdLst>
                <a:gd name="T0" fmla="*/ 1 w 204"/>
                <a:gd name="T1" fmla="*/ 23 h 687"/>
                <a:gd name="T2" fmla="*/ 0 w 204"/>
                <a:gd name="T3" fmla="*/ 46 h 687"/>
                <a:gd name="T4" fmla="*/ 0 w 204"/>
                <a:gd name="T5" fmla="*/ 68 h 687"/>
                <a:gd name="T6" fmla="*/ 6 w 204"/>
                <a:gd name="T7" fmla="*/ 89 h 687"/>
                <a:gd name="T8" fmla="*/ 11 w 204"/>
                <a:gd name="T9" fmla="*/ 109 h 687"/>
                <a:gd name="T10" fmla="*/ 21 w 204"/>
                <a:gd name="T11" fmla="*/ 129 h 687"/>
                <a:gd name="T12" fmla="*/ 30 w 204"/>
                <a:gd name="T13" fmla="*/ 149 h 687"/>
                <a:gd name="T14" fmla="*/ 42 w 204"/>
                <a:gd name="T15" fmla="*/ 168 h 687"/>
                <a:gd name="T16" fmla="*/ 55 w 204"/>
                <a:gd name="T17" fmla="*/ 187 h 687"/>
                <a:gd name="T18" fmla="*/ 65 w 204"/>
                <a:gd name="T19" fmla="*/ 205 h 687"/>
                <a:gd name="T20" fmla="*/ 78 w 204"/>
                <a:gd name="T21" fmla="*/ 226 h 687"/>
                <a:gd name="T22" fmla="*/ 89 w 204"/>
                <a:gd name="T23" fmla="*/ 245 h 687"/>
                <a:gd name="T24" fmla="*/ 98 w 204"/>
                <a:gd name="T25" fmla="*/ 264 h 687"/>
                <a:gd name="T26" fmla="*/ 106 w 204"/>
                <a:gd name="T27" fmla="*/ 284 h 687"/>
                <a:gd name="T28" fmla="*/ 112 w 204"/>
                <a:gd name="T29" fmla="*/ 306 h 687"/>
                <a:gd name="T30" fmla="*/ 114 w 204"/>
                <a:gd name="T31" fmla="*/ 327 h 687"/>
                <a:gd name="T32" fmla="*/ 119 w 204"/>
                <a:gd name="T33" fmla="*/ 358 h 687"/>
                <a:gd name="T34" fmla="*/ 124 w 204"/>
                <a:gd name="T35" fmla="*/ 377 h 687"/>
                <a:gd name="T36" fmla="*/ 130 w 204"/>
                <a:gd name="T37" fmla="*/ 395 h 687"/>
                <a:gd name="T38" fmla="*/ 137 w 204"/>
                <a:gd name="T39" fmla="*/ 409 h 687"/>
                <a:gd name="T40" fmla="*/ 145 w 204"/>
                <a:gd name="T41" fmla="*/ 425 h 687"/>
                <a:gd name="T42" fmla="*/ 153 w 204"/>
                <a:gd name="T43" fmla="*/ 439 h 687"/>
                <a:gd name="T44" fmla="*/ 161 w 204"/>
                <a:gd name="T45" fmla="*/ 455 h 687"/>
                <a:gd name="T46" fmla="*/ 169 w 204"/>
                <a:gd name="T47" fmla="*/ 467 h 687"/>
                <a:gd name="T48" fmla="*/ 177 w 204"/>
                <a:gd name="T49" fmla="*/ 481 h 687"/>
                <a:gd name="T50" fmla="*/ 184 w 204"/>
                <a:gd name="T51" fmla="*/ 496 h 687"/>
                <a:gd name="T52" fmla="*/ 190 w 204"/>
                <a:gd name="T53" fmla="*/ 510 h 687"/>
                <a:gd name="T54" fmla="*/ 196 w 204"/>
                <a:gd name="T55" fmla="*/ 527 h 687"/>
                <a:gd name="T56" fmla="*/ 198 w 204"/>
                <a:gd name="T57" fmla="*/ 544 h 687"/>
                <a:gd name="T58" fmla="*/ 202 w 204"/>
                <a:gd name="T59" fmla="*/ 563 h 687"/>
                <a:gd name="T60" fmla="*/ 202 w 204"/>
                <a:gd name="T61" fmla="*/ 583 h 687"/>
                <a:gd name="T62" fmla="*/ 198 w 204"/>
                <a:gd name="T63" fmla="*/ 607 h 687"/>
                <a:gd name="T64" fmla="*/ 197 w 204"/>
                <a:gd name="T65" fmla="*/ 619 h 687"/>
                <a:gd name="T66" fmla="*/ 196 w 204"/>
                <a:gd name="T67" fmla="*/ 633 h 687"/>
                <a:gd name="T68" fmla="*/ 194 w 204"/>
                <a:gd name="T69" fmla="*/ 645 h 687"/>
                <a:gd name="T70" fmla="*/ 193 w 204"/>
                <a:gd name="T71" fmla="*/ 658 h 687"/>
                <a:gd name="T72" fmla="*/ 190 w 204"/>
                <a:gd name="T73" fmla="*/ 669 h 687"/>
                <a:gd name="T74" fmla="*/ 188 w 204"/>
                <a:gd name="T75" fmla="*/ 681 h 687"/>
                <a:gd name="T76" fmla="*/ 187 w 204"/>
                <a:gd name="T77" fmla="*/ 694 h 687"/>
                <a:gd name="T78" fmla="*/ 187 w 204"/>
                <a:gd name="T79" fmla="*/ 705 h 687"/>
                <a:gd name="T80" fmla="*/ 186 w 204"/>
                <a:gd name="T81" fmla="*/ 717 h 687"/>
                <a:gd name="T82" fmla="*/ 187 w 204"/>
                <a:gd name="T83" fmla="*/ 729 h 687"/>
                <a:gd name="T84" fmla="*/ 188 w 204"/>
                <a:gd name="T85" fmla="*/ 741 h 687"/>
                <a:gd name="T86" fmla="*/ 189 w 204"/>
                <a:gd name="T87" fmla="*/ 752 h 687"/>
                <a:gd name="T88" fmla="*/ 193 w 204"/>
                <a:gd name="T89" fmla="*/ 765 h 687"/>
                <a:gd name="T90" fmla="*/ 196 w 204"/>
                <a:gd name="T91" fmla="*/ 776 h 687"/>
                <a:gd name="T92" fmla="*/ 202 w 204"/>
                <a:gd name="T93" fmla="*/ 787 h 687"/>
                <a:gd name="T94" fmla="*/ 205 w 204"/>
                <a:gd name="T95" fmla="*/ 798 h 687"/>
                <a:gd name="T96" fmla="*/ 210 w 204"/>
                <a:gd name="T97" fmla="*/ 803 h 687"/>
                <a:gd name="T98" fmla="*/ 215 w 204"/>
                <a:gd name="T99" fmla="*/ 808 h 687"/>
                <a:gd name="T100" fmla="*/ 219 w 204"/>
                <a:gd name="T101" fmla="*/ 813 h 687"/>
                <a:gd name="T102" fmla="*/ 225 w 204"/>
                <a:gd name="T103" fmla="*/ 818 h 687"/>
                <a:gd name="T104" fmla="*/ 230 w 204"/>
                <a:gd name="T105" fmla="*/ 824 h 687"/>
                <a:gd name="T106" fmla="*/ 236 w 204"/>
                <a:gd name="T107" fmla="*/ 828 h 687"/>
                <a:gd name="T108" fmla="*/ 242 w 204"/>
                <a:gd name="T109" fmla="*/ 833 h 687"/>
                <a:gd name="T110" fmla="*/ 246 w 204"/>
                <a:gd name="T111" fmla="*/ 837 h 687"/>
                <a:gd name="T112" fmla="*/ 252 w 204"/>
                <a:gd name="T113" fmla="*/ 843 h 687"/>
                <a:gd name="T114" fmla="*/ 258 w 204"/>
                <a:gd name="T115" fmla="*/ 847 h 687"/>
                <a:gd name="T116" fmla="*/ 261 w 204"/>
                <a:gd name="T117" fmla="*/ 853 h 687"/>
                <a:gd name="T118" fmla="*/ 267 w 204"/>
                <a:gd name="T119" fmla="*/ 857 h 687"/>
                <a:gd name="T120" fmla="*/ 271 w 204"/>
                <a:gd name="T121" fmla="*/ 863 h 687"/>
                <a:gd name="T122" fmla="*/ 275 w 204"/>
                <a:gd name="T123" fmla="*/ 869 h 6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 h="687">
                  <a:moveTo>
                    <a:pt x="5" y="0"/>
                  </a:moveTo>
                  <a:lnTo>
                    <a:pt x="1" y="18"/>
                  </a:lnTo>
                  <a:lnTo>
                    <a:pt x="0" y="27"/>
                  </a:lnTo>
                  <a:lnTo>
                    <a:pt x="0" y="36"/>
                  </a:lnTo>
                  <a:lnTo>
                    <a:pt x="0" y="45"/>
                  </a:lnTo>
                  <a:lnTo>
                    <a:pt x="0" y="53"/>
                  </a:lnTo>
                  <a:lnTo>
                    <a:pt x="2" y="62"/>
                  </a:lnTo>
                  <a:lnTo>
                    <a:pt x="4" y="70"/>
                  </a:lnTo>
                  <a:lnTo>
                    <a:pt x="6" y="78"/>
                  </a:lnTo>
                  <a:lnTo>
                    <a:pt x="8" y="86"/>
                  </a:lnTo>
                  <a:lnTo>
                    <a:pt x="12" y="94"/>
                  </a:lnTo>
                  <a:lnTo>
                    <a:pt x="15" y="101"/>
                  </a:lnTo>
                  <a:lnTo>
                    <a:pt x="19" y="109"/>
                  </a:lnTo>
                  <a:lnTo>
                    <a:pt x="22" y="117"/>
                  </a:lnTo>
                  <a:lnTo>
                    <a:pt x="26" y="124"/>
                  </a:lnTo>
                  <a:lnTo>
                    <a:pt x="31" y="132"/>
                  </a:lnTo>
                  <a:lnTo>
                    <a:pt x="35" y="139"/>
                  </a:lnTo>
                  <a:lnTo>
                    <a:pt x="40" y="147"/>
                  </a:lnTo>
                  <a:lnTo>
                    <a:pt x="44" y="154"/>
                  </a:lnTo>
                  <a:lnTo>
                    <a:pt x="48" y="161"/>
                  </a:lnTo>
                  <a:lnTo>
                    <a:pt x="53" y="169"/>
                  </a:lnTo>
                  <a:lnTo>
                    <a:pt x="57" y="177"/>
                  </a:lnTo>
                  <a:lnTo>
                    <a:pt x="61" y="184"/>
                  </a:lnTo>
                  <a:lnTo>
                    <a:pt x="65" y="192"/>
                  </a:lnTo>
                  <a:lnTo>
                    <a:pt x="68" y="199"/>
                  </a:lnTo>
                  <a:lnTo>
                    <a:pt x="72" y="207"/>
                  </a:lnTo>
                  <a:lnTo>
                    <a:pt x="75" y="215"/>
                  </a:lnTo>
                  <a:lnTo>
                    <a:pt x="78" y="223"/>
                  </a:lnTo>
                  <a:lnTo>
                    <a:pt x="80" y="231"/>
                  </a:lnTo>
                  <a:lnTo>
                    <a:pt x="82" y="240"/>
                  </a:lnTo>
                  <a:lnTo>
                    <a:pt x="83" y="248"/>
                  </a:lnTo>
                  <a:lnTo>
                    <a:pt x="84" y="257"/>
                  </a:lnTo>
                  <a:lnTo>
                    <a:pt x="86" y="274"/>
                  </a:lnTo>
                  <a:lnTo>
                    <a:pt x="87" y="281"/>
                  </a:lnTo>
                  <a:lnTo>
                    <a:pt x="89" y="289"/>
                  </a:lnTo>
                  <a:lnTo>
                    <a:pt x="91" y="296"/>
                  </a:lnTo>
                  <a:lnTo>
                    <a:pt x="93" y="303"/>
                  </a:lnTo>
                  <a:lnTo>
                    <a:pt x="95" y="310"/>
                  </a:lnTo>
                  <a:lnTo>
                    <a:pt x="98" y="316"/>
                  </a:lnTo>
                  <a:lnTo>
                    <a:pt x="100" y="322"/>
                  </a:lnTo>
                  <a:lnTo>
                    <a:pt x="103" y="328"/>
                  </a:lnTo>
                  <a:lnTo>
                    <a:pt x="106" y="334"/>
                  </a:lnTo>
                  <a:lnTo>
                    <a:pt x="109" y="340"/>
                  </a:lnTo>
                  <a:lnTo>
                    <a:pt x="112" y="345"/>
                  </a:lnTo>
                  <a:lnTo>
                    <a:pt x="115" y="351"/>
                  </a:lnTo>
                  <a:lnTo>
                    <a:pt x="118" y="357"/>
                  </a:lnTo>
                  <a:lnTo>
                    <a:pt x="121" y="362"/>
                  </a:lnTo>
                  <a:lnTo>
                    <a:pt x="124" y="367"/>
                  </a:lnTo>
                  <a:lnTo>
                    <a:pt x="127" y="373"/>
                  </a:lnTo>
                  <a:lnTo>
                    <a:pt x="130" y="378"/>
                  </a:lnTo>
                  <a:lnTo>
                    <a:pt x="133" y="384"/>
                  </a:lnTo>
                  <a:lnTo>
                    <a:pt x="135" y="390"/>
                  </a:lnTo>
                  <a:lnTo>
                    <a:pt x="138" y="395"/>
                  </a:lnTo>
                  <a:lnTo>
                    <a:pt x="140" y="401"/>
                  </a:lnTo>
                  <a:lnTo>
                    <a:pt x="142" y="408"/>
                  </a:lnTo>
                  <a:lnTo>
                    <a:pt x="144" y="414"/>
                  </a:lnTo>
                  <a:lnTo>
                    <a:pt x="145" y="421"/>
                  </a:lnTo>
                  <a:lnTo>
                    <a:pt x="146" y="427"/>
                  </a:lnTo>
                  <a:lnTo>
                    <a:pt x="147" y="435"/>
                  </a:lnTo>
                  <a:lnTo>
                    <a:pt x="148" y="442"/>
                  </a:lnTo>
                  <a:lnTo>
                    <a:pt x="148" y="450"/>
                  </a:lnTo>
                  <a:lnTo>
                    <a:pt x="148" y="458"/>
                  </a:lnTo>
                  <a:lnTo>
                    <a:pt x="148" y="467"/>
                  </a:lnTo>
                  <a:lnTo>
                    <a:pt x="146" y="477"/>
                  </a:lnTo>
                  <a:lnTo>
                    <a:pt x="146" y="482"/>
                  </a:lnTo>
                  <a:lnTo>
                    <a:pt x="145" y="487"/>
                  </a:lnTo>
                  <a:lnTo>
                    <a:pt x="144" y="492"/>
                  </a:lnTo>
                  <a:lnTo>
                    <a:pt x="144" y="497"/>
                  </a:lnTo>
                  <a:lnTo>
                    <a:pt x="143" y="502"/>
                  </a:lnTo>
                  <a:lnTo>
                    <a:pt x="142" y="507"/>
                  </a:lnTo>
                  <a:lnTo>
                    <a:pt x="142" y="511"/>
                  </a:lnTo>
                  <a:lnTo>
                    <a:pt x="141" y="517"/>
                  </a:lnTo>
                  <a:lnTo>
                    <a:pt x="140" y="521"/>
                  </a:lnTo>
                  <a:lnTo>
                    <a:pt x="140" y="526"/>
                  </a:lnTo>
                  <a:lnTo>
                    <a:pt x="139" y="531"/>
                  </a:lnTo>
                  <a:lnTo>
                    <a:pt x="138" y="535"/>
                  </a:lnTo>
                  <a:lnTo>
                    <a:pt x="138" y="540"/>
                  </a:lnTo>
                  <a:lnTo>
                    <a:pt x="137" y="545"/>
                  </a:lnTo>
                  <a:lnTo>
                    <a:pt x="137" y="550"/>
                  </a:lnTo>
                  <a:lnTo>
                    <a:pt x="137" y="554"/>
                  </a:lnTo>
                  <a:lnTo>
                    <a:pt x="136" y="559"/>
                  </a:lnTo>
                  <a:lnTo>
                    <a:pt x="136" y="564"/>
                  </a:lnTo>
                  <a:lnTo>
                    <a:pt x="136" y="568"/>
                  </a:lnTo>
                  <a:lnTo>
                    <a:pt x="137" y="573"/>
                  </a:lnTo>
                  <a:lnTo>
                    <a:pt x="137" y="577"/>
                  </a:lnTo>
                  <a:lnTo>
                    <a:pt x="138" y="582"/>
                  </a:lnTo>
                  <a:lnTo>
                    <a:pt x="138" y="587"/>
                  </a:lnTo>
                  <a:lnTo>
                    <a:pt x="139" y="591"/>
                  </a:lnTo>
                  <a:lnTo>
                    <a:pt x="140" y="596"/>
                  </a:lnTo>
                  <a:lnTo>
                    <a:pt x="141" y="601"/>
                  </a:lnTo>
                  <a:lnTo>
                    <a:pt x="142" y="605"/>
                  </a:lnTo>
                  <a:lnTo>
                    <a:pt x="144" y="610"/>
                  </a:lnTo>
                  <a:lnTo>
                    <a:pt x="146" y="615"/>
                  </a:lnTo>
                  <a:lnTo>
                    <a:pt x="148" y="619"/>
                  </a:lnTo>
                  <a:lnTo>
                    <a:pt x="150" y="624"/>
                  </a:lnTo>
                  <a:lnTo>
                    <a:pt x="151" y="627"/>
                  </a:lnTo>
                  <a:lnTo>
                    <a:pt x="153" y="629"/>
                  </a:lnTo>
                  <a:lnTo>
                    <a:pt x="154" y="631"/>
                  </a:lnTo>
                  <a:lnTo>
                    <a:pt x="156" y="633"/>
                  </a:lnTo>
                  <a:lnTo>
                    <a:pt x="158" y="635"/>
                  </a:lnTo>
                  <a:lnTo>
                    <a:pt x="160" y="637"/>
                  </a:lnTo>
                  <a:lnTo>
                    <a:pt x="161" y="639"/>
                  </a:lnTo>
                  <a:lnTo>
                    <a:pt x="163" y="641"/>
                  </a:lnTo>
                  <a:lnTo>
                    <a:pt x="165" y="643"/>
                  </a:lnTo>
                  <a:lnTo>
                    <a:pt x="167" y="645"/>
                  </a:lnTo>
                  <a:lnTo>
                    <a:pt x="169" y="647"/>
                  </a:lnTo>
                  <a:lnTo>
                    <a:pt x="171" y="649"/>
                  </a:lnTo>
                  <a:lnTo>
                    <a:pt x="173" y="651"/>
                  </a:lnTo>
                  <a:lnTo>
                    <a:pt x="175" y="653"/>
                  </a:lnTo>
                  <a:lnTo>
                    <a:pt x="177" y="654"/>
                  </a:lnTo>
                  <a:lnTo>
                    <a:pt x="179" y="656"/>
                  </a:lnTo>
                  <a:lnTo>
                    <a:pt x="181" y="658"/>
                  </a:lnTo>
                  <a:lnTo>
                    <a:pt x="183" y="660"/>
                  </a:lnTo>
                  <a:lnTo>
                    <a:pt x="185" y="662"/>
                  </a:lnTo>
                  <a:lnTo>
                    <a:pt x="187" y="664"/>
                  </a:lnTo>
                  <a:lnTo>
                    <a:pt x="189" y="666"/>
                  </a:lnTo>
                  <a:lnTo>
                    <a:pt x="191" y="668"/>
                  </a:lnTo>
                  <a:lnTo>
                    <a:pt x="192" y="670"/>
                  </a:lnTo>
                  <a:lnTo>
                    <a:pt x="194" y="672"/>
                  </a:lnTo>
                  <a:lnTo>
                    <a:pt x="196" y="674"/>
                  </a:lnTo>
                  <a:lnTo>
                    <a:pt x="198" y="676"/>
                  </a:lnTo>
                  <a:lnTo>
                    <a:pt x="199" y="678"/>
                  </a:lnTo>
                  <a:lnTo>
                    <a:pt x="200" y="681"/>
                  </a:lnTo>
                  <a:lnTo>
                    <a:pt x="202" y="683"/>
                  </a:lnTo>
                  <a:lnTo>
                    <a:pt x="203" y="6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5" name="Freeform 51"/>
            <p:cNvSpPr>
              <a:spLocks/>
            </p:cNvSpPr>
            <p:nvPr/>
          </p:nvSpPr>
          <p:spPr bwMode="auto">
            <a:xfrm>
              <a:off x="4001" y="2312"/>
              <a:ext cx="835" cy="452"/>
            </a:xfrm>
            <a:custGeom>
              <a:avLst/>
              <a:gdLst>
                <a:gd name="T0" fmla="*/ 961 w 713"/>
                <a:gd name="T1" fmla="*/ 23 h 401"/>
                <a:gd name="T2" fmla="*/ 940 w 713"/>
                <a:gd name="T3" fmla="*/ 44 h 401"/>
                <a:gd name="T4" fmla="*/ 916 w 713"/>
                <a:gd name="T5" fmla="*/ 64 h 401"/>
                <a:gd name="T6" fmla="*/ 888 w 713"/>
                <a:gd name="T7" fmla="*/ 83 h 401"/>
                <a:gd name="T8" fmla="*/ 855 w 713"/>
                <a:gd name="T9" fmla="*/ 103 h 401"/>
                <a:gd name="T10" fmla="*/ 819 w 713"/>
                <a:gd name="T11" fmla="*/ 121 h 401"/>
                <a:gd name="T12" fmla="*/ 783 w 713"/>
                <a:gd name="T13" fmla="*/ 139 h 401"/>
                <a:gd name="T14" fmla="*/ 745 w 713"/>
                <a:gd name="T15" fmla="*/ 156 h 401"/>
                <a:gd name="T16" fmla="*/ 705 w 713"/>
                <a:gd name="T17" fmla="*/ 170 h 401"/>
                <a:gd name="T18" fmla="*/ 666 w 713"/>
                <a:gd name="T19" fmla="*/ 184 h 401"/>
                <a:gd name="T20" fmla="*/ 628 w 713"/>
                <a:gd name="T21" fmla="*/ 198 h 401"/>
                <a:gd name="T22" fmla="*/ 591 w 713"/>
                <a:gd name="T23" fmla="*/ 211 h 401"/>
                <a:gd name="T24" fmla="*/ 555 w 713"/>
                <a:gd name="T25" fmla="*/ 222 h 401"/>
                <a:gd name="T26" fmla="*/ 522 w 713"/>
                <a:gd name="T27" fmla="*/ 233 h 401"/>
                <a:gd name="T28" fmla="*/ 492 w 713"/>
                <a:gd name="T29" fmla="*/ 243 h 401"/>
                <a:gd name="T30" fmla="*/ 466 w 713"/>
                <a:gd name="T31" fmla="*/ 254 h 401"/>
                <a:gd name="T32" fmla="*/ 431 w 713"/>
                <a:gd name="T33" fmla="*/ 267 h 401"/>
                <a:gd name="T34" fmla="*/ 408 w 713"/>
                <a:gd name="T35" fmla="*/ 274 h 401"/>
                <a:gd name="T36" fmla="*/ 385 w 713"/>
                <a:gd name="T37" fmla="*/ 281 h 401"/>
                <a:gd name="T38" fmla="*/ 363 w 713"/>
                <a:gd name="T39" fmla="*/ 287 h 401"/>
                <a:gd name="T40" fmla="*/ 342 w 713"/>
                <a:gd name="T41" fmla="*/ 292 h 401"/>
                <a:gd name="T42" fmla="*/ 320 w 713"/>
                <a:gd name="T43" fmla="*/ 298 h 401"/>
                <a:gd name="T44" fmla="*/ 299 w 713"/>
                <a:gd name="T45" fmla="*/ 303 h 401"/>
                <a:gd name="T46" fmla="*/ 278 w 713"/>
                <a:gd name="T47" fmla="*/ 310 h 401"/>
                <a:gd name="T48" fmla="*/ 256 w 713"/>
                <a:gd name="T49" fmla="*/ 317 h 401"/>
                <a:gd name="T50" fmla="*/ 234 w 713"/>
                <a:gd name="T51" fmla="*/ 322 h 401"/>
                <a:gd name="T52" fmla="*/ 214 w 713"/>
                <a:gd name="T53" fmla="*/ 331 h 401"/>
                <a:gd name="T54" fmla="*/ 193 w 713"/>
                <a:gd name="T55" fmla="*/ 340 h 401"/>
                <a:gd name="T56" fmla="*/ 171 w 713"/>
                <a:gd name="T57" fmla="*/ 352 h 401"/>
                <a:gd name="T58" fmla="*/ 151 w 713"/>
                <a:gd name="T59" fmla="*/ 365 h 401"/>
                <a:gd name="T60" fmla="*/ 129 w 713"/>
                <a:gd name="T61" fmla="*/ 380 h 401"/>
                <a:gd name="T62" fmla="*/ 110 w 713"/>
                <a:gd name="T63" fmla="*/ 393 h 401"/>
                <a:gd name="T64" fmla="*/ 102 w 713"/>
                <a:gd name="T65" fmla="*/ 400 h 401"/>
                <a:gd name="T66" fmla="*/ 94 w 713"/>
                <a:gd name="T67" fmla="*/ 407 h 401"/>
                <a:gd name="T68" fmla="*/ 85 w 713"/>
                <a:gd name="T69" fmla="*/ 413 h 401"/>
                <a:gd name="T70" fmla="*/ 77 w 713"/>
                <a:gd name="T71" fmla="*/ 419 h 401"/>
                <a:gd name="T72" fmla="*/ 69 w 713"/>
                <a:gd name="T73" fmla="*/ 427 h 401"/>
                <a:gd name="T74" fmla="*/ 61 w 713"/>
                <a:gd name="T75" fmla="*/ 433 h 401"/>
                <a:gd name="T76" fmla="*/ 53 w 713"/>
                <a:gd name="T77" fmla="*/ 441 h 401"/>
                <a:gd name="T78" fmla="*/ 46 w 713"/>
                <a:gd name="T79" fmla="*/ 449 h 401"/>
                <a:gd name="T80" fmla="*/ 37 w 713"/>
                <a:gd name="T81" fmla="*/ 457 h 401"/>
                <a:gd name="T82" fmla="*/ 30 w 713"/>
                <a:gd name="T83" fmla="*/ 463 h 401"/>
                <a:gd name="T84" fmla="*/ 23 w 713"/>
                <a:gd name="T85" fmla="*/ 472 h 401"/>
                <a:gd name="T86" fmla="*/ 16 w 713"/>
                <a:gd name="T87" fmla="*/ 480 h 401"/>
                <a:gd name="T88" fmla="*/ 9 w 713"/>
                <a:gd name="T89" fmla="*/ 489 h 401"/>
                <a:gd name="T90" fmla="*/ 5 w 713"/>
                <a:gd name="T91" fmla="*/ 498 h 401"/>
                <a:gd name="T92" fmla="*/ 0 w 713"/>
                <a:gd name="T93" fmla="*/ 508 h 4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3" h="401">
                  <a:moveTo>
                    <a:pt x="712" y="0"/>
                  </a:moveTo>
                  <a:lnTo>
                    <a:pt x="701" y="18"/>
                  </a:lnTo>
                  <a:lnTo>
                    <a:pt x="694" y="26"/>
                  </a:lnTo>
                  <a:lnTo>
                    <a:pt x="686" y="35"/>
                  </a:lnTo>
                  <a:lnTo>
                    <a:pt x="677" y="43"/>
                  </a:lnTo>
                  <a:lnTo>
                    <a:pt x="668" y="51"/>
                  </a:lnTo>
                  <a:lnTo>
                    <a:pt x="657" y="59"/>
                  </a:lnTo>
                  <a:lnTo>
                    <a:pt x="647" y="66"/>
                  </a:lnTo>
                  <a:lnTo>
                    <a:pt x="635" y="74"/>
                  </a:lnTo>
                  <a:lnTo>
                    <a:pt x="623" y="81"/>
                  </a:lnTo>
                  <a:lnTo>
                    <a:pt x="611" y="88"/>
                  </a:lnTo>
                  <a:lnTo>
                    <a:pt x="597" y="95"/>
                  </a:lnTo>
                  <a:lnTo>
                    <a:pt x="584" y="102"/>
                  </a:lnTo>
                  <a:lnTo>
                    <a:pt x="571" y="109"/>
                  </a:lnTo>
                  <a:lnTo>
                    <a:pt x="557" y="115"/>
                  </a:lnTo>
                  <a:lnTo>
                    <a:pt x="543" y="122"/>
                  </a:lnTo>
                  <a:lnTo>
                    <a:pt x="529" y="128"/>
                  </a:lnTo>
                  <a:lnTo>
                    <a:pt x="514" y="134"/>
                  </a:lnTo>
                  <a:lnTo>
                    <a:pt x="500" y="139"/>
                  </a:lnTo>
                  <a:lnTo>
                    <a:pt x="486" y="145"/>
                  </a:lnTo>
                  <a:lnTo>
                    <a:pt x="471" y="150"/>
                  </a:lnTo>
                  <a:lnTo>
                    <a:pt x="458" y="156"/>
                  </a:lnTo>
                  <a:lnTo>
                    <a:pt x="444" y="161"/>
                  </a:lnTo>
                  <a:lnTo>
                    <a:pt x="431" y="166"/>
                  </a:lnTo>
                  <a:lnTo>
                    <a:pt x="417" y="171"/>
                  </a:lnTo>
                  <a:lnTo>
                    <a:pt x="405" y="175"/>
                  </a:lnTo>
                  <a:lnTo>
                    <a:pt x="392" y="180"/>
                  </a:lnTo>
                  <a:lnTo>
                    <a:pt x="381" y="184"/>
                  </a:lnTo>
                  <a:lnTo>
                    <a:pt x="369" y="188"/>
                  </a:lnTo>
                  <a:lnTo>
                    <a:pt x="359" y="192"/>
                  </a:lnTo>
                  <a:lnTo>
                    <a:pt x="349" y="196"/>
                  </a:lnTo>
                  <a:lnTo>
                    <a:pt x="340" y="200"/>
                  </a:lnTo>
                  <a:lnTo>
                    <a:pt x="323" y="207"/>
                  </a:lnTo>
                  <a:lnTo>
                    <a:pt x="314" y="210"/>
                  </a:lnTo>
                  <a:lnTo>
                    <a:pt x="306" y="213"/>
                  </a:lnTo>
                  <a:lnTo>
                    <a:pt x="297" y="216"/>
                  </a:lnTo>
                  <a:lnTo>
                    <a:pt x="289" y="218"/>
                  </a:lnTo>
                  <a:lnTo>
                    <a:pt x="281" y="221"/>
                  </a:lnTo>
                  <a:lnTo>
                    <a:pt x="273" y="224"/>
                  </a:lnTo>
                  <a:lnTo>
                    <a:pt x="265" y="226"/>
                  </a:lnTo>
                  <a:lnTo>
                    <a:pt x="257" y="228"/>
                  </a:lnTo>
                  <a:lnTo>
                    <a:pt x="249" y="230"/>
                  </a:lnTo>
                  <a:lnTo>
                    <a:pt x="241" y="232"/>
                  </a:lnTo>
                  <a:lnTo>
                    <a:pt x="233" y="234"/>
                  </a:lnTo>
                  <a:lnTo>
                    <a:pt x="225" y="237"/>
                  </a:lnTo>
                  <a:lnTo>
                    <a:pt x="218" y="239"/>
                  </a:lnTo>
                  <a:lnTo>
                    <a:pt x="210" y="241"/>
                  </a:lnTo>
                  <a:lnTo>
                    <a:pt x="202" y="244"/>
                  </a:lnTo>
                  <a:lnTo>
                    <a:pt x="195" y="246"/>
                  </a:lnTo>
                  <a:lnTo>
                    <a:pt x="187" y="249"/>
                  </a:lnTo>
                  <a:lnTo>
                    <a:pt x="179" y="252"/>
                  </a:lnTo>
                  <a:lnTo>
                    <a:pt x="171" y="254"/>
                  </a:lnTo>
                  <a:lnTo>
                    <a:pt x="164" y="258"/>
                  </a:lnTo>
                  <a:lnTo>
                    <a:pt x="156" y="261"/>
                  </a:lnTo>
                  <a:lnTo>
                    <a:pt x="149" y="265"/>
                  </a:lnTo>
                  <a:lnTo>
                    <a:pt x="141" y="268"/>
                  </a:lnTo>
                  <a:lnTo>
                    <a:pt x="133" y="273"/>
                  </a:lnTo>
                  <a:lnTo>
                    <a:pt x="125" y="277"/>
                  </a:lnTo>
                  <a:lnTo>
                    <a:pt x="118" y="282"/>
                  </a:lnTo>
                  <a:lnTo>
                    <a:pt x="110" y="287"/>
                  </a:lnTo>
                  <a:lnTo>
                    <a:pt x="102" y="293"/>
                  </a:lnTo>
                  <a:lnTo>
                    <a:pt x="94" y="299"/>
                  </a:lnTo>
                  <a:lnTo>
                    <a:pt x="87" y="305"/>
                  </a:lnTo>
                  <a:lnTo>
                    <a:pt x="80" y="310"/>
                  </a:lnTo>
                  <a:lnTo>
                    <a:pt x="77" y="312"/>
                  </a:lnTo>
                  <a:lnTo>
                    <a:pt x="74" y="315"/>
                  </a:lnTo>
                  <a:lnTo>
                    <a:pt x="71" y="318"/>
                  </a:lnTo>
                  <a:lnTo>
                    <a:pt x="68" y="320"/>
                  </a:lnTo>
                  <a:lnTo>
                    <a:pt x="65" y="322"/>
                  </a:lnTo>
                  <a:lnTo>
                    <a:pt x="62" y="325"/>
                  </a:lnTo>
                  <a:lnTo>
                    <a:pt x="59" y="328"/>
                  </a:lnTo>
                  <a:lnTo>
                    <a:pt x="56" y="330"/>
                  </a:lnTo>
                  <a:lnTo>
                    <a:pt x="53" y="333"/>
                  </a:lnTo>
                  <a:lnTo>
                    <a:pt x="50" y="336"/>
                  </a:lnTo>
                  <a:lnTo>
                    <a:pt x="47" y="338"/>
                  </a:lnTo>
                  <a:lnTo>
                    <a:pt x="44" y="341"/>
                  </a:lnTo>
                  <a:lnTo>
                    <a:pt x="41" y="344"/>
                  </a:lnTo>
                  <a:lnTo>
                    <a:pt x="38" y="347"/>
                  </a:lnTo>
                  <a:lnTo>
                    <a:pt x="35" y="350"/>
                  </a:lnTo>
                  <a:lnTo>
                    <a:pt x="33" y="353"/>
                  </a:lnTo>
                  <a:lnTo>
                    <a:pt x="30" y="356"/>
                  </a:lnTo>
                  <a:lnTo>
                    <a:pt x="27" y="359"/>
                  </a:lnTo>
                  <a:lnTo>
                    <a:pt x="24" y="362"/>
                  </a:lnTo>
                  <a:lnTo>
                    <a:pt x="22" y="365"/>
                  </a:lnTo>
                  <a:lnTo>
                    <a:pt x="19" y="368"/>
                  </a:lnTo>
                  <a:lnTo>
                    <a:pt x="17" y="372"/>
                  </a:lnTo>
                  <a:lnTo>
                    <a:pt x="14" y="375"/>
                  </a:lnTo>
                  <a:lnTo>
                    <a:pt x="12" y="378"/>
                  </a:lnTo>
                  <a:lnTo>
                    <a:pt x="10" y="382"/>
                  </a:lnTo>
                  <a:lnTo>
                    <a:pt x="7" y="385"/>
                  </a:lnTo>
                  <a:lnTo>
                    <a:pt x="5" y="389"/>
                  </a:lnTo>
                  <a:lnTo>
                    <a:pt x="3" y="392"/>
                  </a:lnTo>
                  <a:lnTo>
                    <a:pt x="1" y="396"/>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6" name="Line 52"/>
            <p:cNvSpPr>
              <a:spLocks noChangeShapeType="1"/>
            </p:cNvSpPr>
            <p:nvPr/>
          </p:nvSpPr>
          <p:spPr bwMode="auto">
            <a:xfrm flipV="1">
              <a:off x="3398" y="2720"/>
              <a:ext cx="38" cy="2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57" name="Line 53"/>
            <p:cNvSpPr>
              <a:spLocks noChangeShapeType="1"/>
            </p:cNvSpPr>
            <p:nvPr/>
          </p:nvSpPr>
          <p:spPr bwMode="auto">
            <a:xfrm>
              <a:off x="4917" y="1613"/>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58" name="Freeform 54"/>
            <p:cNvSpPr>
              <a:spLocks/>
            </p:cNvSpPr>
            <p:nvPr/>
          </p:nvSpPr>
          <p:spPr bwMode="auto">
            <a:xfrm>
              <a:off x="4825" y="2235"/>
              <a:ext cx="289" cy="132"/>
            </a:xfrm>
            <a:custGeom>
              <a:avLst/>
              <a:gdLst>
                <a:gd name="T0" fmla="*/ 0 w 247"/>
                <a:gd name="T1" fmla="*/ 99 h 117"/>
                <a:gd name="T2" fmla="*/ 27 w 247"/>
                <a:gd name="T3" fmla="*/ 88 h 117"/>
                <a:gd name="T4" fmla="*/ 41 w 247"/>
                <a:gd name="T5" fmla="*/ 81 h 117"/>
                <a:gd name="T6" fmla="*/ 55 w 247"/>
                <a:gd name="T7" fmla="*/ 76 h 117"/>
                <a:gd name="T8" fmla="*/ 67 w 247"/>
                <a:gd name="T9" fmla="*/ 69 h 117"/>
                <a:gd name="T10" fmla="*/ 81 w 247"/>
                <a:gd name="T11" fmla="*/ 61 h 117"/>
                <a:gd name="T12" fmla="*/ 95 w 247"/>
                <a:gd name="T13" fmla="*/ 53 h 117"/>
                <a:gd name="T14" fmla="*/ 108 w 247"/>
                <a:gd name="T15" fmla="*/ 47 h 117"/>
                <a:gd name="T16" fmla="*/ 122 w 247"/>
                <a:gd name="T17" fmla="*/ 41 h 117"/>
                <a:gd name="T18" fmla="*/ 136 w 247"/>
                <a:gd name="T19" fmla="*/ 33 h 117"/>
                <a:gd name="T20" fmla="*/ 147 w 247"/>
                <a:gd name="T21" fmla="*/ 27 h 117"/>
                <a:gd name="T22" fmla="*/ 161 w 247"/>
                <a:gd name="T23" fmla="*/ 21 h 117"/>
                <a:gd name="T24" fmla="*/ 174 w 247"/>
                <a:gd name="T25" fmla="*/ 16 h 117"/>
                <a:gd name="T26" fmla="*/ 186 w 247"/>
                <a:gd name="T27" fmla="*/ 11 h 117"/>
                <a:gd name="T28" fmla="*/ 199 w 247"/>
                <a:gd name="T29" fmla="*/ 8 h 117"/>
                <a:gd name="T30" fmla="*/ 209 w 247"/>
                <a:gd name="T31" fmla="*/ 3 h 117"/>
                <a:gd name="T32" fmla="*/ 222 w 247"/>
                <a:gd name="T33" fmla="*/ 1 h 117"/>
                <a:gd name="T34" fmla="*/ 233 w 247"/>
                <a:gd name="T35" fmla="*/ 0 h 117"/>
                <a:gd name="T36" fmla="*/ 243 w 247"/>
                <a:gd name="T37" fmla="*/ 0 h 117"/>
                <a:gd name="T38" fmla="*/ 253 w 247"/>
                <a:gd name="T39" fmla="*/ 1 h 117"/>
                <a:gd name="T40" fmla="*/ 264 w 247"/>
                <a:gd name="T41" fmla="*/ 3 h 117"/>
                <a:gd name="T42" fmla="*/ 274 w 247"/>
                <a:gd name="T43" fmla="*/ 8 h 117"/>
                <a:gd name="T44" fmla="*/ 282 w 247"/>
                <a:gd name="T45" fmla="*/ 12 h 117"/>
                <a:gd name="T46" fmla="*/ 291 w 247"/>
                <a:gd name="T47" fmla="*/ 20 h 117"/>
                <a:gd name="T48" fmla="*/ 298 w 247"/>
                <a:gd name="T49" fmla="*/ 29 h 117"/>
                <a:gd name="T50" fmla="*/ 305 w 247"/>
                <a:gd name="T51" fmla="*/ 39 h 117"/>
                <a:gd name="T52" fmla="*/ 314 w 247"/>
                <a:gd name="T53" fmla="*/ 52 h 117"/>
                <a:gd name="T54" fmla="*/ 319 w 247"/>
                <a:gd name="T55" fmla="*/ 67 h 117"/>
                <a:gd name="T56" fmla="*/ 324 w 247"/>
                <a:gd name="T57" fmla="*/ 83 h 117"/>
                <a:gd name="T58" fmla="*/ 329 w 247"/>
                <a:gd name="T59" fmla="*/ 102 h 117"/>
                <a:gd name="T60" fmla="*/ 332 w 247"/>
                <a:gd name="T61" fmla="*/ 123 h 117"/>
                <a:gd name="T62" fmla="*/ 337 w 247"/>
                <a:gd name="T63" fmla="*/ 148 h 1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7" h="117">
                  <a:moveTo>
                    <a:pt x="0" y="78"/>
                  </a:moveTo>
                  <a:lnTo>
                    <a:pt x="20" y="69"/>
                  </a:lnTo>
                  <a:lnTo>
                    <a:pt x="30" y="64"/>
                  </a:lnTo>
                  <a:lnTo>
                    <a:pt x="40" y="59"/>
                  </a:lnTo>
                  <a:lnTo>
                    <a:pt x="49" y="54"/>
                  </a:lnTo>
                  <a:lnTo>
                    <a:pt x="59" y="48"/>
                  </a:lnTo>
                  <a:lnTo>
                    <a:pt x="69" y="42"/>
                  </a:lnTo>
                  <a:lnTo>
                    <a:pt x="79" y="37"/>
                  </a:lnTo>
                  <a:lnTo>
                    <a:pt x="89" y="32"/>
                  </a:lnTo>
                  <a:lnTo>
                    <a:pt x="99" y="26"/>
                  </a:lnTo>
                  <a:lnTo>
                    <a:pt x="108" y="21"/>
                  </a:lnTo>
                  <a:lnTo>
                    <a:pt x="118" y="17"/>
                  </a:lnTo>
                  <a:lnTo>
                    <a:pt x="127" y="12"/>
                  </a:lnTo>
                  <a:lnTo>
                    <a:pt x="136" y="9"/>
                  </a:lnTo>
                  <a:lnTo>
                    <a:pt x="145" y="6"/>
                  </a:lnTo>
                  <a:lnTo>
                    <a:pt x="153" y="3"/>
                  </a:lnTo>
                  <a:lnTo>
                    <a:pt x="162" y="1"/>
                  </a:lnTo>
                  <a:lnTo>
                    <a:pt x="170" y="0"/>
                  </a:lnTo>
                  <a:lnTo>
                    <a:pt x="178" y="0"/>
                  </a:lnTo>
                  <a:lnTo>
                    <a:pt x="185" y="1"/>
                  </a:lnTo>
                  <a:lnTo>
                    <a:pt x="193" y="3"/>
                  </a:lnTo>
                  <a:lnTo>
                    <a:pt x="200" y="6"/>
                  </a:lnTo>
                  <a:lnTo>
                    <a:pt x="206" y="10"/>
                  </a:lnTo>
                  <a:lnTo>
                    <a:pt x="213" y="16"/>
                  </a:lnTo>
                  <a:lnTo>
                    <a:pt x="218" y="23"/>
                  </a:lnTo>
                  <a:lnTo>
                    <a:pt x="223" y="31"/>
                  </a:lnTo>
                  <a:lnTo>
                    <a:pt x="229" y="41"/>
                  </a:lnTo>
                  <a:lnTo>
                    <a:pt x="233" y="52"/>
                  </a:lnTo>
                  <a:lnTo>
                    <a:pt x="237" y="66"/>
                  </a:lnTo>
                  <a:lnTo>
                    <a:pt x="240" y="80"/>
                  </a:lnTo>
                  <a:lnTo>
                    <a:pt x="243" y="97"/>
                  </a:lnTo>
                  <a:lnTo>
                    <a:pt x="246" y="11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59" name="Freeform 55"/>
            <p:cNvSpPr>
              <a:spLocks/>
            </p:cNvSpPr>
            <p:nvPr/>
          </p:nvSpPr>
          <p:spPr bwMode="auto">
            <a:xfrm>
              <a:off x="4851" y="1656"/>
              <a:ext cx="337" cy="444"/>
            </a:xfrm>
            <a:custGeom>
              <a:avLst/>
              <a:gdLst>
                <a:gd name="T0" fmla="*/ 95 w 288"/>
                <a:gd name="T1" fmla="*/ 32 h 393"/>
                <a:gd name="T2" fmla="*/ 99 w 288"/>
                <a:gd name="T3" fmla="*/ 60 h 393"/>
                <a:gd name="T4" fmla="*/ 97 w 288"/>
                <a:gd name="T5" fmla="*/ 86 h 393"/>
                <a:gd name="T6" fmla="*/ 89 w 288"/>
                <a:gd name="T7" fmla="*/ 108 h 393"/>
                <a:gd name="T8" fmla="*/ 77 w 288"/>
                <a:gd name="T9" fmla="*/ 131 h 393"/>
                <a:gd name="T10" fmla="*/ 62 w 288"/>
                <a:gd name="T11" fmla="*/ 151 h 393"/>
                <a:gd name="T12" fmla="*/ 46 w 288"/>
                <a:gd name="T13" fmla="*/ 175 h 393"/>
                <a:gd name="T14" fmla="*/ 29 w 288"/>
                <a:gd name="T15" fmla="*/ 197 h 393"/>
                <a:gd name="T16" fmla="*/ 15 w 288"/>
                <a:gd name="T17" fmla="*/ 220 h 393"/>
                <a:gd name="T18" fmla="*/ 6 w 288"/>
                <a:gd name="T19" fmla="*/ 247 h 393"/>
                <a:gd name="T20" fmla="*/ 1 w 288"/>
                <a:gd name="T21" fmla="*/ 276 h 393"/>
                <a:gd name="T22" fmla="*/ 1 w 288"/>
                <a:gd name="T23" fmla="*/ 289 h 393"/>
                <a:gd name="T24" fmla="*/ 1 w 288"/>
                <a:gd name="T25" fmla="*/ 303 h 393"/>
                <a:gd name="T26" fmla="*/ 0 w 288"/>
                <a:gd name="T27" fmla="*/ 316 h 393"/>
                <a:gd name="T28" fmla="*/ 1 w 288"/>
                <a:gd name="T29" fmla="*/ 331 h 393"/>
                <a:gd name="T30" fmla="*/ 1 w 288"/>
                <a:gd name="T31" fmla="*/ 345 h 393"/>
                <a:gd name="T32" fmla="*/ 1 w 288"/>
                <a:gd name="T33" fmla="*/ 358 h 393"/>
                <a:gd name="T34" fmla="*/ 1 w 288"/>
                <a:gd name="T35" fmla="*/ 373 h 393"/>
                <a:gd name="T36" fmla="*/ 1 w 288"/>
                <a:gd name="T37" fmla="*/ 385 h 393"/>
                <a:gd name="T38" fmla="*/ 1 w 288"/>
                <a:gd name="T39" fmla="*/ 400 h 393"/>
                <a:gd name="T40" fmla="*/ 2 w 288"/>
                <a:gd name="T41" fmla="*/ 413 h 393"/>
                <a:gd name="T42" fmla="*/ 37 w 288"/>
                <a:gd name="T43" fmla="*/ 430 h 393"/>
                <a:gd name="T44" fmla="*/ 63 w 288"/>
                <a:gd name="T45" fmla="*/ 430 h 393"/>
                <a:gd name="T46" fmla="*/ 88 w 288"/>
                <a:gd name="T47" fmla="*/ 423 h 393"/>
                <a:gd name="T48" fmla="*/ 112 w 288"/>
                <a:gd name="T49" fmla="*/ 411 h 393"/>
                <a:gd name="T50" fmla="*/ 137 w 288"/>
                <a:gd name="T51" fmla="*/ 397 h 393"/>
                <a:gd name="T52" fmla="*/ 160 w 288"/>
                <a:gd name="T53" fmla="*/ 382 h 393"/>
                <a:gd name="T54" fmla="*/ 185 w 288"/>
                <a:gd name="T55" fmla="*/ 371 h 393"/>
                <a:gd name="T56" fmla="*/ 208 w 288"/>
                <a:gd name="T57" fmla="*/ 363 h 393"/>
                <a:gd name="T58" fmla="*/ 232 w 288"/>
                <a:gd name="T59" fmla="*/ 362 h 393"/>
                <a:gd name="T60" fmla="*/ 255 w 288"/>
                <a:gd name="T61" fmla="*/ 372 h 393"/>
                <a:gd name="T62" fmla="*/ 275 w 288"/>
                <a:gd name="T63" fmla="*/ 390 h 393"/>
                <a:gd name="T64" fmla="*/ 283 w 288"/>
                <a:gd name="T65" fmla="*/ 402 h 393"/>
                <a:gd name="T66" fmla="*/ 290 w 288"/>
                <a:gd name="T67" fmla="*/ 416 h 393"/>
                <a:gd name="T68" fmla="*/ 295 w 288"/>
                <a:gd name="T69" fmla="*/ 429 h 393"/>
                <a:gd name="T70" fmla="*/ 298 w 288"/>
                <a:gd name="T71" fmla="*/ 443 h 393"/>
                <a:gd name="T72" fmla="*/ 301 w 288"/>
                <a:gd name="T73" fmla="*/ 455 h 393"/>
                <a:gd name="T74" fmla="*/ 307 w 288"/>
                <a:gd name="T75" fmla="*/ 467 h 393"/>
                <a:gd name="T76" fmla="*/ 314 w 288"/>
                <a:gd name="T77" fmla="*/ 478 h 393"/>
                <a:gd name="T78" fmla="*/ 323 w 288"/>
                <a:gd name="T79" fmla="*/ 486 h 393"/>
                <a:gd name="T80" fmla="*/ 337 w 288"/>
                <a:gd name="T81" fmla="*/ 494 h 393"/>
                <a:gd name="T82" fmla="*/ 352 w 288"/>
                <a:gd name="T83" fmla="*/ 499 h 393"/>
                <a:gd name="T84" fmla="*/ 356 w 288"/>
                <a:gd name="T85" fmla="*/ 499 h 393"/>
                <a:gd name="T86" fmla="*/ 360 w 288"/>
                <a:gd name="T87" fmla="*/ 500 h 393"/>
                <a:gd name="T88" fmla="*/ 364 w 288"/>
                <a:gd name="T89" fmla="*/ 500 h 393"/>
                <a:gd name="T90" fmla="*/ 369 w 288"/>
                <a:gd name="T91" fmla="*/ 500 h 393"/>
                <a:gd name="T92" fmla="*/ 372 w 288"/>
                <a:gd name="T93" fmla="*/ 500 h 393"/>
                <a:gd name="T94" fmla="*/ 377 w 288"/>
                <a:gd name="T95" fmla="*/ 500 h 393"/>
                <a:gd name="T96" fmla="*/ 380 w 288"/>
                <a:gd name="T97" fmla="*/ 500 h 393"/>
                <a:gd name="T98" fmla="*/ 385 w 288"/>
                <a:gd name="T99" fmla="*/ 499 h 393"/>
                <a:gd name="T100" fmla="*/ 388 w 288"/>
                <a:gd name="T101" fmla="*/ 499 h 393"/>
                <a:gd name="T102" fmla="*/ 393 w 288"/>
                <a:gd name="T103" fmla="*/ 499 h 3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8" h="393">
                  <a:moveTo>
                    <a:pt x="57" y="0"/>
                  </a:moveTo>
                  <a:lnTo>
                    <a:pt x="66" y="17"/>
                  </a:lnTo>
                  <a:lnTo>
                    <a:pt x="69" y="25"/>
                  </a:lnTo>
                  <a:lnTo>
                    <a:pt x="71" y="33"/>
                  </a:lnTo>
                  <a:lnTo>
                    <a:pt x="72" y="40"/>
                  </a:lnTo>
                  <a:lnTo>
                    <a:pt x="73" y="47"/>
                  </a:lnTo>
                  <a:lnTo>
                    <a:pt x="73" y="54"/>
                  </a:lnTo>
                  <a:lnTo>
                    <a:pt x="73" y="61"/>
                  </a:lnTo>
                  <a:lnTo>
                    <a:pt x="71" y="67"/>
                  </a:lnTo>
                  <a:lnTo>
                    <a:pt x="70" y="73"/>
                  </a:lnTo>
                  <a:lnTo>
                    <a:pt x="68" y="79"/>
                  </a:lnTo>
                  <a:lnTo>
                    <a:pt x="65" y="85"/>
                  </a:lnTo>
                  <a:lnTo>
                    <a:pt x="63" y="91"/>
                  </a:lnTo>
                  <a:lnTo>
                    <a:pt x="59" y="97"/>
                  </a:lnTo>
                  <a:lnTo>
                    <a:pt x="56" y="103"/>
                  </a:lnTo>
                  <a:lnTo>
                    <a:pt x="53" y="109"/>
                  </a:lnTo>
                  <a:lnTo>
                    <a:pt x="49" y="114"/>
                  </a:lnTo>
                  <a:lnTo>
                    <a:pt x="45" y="119"/>
                  </a:lnTo>
                  <a:lnTo>
                    <a:pt x="41" y="125"/>
                  </a:lnTo>
                  <a:lnTo>
                    <a:pt x="37" y="131"/>
                  </a:lnTo>
                  <a:lnTo>
                    <a:pt x="33" y="137"/>
                  </a:lnTo>
                  <a:lnTo>
                    <a:pt x="29" y="142"/>
                  </a:lnTo>
                  <a:lnTo>
                    <a:pt x="25" y="148"/>
                  </a:lnTo>
                  <a:lnTo>
                    <a:pt x="21" y="154"/>
                  </a:lnTo>
                  <a:lnTo>
                    <a:pt x="17" y="160"/>
                  </a:lnTo>
                  <a:lnTo>
                    <a:pt x="14" y="167"/>
                  </a:lnTo>
                  <a:lnTo>
                    <a:pt x="11" y="173"/>
                  </a:lnTo>
                  <a:lnTo>
                    <a:pt x="8" y="180"/>
                  </a:lnTo>
                  <a:lnTo>
                    <a:pt x="6" y="187"/>
                  </a:lnTo>
                  <a:lnTo>
                    <a:pt x="4" y="194"/>
                  </a:lnTo>
                  <a:lnTo>
                    <a:pt x="3" y="201"/>
                  </a:lnTo>
                  <a:lnTo>
                    <a:pt x="2" y="209"/>
                  </a:lnTo>
                  <a:lnTo>
                    <a:pt x="1" y="216"/>
                  </a:lnTo>
                  <a:lnTo>
                    <a:pt x="1" y="220"/>
                  </a:lnTo>
                  <a:lnTo>
                    <a:pt x="1" y="223"/>
                  </a:lnTo>
                  <a:lnTo>
                    <a:pt x="1" y="227"/>
                  </a:lnTo>
                  <a:lnTo>
                    <a:pt x="1" y="230"/>
                  </a:lnTo>
                  <a:lnTo>
                    <a:pt x="1" y="234"/>
                  </a:lnTo>
                  <a:lnTo>
                    <a:pt x="1" y="237"/>
                  </a:lnTo>
                  <a:lnTo>
                    <a:pt x="0" y="241"/>
                  </a:lnTo>
                  <a:lnTo>
                    <a:pt x="0" y="245"/>
                  </a:lnTo>
                  <a:lnTo>
                    <a:pt x="0" y="248"/>
                  </a:lnTo>
                  <a:lnTo>
                    <a:pt x="0" y="252"/>
                  </a:lnTo>
                  <a:lnTo>
                    <a:pt x="0" y="255"/>
                  </a:lnTo>
                  <a:lnTo>
                    <a:pt x="1" y="259"/>
                  </a:lnTo>
                  <a:lnTo>
                    <a:pt x="1" y="263"/>
                  </a:lnTo>
                  <a:lnTo>
                    <a:pt x="1" y="267"/>
                  </a:lnTo>
                  <a:lnTo>
                    <a:pt x="1" y="270"/>
                  </a:lnTo>
                  <a:lnTo>
                    <a:pt x="1" y="274"/>
                  </a:lnTo>
                  <a:lnTo>
                    <a:pt x="1" y="277"/>
                  </a:lnTo>
                  <a:lnTo>
                    <a:pt x="1" y="281"/>
                  </a:lnTo>
                  <a:lnTo>
                    <a:pt x="1" y="285"/>
                  </a:lnTo>
                  <a:lnTo>
                    <a:pt x="1" y="288"/>
                  </a:lnTo>
                  <a:lnTo>
                    <a:pt x="1" y="292"/>
                  </a:lnTo>
                  <a:lnTo>
                    <a:pt x="1" y="295"/>
                  </a:lnTo>
                  <a:lnTo>
                    <a:pt x="1" y="299"/>
                  </a:lnTo>
                  <a:lnTo>
                    <a:pt x="1" y="302"/>
                  </a:lnTo>
                  <a:lnTo>
                    <a:pt x="1" y="306"/>
                  </a:lnTo>
                  <a:lnTo>
                    <a:pt x="1" y="309"/>
                  </a:lnTo>
                  <a:lnTo>
                    <a:pt x="1" y="313"/>
                  </a:lnTo>
                  <a:lnTo>
                    <a:pt x="1" y="317"/>
                  </a:lnTo>
                  <a:lnTo>
                    <a:pt x="1" y="320"/>
                  </a:lnTo>
                  <a:lnTo>
                    <a:pt x="2" y="324"/>
                  </a:lnTo>
                  <a:lnTo>
                    <a:pt x="15" y="332"/>
                  </a:lnTo>
                  <a:lnTo>
                    <a:pt x="21" y="335"/>
                  </a:lnTo>
                  <a:lnTo>
                    <a:pt x="27" y="337"/>
                  </a:lnTo>
                  <a:lnTo>
                    <a:pt x="33" y="337"/>
                  </a:lnTo>
                  <a:lnTo>
                    <a:pt x="39" y="337"/>
                  </a:lnTo>
                  <a:lnTo>
                    <a:pt x="46" y="337"/>
                  </a:lnTo>
                  <a:lnTo>
                    <a:pt x="52" y="336"/>
                  </a:lnTo>
                  <a:lnTo>
                    <a:pt x="58" y="334"/>
                  </a:lnTo>
                  <a:lnTo>
                    <a:pt x="64" y="331"/>
                  </a:lnTo>
                  <a:lnTo>
                    <a:pt x="70" y="329"/>
                  </a:lnTo>
                  <a:lnTo>
                    <a:pt x="76" y="326"/>
                  </a:lnTo>
                  <a:lnTo>
                    <a:pt x="82" y="322"/>
                  </a:lnTo>
                  <a:lnTo>
                    <a:pt x="88" y="319"/>
                  </a:lnTo>
                  <a:lnTo>
                    <a:pt x="94" y="315"/>
                  </a:lnTo>
                  <a:lnTo>
                    <a:pt x="100" y="311"/>
                  </a:lnTo>
                  <a:lnTo>
                    <a:pt x="105" y="307"/>
                  </a:lnTo>
                  <a:lnTo>
                    <a:pt x="111" y="303"/>
                  </a:lnTo>
                  <a:lnTo>
                    <a:pt x="117" y="299"/>
                  </a:lnTo>
                  <a:lnTo>
                    <a:pt x="123" y="296"/>
                  </a:lnTo>
                  <a:lnTo>
                    <a:pt x="129" y="293"/>
                  </a:lnTo>
                  <a:lnTo>
                    <a:pt x="135" y="290"/>
                  </a:lnTo>
                  <a:lnTo>
                    <a:pt x="140" y="287"/>
                  </a:lnTo>
                  <a:lnTo>
                    <a:pt x="146" y="285"/>
                  </a:lnTo>
                  <a:lnTo>
                    <a:pt x="152" y="284"/>
                  </a:lnTo>
                  <a:lnTo>
                    <a:pt x="157" y="283"/>
                  </a:lnTo>
                  <a:lnTo>
                    <a:pt x="163" y="283"/>
                  </a:lnTo>
                  <a:lnTo>
                    <a:pt x="169" y="283"/>
                  </a:lnTo>
                  <a:lnTo>
                    <a:pt x="175" y="285"/>
                  </a:lnTo>
                  <a:lnTo>
                    <a:pt x="180" y="287"/>
                  </a:lnTo>
                  <a:lnTo>
                    <a:pt x="186" y="291"/>
                  </a:lnTo>
                  <a:lnTo>
                    <a:pt x="192" y="295"/>
                  </a:lnTo>
                  <a:lnTo>
                    <a:pt x="198" y="302"/>
                  </a:lnTo>
                  <a:lnTo>
                    <a:pt x="201" y="305"/>
                  </a:lnTo>
                  <a:lnTo>
                    <a:pt x="203" y="309"/>
                  </a:lnTo>
                  <a:lnTo>
                    <a:pt x="206" y="312"/>
                  </a:lnTo>
                  <a:lnTo>
                    <a:pt x="207" y="315"/>
                  </a:lnTo>
                  <a:lnTo>
                    <a:pt x="209" y="319"/>
                  </a:lnTo>
                  <a:lnTo>
                    <a:pt x="211" y="322"/>
                  </a:lnTo>
                  <a:lnTo>
                    <a:pt x="212" y="326"/>
                  </a:lnTo>
                  <a:lnTo>
                    <a:pt x="213" y="329"/>
                  </a:lnTo>
                  <a:lnTo>
                    <a:pt x="214" y="333"/>
                  </a:lnTo>
                  <a:lnTo>
                    <a:pt x="215" y="336"/>
                  </a:lnTo>
                  <a:lnTo>
                    <a:pt x="216" y="340"/>
                  </a:lnTo>
                  <a:lnTo>
                    <a:pt x="217" y="343"/>
                  </a:lnTo>
                  <a:lnTo>
                    <a:pt x="218" y="347"/>
                  </a:lnTo>
                  <a:lnTo>
                    <a:pt x="219" y="350"/>
                  </a:lnTo>
                  <a:lnTo>
                    <a:pt x="219" y="353"/>
                  </a:lnTo>
                  <a:lnTo>
                    <a:pt x="220" y="357"/>
                  </a:lnTo>
                  <a:lnTo>
                    <a:pt x="221" y="360"/>
                  </a:lnTo>
                  <a:lnTo>
                    <a:pt x="222" y="363"/>
                  </a:lnTo>
                  <a:lnTo>
                    <a:pt x="224" y="366"/>
                  </a:lnTo>
                  <a:lnTo>
                    <a:pt x="225" y="369"/>
                  </a:lnTo>
                  <a:lnTo>
                    <a:pt x="227" y="371"/>
                  </a:lnTo>
                  <a:lnTo>
                    <a:pt x="229" y="374"/>
                  </a:lnTo>
                  <a:lnTo>
                    <a:pt x="231" y="377"/>
                  </a:lnTo>
                  <a:lnTo>
                    <a:pt x="233" y="379"/>
                  </a:lnTo>
                  <a:lnTo>
                    <a:pt x="236" y="381"/>
                  </a:lnTo>
                  <a:lnTo>
                    <a:pt x="239" y="383"/>
                  </a:lnTo>
                  <a:lnTo>
                    <a:pt x="243" y="385"/>
                  </a:lnTo>
                  <a:lnTo>
                    <a:pt x="246" y="387"/>
                  </a:lnTo>
                  <a:lnTo>
                    <a:pt x="251" y="389"/>
                  </a:lnTo>
                  <a:lnTo>
                    <a:pt x="255" y="391"/>
                  </a:lnTo>
                  <a:lnTo>
                    <a:pt x="257" y="391"/>
                  </a:lnTo>
                  <a:lnTo>
                    <a:pt x="258" y="391"/>
                  </a:lnTo>
                  <a:lnTo>
                    <a:pt x="259" y="391"/>
                  </a:lnTo>
                  <a:lnTo>
                    <a:pt x="260" y="391"/>
                  </a:lnTo>
                  <a:lnTo>
                    <a:pt x="261" y="392"/>
                  </a:lnTo>
                  <a:lnTo>
                    <a:pt x="262" y="392"/>
                  </a:lnTo>
                  <a:lnTo>
                    <a:pt x="263" y="392"/>
                  </a:lnTo>
                  <a:lnTo>
                    <a:pt x="264" y="392"/>
                  </a:lnTo>
                  <a:lnTo>
                    <a:pt x="265" y="392"/>
                  </a:lnTo>
                  <a:lnTo>
                    <a:pt x="266" y="392"/>
                  </a:lnTo>
                  <a:lnTo>
                    <a:pt x="267" y="392"/>
                  </a:lnTo>
                  <a:lnTo>
                    <a:pt x="268" y="392"/>
                  </a:lnTo>
                  <a:lnTo>
                    <a:pt x="269" y="392"/>
                  </a:lnTo>
                  <a:lnTo>
                    <a:pt x="270" y="392"/>
                  </a:lnTo>
                  <a:lnTo>
                    <a:pt x="271" y="392"/>
                  </a:lnTo>
                  <a:lnTo>
                    <a:pt x="272" y="392"/>
                  </a:lnTo>
                  <a:lnTo>
                    <a:pt x="273" y="392"/>
                  </a:lnTo>
                  <a:lnTo>
                    <a:pt x="274" y="392"/>
                  </a:lnTo>
                  <a:lnTo>
                    <a:pt x="275" y="392"/>
                  </a:lnTo>
                  <a:lnTo>
                    <a:pt x="276" y="392"/>
                  </a:lnTo>
                  <a:lnTo>
                    <a:pt x="277" y="392"/>
                  </a:lnTo>
                  <a:lnTo>
                    <a:pt x="278" y="392"/>
                  </a:lnTo>
                  <a:lnTo>
                    <a:pt x="279" y="392"/>
                  </a:lnTo>
                  <a:lnTo>
                    <a:pt x="280" y="392"/>
                  </a:lnTo>
                  <a:lnTo>
                    <a:pt x="281" y="391"/>
                  </a:lnTo>
                  <a:lnTo>
                    <a:pt x="282" y="391"/>
                  </a:lnTo>
                  <a:lnTo>
                    <a:pt x="283" y="391"/>
                  </a:lnTo>
                  <a:lnTo>
                    <a:pt x="284" y="391"/>
                  </a:lnTo>
                  <a:lnTo>
                    <a:pt x="285" y="391"/>
                  </a:lnTo>
                  <a:lnTo>
                    <a:pt x="286" y="391"/>
                  </a:lnTo>
                  <a:lnTo>
                    <a:pt x="287" y="3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0" name="Freeform 56"/>
            <p:cNvSpPr>
              <a:spLocks/>
            </p:cNvSpPr>
            <p:nvPr/>
          </p:nvSpPr>
          <p:spPr bwMode="auto">
            <a:xfrm>
              <a:off x="5019" y="1581"/>
              <a:ext cx="354" cy="203"/>
            </a:xfrm>
            <a:custGeom>
              <a:avLst/>
              <a:gdLst>
                <a:gd name="T0" fmla="*/ 0 w 302"/>
                <a:gd name="T1" fmla="*/ 0 h 180"/>
                <a:gd name="T2" fmla="*/ 9 w 302"/>
                <a:gd name="T3" fmla="*/ 19 h 180"/>
                <a:gd name="T4" fmla="*/ 16 w 302"/>
                <a:gd name="T5" fmla="*/ 28 h 180"/>
                <a:gd name="T6" fmla="*/ 22 w 302"/>
                <a:gd name="T7" fmla="*/ 36 h 180"/>
                <a:gd name="T8" fmla="*/ 29 w 302"/>
                <a:gd name="T9" fmla="*/ 42 h 180"/>
                <a:gd name="T10" fmla="*/ 35 w 302"/>
                <a:gd name="T11" fmla="*/ 48 h 180"/>
                <a:gd name="T12" fmla="*/ 45 w 302"/>
                <a:gd name="T13" fmla="*/ 54 h 180"/>
                <a:gd name="T14" fmla="*/ 50 w 302"/>
                <a:gd name="T15" fmla="*/ 60 h 180"/>
                <a:gd name="T16" fmla="*/ 59 w 302"/>
                <a:gd name="T17" fmla="*/ 65 h 180"/>
                <a:gd name="T18" fmla="*/ 67 w 302"/>
                <a:gd name="T19" fmla="*/ 69 h 180"/>
                <a:gd name="T20" fmla="*/ 75 w 302"/>
                <a:gd name="T21" fmla="*/ 72 h 180"/>
                <a:gd name="T22" fmla="*/ 86 w 302"/>
                <a:gd name="T23" fmla="*/ 77 h 180"/>
                <a:gd name="T24" fmla="*/ 94 w 302"/>
                <a:gd name="T25" fmla="*/ 80 h 180"/>
                <a:gd name="T26" fmla="*/ 103 w 302"/>
                <a:gd name="T27" fmla="*/ 82 h 180"/>
                <a:gd name="T28" fmla="*/ 111 w 302"/>
                <a:gd name="T29" fmla="*/ 87 h 180"/>
                <a:gd name="T30" fmla="*/ 121 w 302"/>
                <a:gd name="T31" fmla="*/ 89 h 180"/>
                <a:gd name="T32" fmla="*/ 129 w 302"/>
                <a:gd name="T33" fmla="*/ 91 h 180"/>
                <a:gd name="T34" fmla="*/ 138 w 302"/>
                <a:gd name="T35" fmla="*/ 94 h 180"/>
                <a:gd name="T36" fmla="*/ 149 w 302"/>
                <a:gd name="T37" fmla="*/ 97 h 180"/>
                <a:gd name="T38" fmla="*/ 157 w 302"/>
                <a:gd name="T39" fmla="*/ 99 h 180"/>
                <a:gd name="T40" fmla="*/ 166 w 302"/>
                <a:gd name="T41" fmla="*/ 102 h 180"/>
                <a:gd name="T42" fmla="*/ 175 w 302"/>
                <a:gd name="T43" fmla="*/ 106 h 180"/>
                <a:gd name="T44" fmla="*/ 184 w 302"/>
                <a:gd name="T45" fmla="*/ 109 h 180"/>
                <a:gd name="T46" fmla="*/ 192 w 302"/>
                <a:gd name="T47" fmla="*/ 112 h 180"/>
                <a:gd name="T48" fmla="*/ 200 w 302"/>
                <a:gd name="T49" fmla="*/ 117 h 180"/>
                <a:gd name="T50" fmla="*/ 209 w 302"/>
                <a:gd name="T51" fmla="*/ 121 h 180"/>
                <a:gd name="T52" fmla="*/ 216 w 302"/>
                <a:gd name="T53" fmla="*/ 125 h 180"/>
                <a:gd name="T54" fmla="*/ 224 w 302"/>
                <a:gd name="T55" fmla="*/ 131 h 180"/>
                <a:gd name="T56" fmla="*/ 231 w 302"/>
                <a:gd name="T57" fmla="*/ 136 h 180"/>
                <a:gd name="T58" fmla="*/ 238 w 302"/>
                <a:gd name="T59" fmla="*/ 142 h 180"/>
                <a:gd name="T60" fmla="*/ 245 w 302"/>
                <a:gd name="T61" fmla="*/ 150 h 180"/>
                <a:gd name="T62" fmla="*/ 252 w 302"/>
                <a:gd name="T63" fmla="*/ 158 h 180"/>
                <a:gd name="T64" fmla="*/ 257 w 302"/>
                <a:gd name="T65" fmla="*/ 167 h 180"/>
                <a:gd name="T66" fmla="*/ 261 w 302"/>
                <a:gd name="T67" fmla="*/ 170 h 180"/>
                <a:gd name="T68" fmla="*/ 265 w 302"/>
                <a:gd name="T69" fmla="*/ 176 h 180"/>
                <a:gd name="T70" fmla="*/ 270 w 302"/>
                <a:gd name="T71" fmla="*/ 179 h 180"/>
                <a:gd name="T72" fmla="*/ 273 w 302"/>
                <a:gd name="T73" fmla="*/ 185 h 180"/>
                <a:gd name="T74" fmla="*/ 278 w 302"/>
                <a:gd name="T75" fmla="*/ 188 h 180"/>
                <a:gd name="T76" fmla="*/ 281 w 302"/>
                <a:gd name="T77" fmla="*/ 192 h 180"/>
                <a:gd name="T78" fmla="*/ 287 w 302"/>
                <a:gd name="T79" fmla="*/ 196 h 180"/>
                <a:gd name="T80" fmla="*/ 292 w 302"/>
                <a:gd name="T81" fmla="*/ 200 h 180"/>
                <a:gd name="T82" fmla="*/ 295 w 302"/>
                <a:gd name="T83" fmla="*/ 202 h 180"/>
                <a:gd name="T84" fmla="*/ 301 w 302"/>
                <a:gd name="T85" fmla="*/ 206 h 180"/>
                <a:gd name="T86" fmla="*/ 306 w 302"/>
                <a:gd name="T87" fmla="*/ 209 h 180"/>
                <a:gd name="T88" fmla="*/ 312 w 302"/>
                <a:gd name="T89" fmla="*/ 211 h 180"/>
                <a:gd name="T90" fmla="*/ 316 w 302"/>
                <a:gd name="T91" fmla="*/ 215 h 180"/>
                <a:gd name="T92" fmla="*/ 321 w 302"/>
                <a:gd name="T93" fmla="*/ 217 h 180"/>
                <a:gd name="T94" fmla="*/ 327 w 302"/>
                <a:gd name="T95" fmla="*/ 219 h 180"/>
                <a:gd name="T96" fmla="*/ 333 w 302"/>
                <a:gd name="T97" fmla="*/ 221 h 180"/>
                <a:gd name="T98" fmla="*/ 338 w 302"/>
                <a:gd name="T99" fmla="*/ 222 h 180"/>
                <a:gd name="T100" fmla="*/ 343 w 302"/>
                <a:gd name="T101" fmla="*/ 223 h 180"/>
                <a:gd name="T102" fmla="*/ 349 w 302"/>
                <a:gd name="T103" fmla="*/ 226 h 180"/>
                <a:gd name="T104" fmla="*/ 354 w 302"/>
                <a:gd name="T105" fmla="*/ 227 h 180"/>
                <a:gd name="T106" fmla="*/ 360 w 302"/>
                <a:gd name="T107" fmla="*/ 227 h 180"/>
                <a:gd name="T108" fmla="*/ 367 w 302"/>
                <a:gd name="T109" fmla="*/ 228 h 180"/>
                <a:gd name="T110" fmla="*/ 373 w 302"/>
                <a:gd name="T111" fmla="*/ 228 h 180"/>
                <a:gd name="T112" fmla="*/ 377 w 302"/>
                <a:gd name="T113" fmla="*/ 227 h 180"/>
                <a:gd name="T114" fmla="*/ 383 w 302"/>
                <a:gd name="T115" fmla="*/ 227 h 180"/>
                <a:gd name="T116" fmla="*/ 389 w 302"/>
                <a:gd name="T117" fmla="*/ 226 h 180"/>
                <a:gd name="T118" fmla="*/ 396 w 302"/>
                <a:gd name="T119" fmla="*/ 223 h 180"/>
                <a:gd name="T120" fmla="*/ 401 w 302"/>
                <a:gd name="T121" fmla="*/ 222 h 180"/>
                <a:gd name="T122" fmla="*/ 408 w 302"/>
                <a:gd name="T123" fmla="*/ 220 h 180"/>
                <a:gd name="T124" fmla="*/ 414 w 302"/>
                <a:gd name="T125" fmla="*/ 219 h 1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2" h="180">
                  <a:moveTo>
                    <a:pt x="0" y="0"/>
                  </a:moveTo>
                  <a:lnTo>
                    <a:pt x="7" y="15"/>
                  </a:lnTo>
                  <a:lnTo>
                    <a:pt x="12" y="22"/>
                  </a:lnTo>
                  <a:lnTo>
                    <a:pt x="16" y="28"/>
                  </a:lnTo>
                  <a:lnTo>
                    <a:pt x="21" y="33"/>
                  </a:lnTo>
                  <a:lnTo>
                    <a:pt x="26" y="38"/>
                  </a:lnTo>
                  <a:lnTo>
                    <a:pt x="32" y="43"/>
                  </a:lnTo>
                  <a:lnTo>
                    <a:pt x="37" y="47"/>
                  </a:lnTo>
                  <a:lnTo>
                    <a:pt x="43" y="51"/>
                  </a:lnTo>
                  <a:lnTo>
                    <a:pt x="49" y="54"/>
                  </a:lnTo>
                  <a:lnTo>
                    <a:pt x="55" y="57"/>
                  </a:lnTo>
                  <a:lnTo>
                    <a:pt x="62" y="60"/>
                  </a:lnTo>
                  <a:lnTo>
                    <a:pt x="68" y="63"/>
                  </a:lnTo>
                  <a:lnTo>
                    <a:pt x="75" y="65"/>
                  </a:lnTo>
                  <a:lnTo>
                    <a:pt x="81" y="68"/>
                  </a:lnTo>
                  <a:lnTo>
                    <a:pt x="88" y="70"/>
                  </a:lnTo>
                  <a:lnTo>
                    <a:pt x="94" y="72"/>
                  </a:lnTo>
                  <a:lnTo>
                    <a:pt x="101" y="74"/>
                  </a:lnTo>
                  <a:lnTo>
                    <a:pt x="108" y="76"/>
                  </a:lnTo>
                  <a:lnTo>
                    <a:pt x="114" y="78"/>
                  </a:lnTo>
                  <a:lnTo>
                    <a:pt x="121" y="80"/>
                  </a:lnTo>
                  <a:lnTo>
                    <a:pt x="127" y="83"/>
                  </a:lnTo>
                  <a:lnTo>
                    <a:pt x="134" y="86"/>
                  </a:lnTo>
                  <a:lnTo>
                    <a:pt x="140" y="88"/>
                  </a:lnTo>
                  <a:lnTo>
                    <a:pt x="146" y="92"/>
                  </a:lnTo>
                  <a:lnTo>
                    <a:pt x="152" y="95"/>
                  </a:lnTo>
                  <a:lnTo>
                    <a:pt x="157" y="98"/>
                  </a:lnTo>
                  <a:lnTo>
                    <a:pt x="163" y="103"/>
                  </a:lnTo>
                  <a:lnTo>
                    <a:pt x="168" y="107"/>
                  </a:lnTo>
                  <a:lnTo>
                    <a:pt x="173" y="112"/>
                  </a:lnTo>
                  <a:lnTo>
                    <a:pt x="178" y="118"/>
                  </a:lnTo>
                  <a:lnTo>
                    <a:pt x="183" y="124"/>
                  </a:lnTo>
                  <a:lnTo>
                    <a:pt x="187" y="131"/>
                  </a:lnTo>
                  <a:lnTo>
                    <a:pt x="190" y="134"/>
                  </a:lnTo>
                  <a:lnTo>
                    <a:pt x="193" y="138"/>
                  </a:lnTo>
                  <a:lnTo>
                    <a:pt x="196" y="141"/>
                  </a:lnTo>
                  <a:lnTo>
                    <a:pt x="199" y="145"/>
                  </a:lnTo>
                  <a:lnTo>
                    <a:pt x="202" y="148"/>
                  </a:lnTo>
                  <a:lnTo>
                    <a:pt x="205" y="151"/>
                  </a:lnTo>
                  <a:lnTo>
                    <a:pt x="209" y="154"/>
                  </a:lnTo>
                  <a:lnTo>
                    <a:pt x="212" y="157"/>
                  </a:lnTo>
                  <a:lnTo>
                    <a:pt x="215" y="159"/>
                  </a:lnTo>
                  <a:lnTo>
                    <a:pt x="219" y="162"/>
                  </a:lnTo>
                  <a:lnTo>
                    <a:pt x="223" y="164"/>
                  </a:lnTo>
                  <a:lnTo>
                    <a:pt x="227" y="166"/>
                  </a:lnTo>
                  <a:lnTo>
                    <a:pt x="230" y="169"/>
                  </a:lnTo>
                  <a:lnTo>
                    <a:pt x="234" y="170"/>
                  </a:lnTo>
                  <a:lnTo>
                    <a:pt x="238" y="172"/>
                  </a:lnTo>
                  <a:lnTo>
                    <a:pt x="242" y="174"/>
                  </a:lnTo>
                  <a:lnTo>
                    <a:pt x="246" y="175"/>
                  </a:lnTo>
                  <a:lnTo>
                    <a:pt x="250" y="176"/>
                  </a:lnTo>
                  <a:lnTo>
                    <a:pt x="254" y="177"/>
                  </a:lnTo>
                  <a:lnTo>
                    <a:pt x="258" y="178"/>
                  </a:lnTo>
                  <a:lnTo>
                    <a:pt x="262" y="178"/>
                  </a:lnTo>
                  <a:lnTo>
                    <a:pt x="267" y="179"/>
                  </a:lnTo>
                  <a:lnTo>
                    <a:pt x="271" y="179"/>
                  </a:lnTo>
                  <a:lnTo>
                    <a:pt x="275" y="178"/>
                  </a:lnTo>
                  <a:lnTo>
                    <a:pt x="279" y="178"/>
                  </a:lnTo>
                  <a:lnTo>
                    <a:pt x="283" y="177"/>
                  </a:lnTo>
                  <a:lnTo>
                    <a:pt x="288" y="176"/>
                  </a:lnTo>
                  <a:lnTo>
                    <a:pt x="292" y="175"/>
                  </a:lnTo>
                  <a:lnTo>
                    <a:pt x="297" y="173"/>
                  </a:lnTo>
                  <a:lnTo>
                    <a:pt x="301" y="17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1" name="Freeform 57"/>
            <p:cNvSpPr>
              <a:spLocks/>
            </p:cNvSpPr>
            <p:nvPr/>
          </p:nvSpPr>
          <p:spPr bwMode="auto">
            <a:xfrm>
              <a:off x="5075" y="1775"/>
              <a:ext cx="223" cy="99"/>
            </a:xfrm>
            <a:custGeom>
              <a:avLst/>
              <a:gdLst>
                <a:gd name="T0" fmla="*/ 251 w 190"/>
                <a:gd name="T1" fmla="*/ 0 h 88"/>
                <a:gd name="T2" fmla="*/ 261 w 190"/>
                <a:gd name="T3" fmla="*/ 36 h 88"/>
                <a:gd name="T4" fmla="*/ 261 w 190"/>
                <a:gd name="T5" fmla="*/ 51 h 88"/>
                <a:gd name="T6" fmla="*/ 261 w 190"/>
                <a:gd name="T7" fmla="*/ 64 h 88"/>
                <a:gd name="T8" fmla="*/ 259 w 190"/>
                <a:gd name="T9" fmla="*/ 77 h 88"/>
                <a:gd name="T10" fmla="*/ 256 w 190"/>
                <a:gd name="T11" fmla="*/ 84 h 88"/>
                <a:gd name="T12" fmla="*/ 252 w 190"/>
                <a:gd name="T13" fmla="*/ 92 h 88"/>
                <a:gd name="T14" fmla="*/ 246 w 190"/>
                <a:gd name="T15" fmla="*/ 99 h 88"/>
                <a:gd name="T16" fmla="*/ 238 w 190"/>
                <a:gd name="T17" fmla="*/ 104 h 88"/>
                <a:gd name="T18" fmla="*/ 230 w 190"/>
                <a:gd name="T19" fmla="*/ 107 h 88"/>
                <a:gd name="T20" fmla="*/ 222 w 190"/>
                <a:gd name="T21" fmla="*/ 109 h 88"/>
                <a:gd name="T22" fmla="*/ 211 w 190"/>
                <a:gd name="T23" fmla="*/ 110 h 88"/>
                <a:gd name="T24" fmla="*/ 201 w 190"/>
                <a:gd name="T25" fmla="*/ 110 h 88"/>
                <a:gd name="T26" fmla="*/ 189 w 190"/>
                <a:gd name="T27" fmla="*/ 109 h 88"/>
                <a:gd name="T28" fmla="*/ 177 w 190"/>
                <a:gd name="T29" fmla="*/ 108 h 88"/>
                <a:gd name="T30" fmla="*/ 165 w 190"/>
                <a:gd name="T31" fmla="*/ 105 h 88"/>
                <a:gd name="T32" fmla="*/ 153 w 190"/>
                <a:gd name="T33" fmla="*/ 102 h 88"/>
                <a:gd name="T34" fmla="*/ 140 w 190"/>
                <a:gd name="T35" fmla="*/ 99 h 88"/>
                <a:gd name="T36" fmla="*/ 127 w 190"/>
                <a:gd name="T37" fmla="*/ 95 h 88"/>
                <a:gd name="T38" fmla="*/ 114 w 190"/>
                <a:gd name="T39" fmla="*/ 91 h 88"/>
                <a:gd name="T40" fmla="*/ 101 w 190"/>
                <a:gd name="T41" fmla="*/ 87 h 88"/>
                <a:gd name="T42" fmla="*/ 89 w 190"/>
                <a:gd name="T43" fmla="*/ 82 h 88"/>
                <a:gd name="T44" fmla="*/ 76 w 190"/>
                <a:gd name="T45" fmla="*/ 79 h 88"/>
                <a:gd name="T46" fmla="*/ 65 w 190"/>
                <a:gd name="T47" fmla="*/ 73 h 88"/>
                <a:gd name="T48" fmla="*/ 54 w 190"/>
                <a:gd name="T49" fmla="*/ 70 h 88"/>
                <a:gd name="T50" fmla="*/ 42 w 190"/>
                <a:gd name="T51" fmla="*/ 66 h 88"/>
                <a:gd name="T52" fmla="*/ 33 w 190"/>
                <a:gd name="T53" fmla="*/ 63 h 88"/>
                <a:gd name="T54" fmla="*/ 25 w 190"/>
                <a:gd name="T55" fmla="*/ 61 h 88"/>
                <a:gd name="T56" fmla="*/ 16 w 190"/>
                <a:gd name="T57" fmla="*/ 60 h 88"/>
                <a:gd name="T58" fmla="*/ 9 w 190"/>
                <a:gd name="T59" fmla="*/ 59 h 88"/>
                <a:gd name="T60" fmla="*/ 5 w 190"/>
                <a:gd name="T61" fmla="*/ 59 h 88"/>
                <a:gd name="T62" fmla="*/ 0 w 190"/>
                <a:gd name="T63" fmla="*/ 60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0" h="88">
                  <a:moveTo>
                    <a:pt x="182" y="0"/>
                  </a:moveTo>
                  <a:lnTo>
                    <a:pt x="189" y="28"/>
                  </a:lnTo>
                  <a:lnTo>
                    <a:pt x="189" y="40"/>
                  </a:lnTo>
                  <a:lnTo>
                    <a:pt x="189" y="51"/>
                  </a:lnTo>
                  <a:lnTo>
                    <a:pt x="188" y="60"/>
                  </a:lnTo>
                  <a:lnTo>
                    <a:pt x="186" y="67"/>
                  </a:lnTo>
                  <a:lnTo>
                    <a:pt x="183" y="73"/>
                  </a:lnTo>
                  <a:lnTo>
                    <a:pt x="179" y="78"/>
                  </a:lnTo>
                  <a:lnTo>
                    <a:pt x="173" y="82"/>
                  </a:lnTo>
                  <a:lnTo>
                    <a:pt x="167" y="84"/>
                  </a:lnTo>
                  <a:lnTo>
                    <a:pt x="161" y="86"/>
                  </a:lnTo>
                  <a:lnTo>
                    <a:pt x="153" y="87"/>
                  </a:lnTo>
                  <a:lnTo>
                    <a:pt x="146" y="87"/>
                  </a:lnTo>
                  <a:lnTo>
                    <a:pt x="137" y="86"/>
                  </a:lnTo>
                  <a:lnTo>
                    <a:pt x="129" y="85"/>
                  </a:lnTo>
                  <a:lnTo>
                    <a:pt x="120" y="83"/>
                  </a:lnTo>
                  <a:lnTo>
                    <a:pt x="111" y="81"/>
                  </a:lnTo>
                  <a:lnTo>
                    <a:pt x="101" y="78"/>
                  </a:lnTo>
                  <a:lnTo>
                    <a:pt x="92" y="75"/>
                  </a:lnTo>
                  <a:lnTo>
                    <a:pt x="83" y="72"/>
                  </a:lnTo>
                  <a:lnTo>
                    <a:pt x="73" y="68"/>
                  </a:lnTo>
                  <a:lnTo>
                    <a:pt x="65" y="65"/>
                  </a:lnTo>
                  <a:lnTo>
                    <a:pt x="55" y="62"/>
                  </a:lnTo>
                  <a:lnTo>
                    <a:pt x="47" y="58"/>
                  </a:lnTo>
                  <a:lnTo>
                    <a:pt x="39" y="55"/>
                  </a:lnTo>
                  <a:lnTo>
                    <a:pt x="31" y="52"/>
                  </a:lnTo>
                  <a:lnTo>
                    <a:pt x="24" y="50"/>
                  </a:lnTo>
                  <a:lnTo>
                    <a:pt x="18" y="48"/>
                  </a:lnTo>
                  <a:lnTo>
                    <a:pt x="12" y="47"/>
                  </a:lnTo>
                  <a:lnTo>
                    <a:pt x="7" y="46"/>
                  </a:lnTo>
                  <a:lnTo>
                    <a:pt x="3" y="46"/>
                  </a:lnTo>
                  <a:lnTo>
                    <a:pt x="0" y="4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2" name="Freeform 58"/>
            <p:cNvSpPr>
              <a:spLocks/>
            </p:cNvSpPr>
            <p:nvPr/>
          </p:nvSpPr>
          <p:spPr bwMode="auto">
            <a:xfrm>
              <a:off x="5520" y="1805"/>
              <a:ext cx="261" cy="239"/>
            </a:xfrm>
            <a:custGeom>
              <a:avLst/>
              <a:gdLst>
                <a:gd name="T0" fmla="*/ 304 w 223"/>
                <a:gd name="T1" fmla="*/ 268 h 212"/>
                <a:gd name="T2" fmla="*/ 291 w 223"/>
                <a:gd name="T3" fmla="*/ 264 h 212"/>
                <a:gd name="T4" fmla="*/ 287 w 223"/>
                <a:gd name="T5" fmla="*/ 262 h 212"/>
                <a:gd name="T6" fmla="*/ 282 w 223"/>
                <a:gd name="T7" fmla="*/ 258 h 212"/>
                <a:gd name="T8" fmla="*/ 276 w 223"/>
                <a:gd name="T9" fmla="*/ 254 h 212"/>
                <a:gd name="T10" fmla="*/ 273 w 223"/>
                <a:gd name="T11" fmla="*/ 249 h 212"/>
                <a:gd name="T12" fmla="*/ 268 w 223"/>
                <a:gd name="T13" fmla="*/ 244 h 212"/>
                <a:gd name="T14" fmla="*/ 265 w 223"/>
                <a:gd name="T15" fmla="*/ 239 h 212"/>
                <a:gd name="T16" fmla="*/ 262 w 223"/>
                <a:gd name="T17" fmla="*/ 232 h 212"/>
                <a:gd name="T18" fmla="*/ 257 w 223"/>
                <a:gd name="T19" fmla="*/ 228 h 212"/>
                <a:gd name="T20" fmla="*/ 254 w 223"/>
                <a:gd name="T21" fmla="*/ 220 h 212"/>
                <a:gd name="T22" fmla="*/ 250 w 223"/>
                <a:gd name="T23" fmla="*/ 213 h 212"/>
                <a:gd name="T24" fmla="*/ 248 w 223"/>
                <a:gd name="T25" fmla="*/ 207 h 212"/>
                <a:gd name="T26" fmla="*/ 246 w 223"/>
                <a:gd name="T27" fmla="*/ 200 h 212"/>
                <a:gd name="T28" fmla="*/ 242 w 223"/>
                <a:gd name="T29" fmla="*/ 192 h 212"/>
                <a:gd name="T30" fmla="*/ 239 w 223"/>
                <a:gd name="T31" fmla="*/ 184 h 212"/>
                <a:gd name="T32" fmla="*/ 235 w 223"/>
                <a:gd name="T33" fmla="*/ 177 h 212"/>
                <a:gd name="T34" fmla="*/ 233 w 223"/>
                <a:gd name="T35" fmla="*/ 169 h 212"/>
                <a:gd name="T36" fmla="*/ 231 w 223"/>
                <a:gd name="T37" fmla="*/ 160 h 212"/>
                <a:gd name="T38" fmla="*/ 226 w 223"/>
                <a:gd name="T39" fmla="*/ 152 h 212"/>
                <a:gd name="T40" fmla="*/ 224 w 223"/>
                <a:gd name="T41" fmla="*/ 145 h 212"/>
                <a:gd name="T42" fmla="*/ 220 w 223"/>
                <a:gd name="T43" fmla="*/ 138 h 212"/>
                <a:gd name="T44" fmla="*/ 217 w 223"/>
                <a:gd name="T45" fmla="*/ 130 h 212"/>
                <a:gd name="T46" fmla="*/ 212 w 223"/>
                <a:gd name="T47" fmla="*/ 122 h 212"/>
                <a:gd name="T48" fmla="*/ 208 w 223"/>
                <a:gd name="T49" fmla="*/ 116 h 212"/>
                <a:gd name="T50" fmla="*/ 204 w 223"/>
                <a:gd name="T51" fmla="*/ 108 h 212"/>
                <a:gd name="T52" fmla="*/ 200 w 223"/>
                <a:gd name="T53" fmla="*/ 101 h 212"/>
                <a:gd name="T54" fmla="*/ 195 w 223"/>
                <a:gd name="T55" fmla="*/ 96 h 212"/>
                <a:gd name="T56" fmla="*/ 191 w 223"/>
                <a:gd name="T57" fmla="*/ 90 h 212"/>
                <a:gd name="T58" fmla="*/ 185 w 223"/>
                <a:gd name="T59" fmla="*/ 83 h 212"/>
                <a:gd name="T60" fmla="*/ 179 w 223"/>
                <a:gd name="T61" fmla="*/ 79 h 212"/>
                <a:gd name="T62" fmla="*/ 174 w 223"/>
                <a:gd name="T63" fmla="*/ 76 h 212"/>
                <a:gd name="T64" fmla="*/ 163 w 223"/>
                <a:gd name="T65" fmla="*/ 68 h 212"/>
                <a:gd name="T66" fmla="*/ 158 w 223"/>
                <a:gd name="T67" fmla="*/ 62 h 212"/>
                <a:gd name="T68" fmla="*/ 152 w 223"/>
                <a:gd name="T69" fmla="*/ 60 h 212"/>
                <a:gd name="T70" fmla="*/ 146 w 223"/>
                <a:gd name="T71" fmla="*/ 56 h 212"/>
                <a:gd name="T72" fmla="*/ 143 w 223"/>
                <a:gd name="T73" fmla="*/ 52 h 212"/>
                <a:gd name="T74" fmla="*/ 137 w 223"/>
                <a:gd name="T75" fmla="*/ 48 h 212"/>
                <a:gd name="T76" fmla="*/ 133 w 223"/>
                <a:gd name="T77" fmla="*/ 44 h 212"/>
                <a:gd name="T78" fmla="*/ 128 w 223"/>
                <a:gd name="T79" fmla="*/ 41 h 212"/>
                <a:gd name="T80" fmla="*/ 122 w 223"/>
                <a:gd name="T81" fmla="*/ 37 h 212"/>
                <a:gd name="T82" fmla="*/ 118 w 223"/>
                <a:gd name="T83" fmla="*/ 34 h 212"/>
                <a:gd name="T84" fmla="*/ 112 w 223"/>
                <a:gd name="T85" fmla="*/ 30 h 212"/>
                <a:gd name="T86" fmla="*/ 108 w 223"/>
                <a:gd name="T87" fmla="*/ 28 h 212"/>
                <a:gd name="T88" fmla="*/ 103 w 223"/>
                <a:gd name="T89" fmla="*/ 24 h 212"/>
                <a:gd name="T90" fmla="*/ 97 w 223"/>
                <a:gd name="T91" fmla="*/ 21 h 212"/>
                <a:gd name="T92" fmla="*/ 91 w 223"/>
                <a:gd name="T93" fmla="*/ 19 h 212"/>
                <a:gd name="T94" fmla="*/ 87 w 223"/>
                <a:gd name="T95" fmla="*/ 17 h 212"/>
                <a:gd name="T96" fmla="*/ 82 w 223"/>
                <a:gd name="T97" fmla="*/ 14 h 212"/>
                <a:gd name="T98" fmla="*/ 77 w 223"/>
                <a:gd name="T99" fmla="*/ 11 h 212"/>
                <a:gd name="T100" fmla="*/ 71 w 223"/>
                <a:gd name="T101" fmla="*/ 9 h 212"/>
                <a:gd name="T102" fmla="*/ 66 w 223"/>
                <a:gd name="T103" fmla="*/ 8 h 212"/>
                <a:gd name="T104" fmla="*/ 60 w 223"/>
                <a:gd name="T105" fmla="*/ 7 h 212"/>
                <a:gd name="T106" fmla="*/ 55 w 223"/>
                <a:gd name="T107" fmla="*/ 3 h 212"/>
                <a:gd name="T108" fmla="*/ 49 w 223"/>
                <a:gd name="T109" fmla="*/ 2 h 212"/>
                <a:gd name="T110" fmla="*/ 43 w 223"/>
                <a:gd name="T111" fmla="*/ 1 h 212"/>
                <a:gd name="T112" fmla="*/ 37 w 223"/>
                <a:gd name="T113" fmla="*/ 1 h 212"/>
                <a:gd name="T114" fmla="*/ 32 w 223"/>
                <a:gd name="T115" fmla="*/ 0 h 212"/>
                <a:gd name="T116" fmla="*/ 26 w 223"/>
                <a:gd name="T117" fmla="*/ 0 h 212"/>
                <a:gd name="T118" fmla="*/ 19 w 223"/>
                <a:gd name="T119" fmla="*/ 0 h 212"/>
                <a:gd name="T120" fmla="*/ 13 w 223"/>
                <a:gd name="T121" fmla="*/ 0 h 212"/>
                <a:gd name="T122" fmla="*/ 7 w 223"/>
                <a:gd name="T123" fmla="*/ 1 h 212"/>
                <a:gd name="T124" fmla="*/ 0 w 223"/>
                <a:gd name="T125" fmla="*/ 1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3" h="212">
                  <a:moveTo>
                    <a:pt x="222" y="211"/>
                  </a:moveTo>
                  <a:lnTo>
                    <a:pt x="213" y="208"/>
                  </a:lnTo>
                  <a:lnTo>
                    <a:pt x="209" y="206"/>
                  </a:lnTo>
                  <a:lnTo>
                    <a:pt x="206" y="203"/>
                  </a:lnTo>
                  <a:lnTo>
                    <a:pt x="202" y="200"/>
                  </a:lnTo>
                  <a:lnTo>
                    <a:pt x="199" y="196"/>
                  </a:lnTo>
                  <a:lnTo>
                    <a:pt x="196" y="192"/>
                  </a:lnTo>
                  <a:lnTo>
                    <a:pt x="193" y="188"/>
                  </a:lnTo>
                  <a:lnTo>
                    <a:pt x="191" y="183"/>
                  </a:lnTo>
                  <a:lnTo>
                    <a:pt x="188" y="179"/>
                  </a:lnTo>
                  <a:lnTo>
                    <a:pt x="185" y="173"/>
                  </a:lnTo>
                  <a:lnTo>
                    <a:pt x="183" y="168"/>
                  </a:lnTo>
                  <a:lnTo>
                    <a:pt x="181" y="163"/>
                  </a:lnTo>
                  <a:lnTo>
                    <a:pt x="179" y="157"/>
                  </a:lnTo>
                  <a:lnTo>
                    <a:pt x="177" y="151"/>
                  </a:lnTo>
                  <a:lnTo>
                    <a:pt x="174" y="145"/>
                  </a:lnTo>
                  <a:lnTo>
                    <a:pt x="172" y="139"/>
                  </a:lnTo>
                  <a:lnTo>
                    <a:pt x="170" y="133"/>
                  </a:lnTo>
                  <a:lnTo>
                    <a:pt x="168" y="126"/>
                  </a:lnTo>
                  <a:lnTo>
                    <a:pt x="165" y="120"/>
                  </a:lnTo>
                  <a:lnTo>
                    <a:pt x="163" y="114"/>
                  </a:lnTo>
                  <a:lnTo>
                    <a:pt x="161" y="108"/>
                  </a:lnTo>
                  <a:lnTo>
                    <a:pt x="158" y="102"/>
                  </a:lnTo>
                  <a:lnTo>
                    <a:pt x="155" y="96"/>
                  </a:lnTo>
                  <a:lnTo>
                    <a:pt x="152" y="91"/>
                  </a:lnTo>
                  <a:lnTo>
                    <a:pt x="149" y="85"/>
                  </a:lnTo>
                  <a:lnTo>
                    <a:pt x="146" y="80"/>
                  </a:lnTo>
                  <a:lnTo>
                    <a:pt x="143" y="75"/>
                  </a:lnTo>
                  <a:lnTo>
                    <a:pt x="139" y="71"/>
                  </a:lnTo>
                  <a:lnTo>
                    <a:pt x="135" y="66"/>
                  </a:lnTo>
                  <a:lnTo>
                    <a:pt x="131" y="62"/>
                  </a:lnTo>
                  <a:lnTo>
                    <a:pt x="127" y="59"/>
                  </a:lnTo>
                  <a:lnTo>
                    <a:pt x="119" y="53"/>
                  </a:lnTo>
                  <a:lnTo>
                    <a:pt x="115" y="49"/>
                  </a:lnTo>
                  <a:lnTo>
                    <a:pt x="111" y="47"/>
                  </a:lnTo>
                  <a:lnTo>
                    <a:pt x="107" y="44"/>
                  </a:lnTo>
                  <a:lnTo>
                    <a:pt x="104" y="41"/>
                  </a:lnTo>
                  <a:lnTo>
                    <a:pt x="100" y="38"/>
                  </a:lnTo>
                  <a:lnTo>
                    <a:pt x="97" y="35"/>
                  </a:lnTo>
                  <a:lnTo>
                    <a:pt x="93" y="32"/>
                  </a:lnTo>
                  <a:lnTo>
                    <a:pt x="89" y="29"/>
                  </a:lnTo>
                  <a:lnTo>
                    <a:pt x="86" y="27"/>
                  </a:lnTo>
                  <a:lnTo>
                    <a:pt x="82" y="24"/>
                  </a:lnTo>
                  <a:lnTo>
                    <a:pt x="79" y="22"/>
                  </a:lnTo>
                  <a:lnTo>
                    <a:pt x="75" y="19"/>
                  </a:lnTo>
                  <a:lnTo>
                    <a:pt x="71" y="17"/>
                  </a:lnTo>
                  <a:lnTo>
                    <a:pt x="67" y="15"/>
                  </a:lnTo>
                  <a:lnTo>
                    <a:pt x="63" y="13"/>
                  </a:lnTo>
                  <a:lnTo>
                    <a:pt x="60" y="11"/>
                  </a:lnTo>
                  <a:lnTo>
                    <a:pt x="56" y="9"/>
                  </a:lnTo>
                  <a:lnTo>
                    <a:pt x="52" y="7"/>
                  </a:lnTo>
                  <a:lnTo>
                    <a:pt x="48" y="6"/>
                  </a:lnTo>
                  <a:lnTo>
                    <a:pt x="44" y="5"/>
                  </a:lnTo>
                  <a:lnTo>
                    <a:pt x="40" y="3"/>
                  </a:lnTo>
                  <a:lnTo>
                    <a:pt x="36" y="2"/>
                  </a:lnTo>
                  <a:lnTo>
                    <a:pt x="32" y="1"/>
                  </a:lnTo>
                  <a:lnTo>
                    <a:pt x="27" y="1"/>
                  </a:lnTo>
                  <a:lnTo>
                    <a:pt x="23" y="0"/>
                  </a:lnTo>
                  <a:lnTo>
                    <a:pt x="19" y="0"/>
                  </a:lnTo>
                  <a:lnTo>
                    <a:pt x="14" y="0"/>
                  </a:lnTo>
                  <a:lnTo>
                    <a:pt x="9" y="0"/>
                  </a:lnTo>
                  <a:lnTo>
                    <a:pt x="5" y="1"/>
                  </a:lnTo>
                  <a:lnTo>
                    <a:pt x="0" y="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3" name="Freeform 59"/>
            <p:cNvSpPr>
              <a:spLocks/>
            </p:cNvSpPr>
            <p:nvPr/>
          </p:nvSpPr>
          <p:spPr bwMode="auto">
            <a:xfrm>
              <a:off x="3482" y="1254"/>
              <a:ext cx="306" cy="166"/>
            </a:xfrm>
            <a:custGeom>
              <a:avLst/>
              <a:gdLst>
                <a:gd name="T0" fmla="*/ 356 w 262"/>
                <a:gd name="T1" fmla="*/ 89 h 147"/>
                <a:gd name="T2" fmla="*/ 348 w 262"/>
                <a:gd name="T3" fmla="*/ 62 h 147"/>
                <a:gd name="T4" fmla="*/ 342 w 262"/>
                <a:gd name="T5" fmla="*/ 51 h 147"/>
                <a:gd name="T6" fmla="*/ 334 w 262"/>
                <a:gd name="T7" fmla="*/ 41 h 147"/>
                <a:gd name="T8" fmla="*/ 325 w 262"/>
                <a:gd name="T9" fmla="*/ 32 h 147"/>
                <a:gd name="T10" fmla="*/ 314 w 262"/>
                <a:gd name="T11" fmla="*/ 24 h 147"/>
                <a:gd name="T12" fmla="*/ 302 w 262"/>
                <a:gd name="T13" fmla="*/ 18 h 147"/>
                <a:gd name="T14" fmla="*/ 291 w 262"/>
                <a:gd name="T15" fmla="*/ 11 h 147"/>
                <a:gd name="T16" fmla="*/ 277 w 262"/>
                <a:gd name="T17" fmla="*/ 8 h 147"/>
                <a:gd name="T18" fmla="*/ 263 w 262"/>
                <a:gd name="T19" fmla="*/ 3 h 147"/>
                <a:gd name="T20" fmla="*/ 249 w 262"/>
                <a:gd name="T21" fmla="*/ 1 h 147"/>
                <a:gd name="T22" fmla="*/ 234 w 262"/>
                <a:gd name="T23" fmla="*/ 0 h 147"/>
                <a:gd name="T24" fmla="*/ 217 w 262"/>
                <a:gd name="T25" fmla="*/ 0 h 147"/>
                <a:gd name="T26" fmla="*/ 201 w 262"/>
                <a:gd name="T27" fmla="*/ 1 h 147"/>
                <a:gd name="T28" fmla="*/ 186 w 262"/>
                <a:gd name="T29" fmla="*/ 2 h 147"/>
                <a:gd name="T30" fmla="*/ 169 w 262"/>
                <a:gd name="T31" fmla="*/ 6 h 147"/>
                <a:gd name="T32" fmla="*/ 153 w 262"/>
                <a:gd name="T33" fmla="*/ 9 h 147"/>
                <a:gd name="T34" fmla="*/ 138 w 262"/>
                <a:gd name="T35" fmla="*/ 14 h 147"/>
                <a:gd name="T36" fmla="*/ 121 w 262"/>
                <a:gd name="T37" fmla="*/ 20 h 147"/>
                <a:gd name="T38" fmla="*/ 106 w 262"/>
                <a:gd name="T39" fmla="*/ 27 h 147"/>
                <a:gd name="T40" fmla="*/ 91 w 262"/>
                <a:gd name="T41" fmla="*/ 36 h 147"/>
                <a:gd name="T42" fmla="*/ 78 w 262"/>
                <a:gd name="T43" fmla="*/ 45 h 147"/>
                <a:gd name="T44" fmla="*/ 64 w 262"/>
                <a:gd name="T45" fmla="*/ 55 h 147"/>
                <a:gd name="T46" fmla="*/ 51 w 262"/>
                <a:gd name="T47" fmla="*/ 65 h 147"/>
                <a:gd name="T48" fmla="*/ 41 w 262"/>
                <a:gd name="T49" fmla="*/ 78 h 147"/>
                <a:gd name="T50" fmla="*/ 32 w 262"/>
                <a:gd name="T51" fmla="*/ 90 h 147"/>
                <a:gd name="T52" fmla="*/ 22 w 262"/>
                <a:gd name="T53" fmla="*/ 103 h 147"/>
                <a:gd name="T54" fmla="*/ 15 w 262"/>
                <a:gd name="T55" fmla="*/ 119 h 147"/>
                <a:gd name="T56" fmla="*/ 8 w 262"/>
                <a:gd name="T57" fmla="*/ 134 h 147"/>
                <a:gd name="T58" fmla="*/ 5 w 262"/>
                <a:gd name="T59" fmla="*/ 150 h 147"/>
                <a:gd name="T60" fmla="*/ 1 w 262"/>
                <a:gd name="T61" fmla="*/ 168 h 147"/>
                <a:gd name="T62" fmla="*/ 0 w 262"/>
                <a:gd name="T63" fmla="*/ 18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7">
                  <a:moveTo>
                    <a:pt x="261" y="70"/>
                  </a:moveTo>
                  <a:lnTo>
                    <a:pt x="255" y="49"/>
                  </a:lnTo>
                  <a:lnTo>
                    <a:pt x="251" y="40"/>
                  </a:lnTo>
                  <a:lnTo>
                    <a:pt x="245" y="32"/>
                  </a:lnTo>
                  <a:lnTo>
                    <a:pt x="238" y="25"/>
                  </a:lnTo>
                  <a:lnTo>
                    <a:pt x="230" y="19"/>
                  </a:lnTo>
                  <a:lnTo>
                    <a:pt x="222" y="14"/>
                  </a:lnTo>
                  <a:lnTo>
                    <a:pt x="213" y="9"/>
                  </a:lnTo>
                  <a:lnTo>
                    <a:pt x="203" y="6"/>
                  </a:lnTo>
                  <a:lnTo>
                    <a:pt x="193" y="3"/>
                  </a:lnTo>
                  <a:lnTo>
                    <a:pt x="182" y="1"/>
                  </a:lnTo>
                  <a:lnTo>
                    <a:pt x="171" y="0"/>
                  </a:lnTo>
                  <a:lnTo>
                    <a:pt x="159" y="0"/>
                  </a:lnTo>
                  <a:lnTo>
                    <a:pt x="147" y="1"/>
                  </a:lnTo>
                  <a:lnTo>
                    <a:pt x="136" y="2"/>
                  </a:lnTo>
                  <a:lnTo>
                    <a:pt x="124" y="4"/>
                  </a:lnTo>
                  <a:lnTo>
                    <a:pt x="112" y="7"/>
                  </a:lnTo>
                  <a:lnTo>
                    <a:pt x="101" y="11"/>
                  </a:lnTo>
                  <a:lnTo>
                    <a:pt x="89" y="16"/>
                  </a:lnTo>
                  <a:lnTo>
                    <a:pt x="78" y="21"/>
                  </a:lnTo>
                  <a:lnTo>
                    <a:pt x="67" y="28"/>
                  </a:lnTo>
                  <a:lnTo>
                    <a:pt x="57" y="35"/>
                  </a:lnTo>
                  <a:lnTo>
                    <a:pt x="47" y="43"/>
                  </a:lnTo>
                  <a:lnTo>
                    <a:pt x="38" y="51"/>
                  </a:lnTo>
                  <a:lnTo>
                    <a:pt x="30" y="61"/>
                  </a:lnTo>
                  <a:lnTo>
                    <a:pt x="23" y="71"/>
                  </a:lnTo>
                  <a:lnTo>
                    <a:pt x="16" y="81"/>
                  </a:lnTo>
                  <a:lnTo>
                    <a:pt x="11" y="93"/>
                  </a:lnTo>
                  <a:lnTo>
                    <a:pt x="6" y="105"/>
                  </a:lnTo>
                  <a:lnTo>
                    <a:pt x="3" y="118"/>
                  </a:lnTo>
                  <a:lnTo>
                    <a:pt x="1" y="132"/>
                  </a:lnTo>
                  <a:lnTo>
                    <a:pt x="0" y="14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4" name="Freeform 60"/>
            <p:cNvSpPr>
              <a:spLocks/>
            </p:cNvSpPr>
            <p:nvPr/>
          </p:nvSpPr>
          <p:spPr bwMode="auto">
            <a:xfrm>
              <a:off x="3105" y="1516"/>
              <a:ext cx="155" cy="173"/>
            </a:xfrm>
            <a:custGeom>
              <a:avLst/>
              <a:gdLst>
                <a:gd name="T0" fmla="*/ 7 w 133"/>
                <a:gd name="T1" fmla="*/ 194 h 153"/>
                <a:gd name="T2" fmla="*/ 1 w 133"/>
                <a:gd name="T3" fmla="*/ 172 h 153"/>
                <a:gd name="T4" fmla="*/ 0 w 133"/>
                <a:gd name="T5" fmla="*/ 161 h 153"/>
                <a:gd name="T6" fmla="*/ 0 w 133"/>
                <a:gd name="T7" fmla="*/ 150 h 153"/>
                <a:gd name="T8" fmla="*/ 0 w 133"/>
                <a:gd name="T9" fmla="*/ 142 h 153"/>
                <a:gd name="T10" fmla="*/ 1 w 133"/>
                <a:gd name="T11" fmla="*/ 131 h 153"/>
                <a:gd name="T12" fmla="*/ 3 w 133"/>
                <a:gd name="T13" fmla="*/ 124 h 153"/>
                <a:gd name="T14" fmla="*/ 7 w 133"/>
                <a:gd name="T15" fmla="*/ 115 h 153"/>
                <a:gd name="T16" fmla="*/ 9 w 133"/>
                <a:gd name="T17" fmla="*/ 107 h 153"/>
                <a:gd name="T18" fmla="*/ 14 w 133"/>
                <a:gd name="T19" fmla="*/ 100 h 153"/>
                <a:gd name="T20" fmla="*/ 17 w 133"/>
                <a:gd name="T21" fmla="*/ 92 h 153"/>
                <a:gd name="T22" fmla="*/ 23 w 133"/>
                <a:gd name="T23" fmla="*/ 86 h 153"/>
                <a:gd name="T24" fmla="*/ 28 w 133"/>
                <a:gd name="T25" fmla="*/ 78 h 153"/>
                <a:gd name="T26" fmla="*/ 35 w 133"/>
                <a:gd name="T27" fmla="*/ 72 h 153"/>
                <a:gd name="T28" fmla="*/ 42 w 133"/>
                <a:gd name="T29" fmla="*/ 67 h 153"/>
                <a:gd name="T30" fmla="*/ 49 w 133"/>
                <a:gd name="T31" fmla="*/ 60 h 153"/>
                <a:gd name="T32" fmla="*/ 56 w 133"/>
                <a:gd name="T33" fmla="*/ 55 h 153"/>
                <a:gd name="T34" fmla="*/ 64 w 133"/>
                <a:gd name="T35" fmla="*/ 50 h 153"/>
                <a:gd name="T36" fmla="*/ 72 w 133"/>
                <a:gd name="T37" fmla="*/ 45 h 153"/>
                <a:gd name="T38" fmla="*/ 80 w 133"/>
                <a:gd name="T39" fmla="*/ 41 h 153"/>
                <a:gd name="T40" fmla="*/ 89 w 133"/>
                <a:gd name="T41" fmla="*/ 36 h 153"/>
                <a:gd name="T42" fmla="*/ 97 w 133"/>
                <a:gd name="T43" fmla="*/ 32 h 153"/>
                <a:gd name="T44" fmla="*/ 105 w 133"/>
                <a:gd name="T45" fmla="*/ 28 h 153"/>
                <a:gd name="T46" fmla="*/ 113 w 133"/>
                <a:gd name="T47" fmla="*/ 24 h 153"/>
                <a:gd name="T48" fmla="*/ 122 w 133"/>
                <a:gd name="T49" fmla="*/ 20 h 153"/>
                <a:gd name="T50" fmla="*/ 131 w 133"/>
                <a:gd name="T51" fmla="*/ 17 h 153"/>
                <a:gd name="T52" fmla="*/ 139 w 133"/>
                <a:gd name="T53" fmla="*/ 14 h 153"/>
                <a:gd name="T54" fmla="*/ 148 w 133"/>
                <a:gd name="T55" fmla="*/ 11 h 153"/>
                <a:gd name="T56" fmla="*/ 156 w 133"/>
                <a:gd name="T57" fmla="*/ 8 h 153"/>
                <a:gd name="T58" fmla="*/ 164 w 133"/>
                <a:gd name="T59" fmla="*/ 6 h 153"/>
                <a:gd name="T60" fmla="*/ 171 w 133"/>
                <a:gd name="T61" fmla="*/ 2 h 153"/>
                <a:gd name="T62" fmla="*/ 179 w 133"/>
                <a:gd name="T63" fmla="*/ 0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3" h="153">
                  <a:moveTo>
                    <a:pt x="5" y="152"/>
                  </a:moveTo>
                  <a:lnTo>
                    <a:pt x="1" y="134"/>
                  </a:lnTo>
                  <a:lnTo>
                    <a:pt x="0" y="126"/>
                  </a:lnTo>
                  <a:lnTo>
                    <a:pt x="0" y="118"/>
                  </a:lnTo>
                  <a:lnTo>
                    <a:pt x="0" y="111"/>
                  </a:lnTo>
                  <a:lnTo>
                    <a:pt x="1" y="103"/>
                  </a:lnTo>
                  <a:lnTo>
                    <a:pt x="3" y="97"/>
                  </a:lnTo>
                  <a:lnTo>
                    <a:pt x="5" y="90"/>
                  </a:lnTo>
                  <a:lnTo>
                    <a:pt x="7" y="84"/>
                  </a:lnTo>
                  <a:lnTo>
                    <a:pt x="10" y="78"/>
                  </a:lnTo>
                  <a:lnTo>
                    <a:pt x="13" y="72"/>
                  </a:lnTo>
                  <a:lnTo>
                    <a:pt x="17" y="67"/>
                  </a:lnTo>
                  <a:lnTo>
                    <a:pt x="21" y="61"/>
                  </a:lnTo>
                  <a:lnTo>
                    <a:pt x="26" y="57"/>
                  </a:lnTo>
                  <a:lnTo>
                    <a:pt x="31" y="52"/>
                  </a:lnTo>
                  <a:lnTo>
                    <a:pt x="36" y="47"/>
                  </a:lnTo>
                  <a:lnTo>
                    <a:pt x="41" y="43"/>
                  </a:lnTo>
                  <a:lnTo>
                    <a:pt x="47" y="39"/>
                  </a:lnTo>
                  <a:lnTo>
                    <a:pt x="53" y="35"/>
                  </a:lnTo>
                  <a:lnTo>
                    <a:pt x="59" y="32"/>
                  </a:lnTo>
                  <a:lnTo>
                    <a:pt x="65" y="28"/>
                  </a:lnTo>
                  <a:lnTo>
                    <a:pt x="71" y="25"/>
                  </a:lnTo>
                  <a:lnTo>
                    <a:pt x="77" y="22"/>
                  </a:lnTo>
                  <a:lnTo>
                    <a:pt x="83" y="19"/>
                  </a:lnTo>
                  <a:lnTo>
                    <a:pt x="90" y="16"/>
                  </a:lnTo>
                  <a:lnTo>
                    <a:pt x="96" y="13"/>
                  </a:lnTo>
                  <a:lnTo>
                    <a:pt x="102" y="11"/>
                  </a:lnTo>
                  <a:lnTo>
                    <a:pt x="109" y="9"/>
                  </a:lnTo>
                  <a:lnTo>
                    <a:pt x="115" y="6"/>
                  </a:lnTo>
                  <a:lnTo>
                    <a:pt x="121" y="4"/>
                  </a:lnTo>
                  <a:lnTo>
                    <a:pt x="126" y="2"/>
                  </a:lnTo>
                  <a:lnTo>
                    <a:pt x="13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5" name="Freeform 61"/>
            <p:cNvSpPr>
              <a:spLocks/>
            </p:cNvSpPr>
            <p:nvPr/>
          </p:nvSpPr>
          <p:spPr bwMode="auto">
            <a:xfrm>
              <a:off x="3176" y="2603"/>
              <a:ext cx="158" cy="161"/>
            </a:xfrm>
            <a:custGeom>
              <a:avLst/>
              <a:gdLst>
                <a:gd name="T0" fmla="*/ 0 w 135"/>
                <a:gd name="T1" fmla="*/ 0 h 143"/>
                <a:gd name="T2" fmla="*/ 8 w 135"/>
                <a:gd name="T3" fmla="*/ 14 h 143"/>
                <a:gd name="T4" fmla="*/ 13 w 135"/>
                <a:gd name="T5" fmla="*/ 21 h 143"/>
                <a:gd name="T6" fmla="*/ 16 w 135"/>
                <a:gd name="T7" fmla="*/ 29 h 143"/>
                <a:gd name="T8" fmla="*/ 21 w 135"/>
                <a:gd name="T9" fmla="*/ 37 h 143"/>
                <a:gd name="T10" fmla="*/ 25 w 135"/>
                <a:gd name="T11" fmla="*/ 44 h 143"/>
                <a:gd name="T12" fmla="*/ 30 w 135"/>
                <a:gd name="T13" fmla="*/ 52 h 143"/>
                <a:gd name="T14" fmla="*/ 34 w 135"/>
                <a:gd name="T15" fmla="*/ 60 h 143"/>
                <a:gd name="T16" fmla="*/ 39 w 135"/>
                <a:gd name="T17" fmla="*/ 66 h 143"/>
                <a:gd name="T18" fmla="*/ 43 w 135"/>
                <a:gd name="T19" fmla="*/ 73 h 143"/>
                <a:gd name="T20" fmla="*/ 48 w 135"/>
                <a:gd name="T21" fmla="*/ 81 h 143"/>
                <a:gd name="T22" fmla="*/ 51 w 135"/>
                <a:gd name="T23" fmla="*/ 89 h 143"/>
                <a:gd name="T24" fmla="*/ 57 w 135"/>
                <a:gd name="T25" fmla="*/ 97 h 143"/>
                <a:gd name="T26" fmla="*/ 63 w 135"/>
                <a:gd name="T27" fmla="*/ 104 h 143"/>
                <a:gd name="T28" fmla="*/ 67 w 135"/>
                <a:gd name="T29" fmla="*/ 110 h 143"/>
                <a:gd name="T30" fmla="*/ 73 w 135"/>
                <a:gd name="T31" fmla="*/ 117 h 143"/>
                <a:gd name="T32" fmla="*/ 78 w 135"/>
                <a:gd name="T33" fmla="*/ 123 h 143"/>
                <a:gd name="T34" fmla="*/ 83 w 135"/>
                <a:gd name="T35" fmla="*/ 129 h 143"/>
                <a:gd name="T36" fmla="*/ 89 w 135"/>
                <a:gd name="T37" fmla="*/ 135 h 143"/>
                <a:gd name="T38" fmla="*/ 96 w 135"/>
                <a:gd name="T39" fmla="*/ 142 h 143"/>
                <a:gd name="T40" fmla="*/ 102 w 135"/>
                <a:gd name="T41" fmla="*/ 147 h 143"/>
                <a:gd name="T42" fmla="*/ 108 w 135"/>
                <a:gd name="T43" fmla="*/ 152 h 143"/>
                <a:gd name="T44" fmla="*/ 115 w 135"/>
                <a:gd name="T45" fmla="*/ 158 h 143"/>
                <a:gd name="T46" fmla="*/ 121 w 135"/>
                <a:gd name="T47" fmla="*/ 161 h 143"/>
                <a:gd name="T48" fmla="*/ 129 w 135"/>
                <a:gd name="T49" fmla="*/ 164 h 143"/>
                <a:gd name="T50" fmla="*/ 136 w 135"/>
                <a:gd name="T51" fmla="*/ 169 h 143"/>
                <a:gd name="T52" fmla="*/ 143 w 135"/>
                <a:gd name="T53" fmla="*/ 172 h 143"/>
                <a:gd name="T54" fmla="*/ 151 w 135"/>
                <a:gd name="T55" fmla="*/ 175 h 143"/>
                <a:gd name="T56" fmla="*/ 159 w 135"/>
                <a:gd name="T57" fmla="*/ 178 h 143"/>
                <a:gd name="T58" fmla="*/ 167 w 135"/>
                <a:gd name="T59" fmla="*/ 179 h 143"/>
                <a:gd name="T60" fmla="*/ 176 w 135"/>
                <a:gd name="T61" fmla="*/ 180 h 143"/>
                <a:gd name="T62" fmla="*/ 184 w 135"/>
                <a:gd name="T63" fmla="*/ 180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5" h="143">
                  <a:moveTo>
                    <a:pt x="0" y="0"/>
                  </a:moveTo>
                  <a:lnTo>
                    <a:pt x="6" y="11"/>
                  </a:lnTo>
                  <a:lnTo>
                    <a:pt x="9" y="17"/>
                  </a:lnTo>
                  <a:lnTo>
                    <a:pt x="12" y="23"/>
                  </a:lnTo>
                  <a:lnTo>
                    <a:pt x="15" y="29"/>
                  </a:lnTo>
                  <a:lnTo>
                    <a:pt x="18" y="35"/>
                  </a:lnTo>
                  <a:lnTo>
                    <a:pt x="22" y="41"/>
                  </a:lnTo>
                  <a:lnTo>
                    <a:pt x="25" y="47"/>
                  </a:lnTo>
                  <a:lnTo>
                    <a:pt x="28" y="52"/>
                  </a:lnTo>
                  <a:lnTo>
                    <a:pt x="32" y="58"/>
                  </a:lnTo>
                  <a:lnTo>
                    <a:pt x="35" y="64"/>
                  </a:lnTo>
                  <a:lnTo>
                    <a:pt x="38" y="70"/>
                  </a:lnTo>
                  <a:lnTo>
                    <a:pt x="42" y="76"/>
                  </a:lnTo>
                  <a:lnTo>
                    <a:pt x="46" y="82"/>
                  </a:lnTo>
                  <a:lnTo>
                    <a:pt x="49" y="87"/>
                  </a:lnTo>
                  <a:lnTo>
                    <a:pt x="53" y="92"/>
                  </a:lnTo>
                  <a:lnTo>
                    <a:pt x="57" y="97"/>
                  </a:lnTo>
                  <a:lnTo>
                    <a:pt x="61" y="102"/>
                  </a:lnTo>
                  <a:lnTo>
                    <a:pt x="65" y="107"/>
                  </a:lnTo>
                  <a:lnTo>
                    <a:pt x="70" y="112"/>
                  </a:lnTo>
                  <a:lnTo>
                    <a:pt x="74" y="116"/>
                  </a:lnTo>
                  <a:lnTo>
                    <a:pt x="79" y="120"/>
                  </a:lnTo>
                  <a:lnTo>
                    <a:pt x="84" y="124"/>
                  </a:lnTo>
                  <a:lnTo>
                    <a:pt x="88" y="127"/>
                  </a:lnTo>
                  <a:lnTo>
                    <a:pt x="94" y="130"/>
                  </a:lnTo>
                  <a:lnTo>
                    <a:pt x="99" y="133"/>
                  </a:lnTo>
                  <a:lnTo>
                    <a:pt x="104" y="136"/>
                  </a:lnTo>
                  <a:lnTo>
                    <a:pt x="110" y="138"/>
                  </a:lnTo>
                  <a:lnTo>
                    <a:pt x="116" y="140"/>
                  </a:lnTo>
                  <a:lnTo>
                    <a:pt x="122" y="141"/>
                  </a:lnTo>
                  <a:lnTo>
                    <a:pt x="128" y="142"/>
                  </a:lnTo>
                  <a:lnTo>
                    <a:pt x="134" y="1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6" name="Freeform 62"/>
            <p:cNvSpPr>
              <a:spLocks/>
            </p:cNvSpPr>
            <p:nvPr/>
          </p:nvSpPr>
          <p:spPr bwMode="auto">
            <a:xfrm>
              <a:off x="3445" y="2710"/>
              <a:ext cx="612" cy="149"/>
            </a:xfrm>
            <a:custGeom>
              <a:avLst/>
              <a:gdLst>
                <a:gd name="T0" fmla="*/ 0 w 523"/>
                <a:gd name="T1" fmla="*/ 37 h 132"/>
                <a:gd name="T2" fmla="*/ 19 w 523"/>
                <a:gd name="T3" fmla="*/ 77 h 132"/>
                <a:gd name="T4" fmla="*/ 33 w 523"/>
                <a:gd name="T5" fmla="*/ 95 h 132"/>
                <a:gd name="T6" fmla="*/ 49 w 523"/>
                <a:gd name="T7" fmla="*/ 108 h 132"/>
                <a:gd name="T8" fmla="*/ 66 w 523"/>
                <a:gd name="T9" fmla="*/ 122 h 132"/>
                <a:gd name="T10" fmla="*/ 85 w 523"/>
                <a:gd name="T11" fmla="*/ 134 h 132"/>
                <a:gd name="T12" fmla="*/ 106 w 523"/>
                <a:gd name="T13" fmla="*/ 144 h 132"/>
                <a:gd name="T14" fmla="*/ 129 w 523"/>
                <a:gd name="T15" fmla="*/ 151 h 132"/>
                <a:gd name="T16" fmla="*/ 153 w 523"/>
                <a:gd name="T17" fmla="*/ 158 h 132"/>
                <a:gd name="T18" fmla="*/ 178 w 523"/>
                <a:gd name="T19" fmla="*/ 161 h 132"/>
                <a:gd name="T20" fmla="*/ 204 w 523"/>
                <a:gd name="T21" fmla="*/ 166 h 132"/>
                <a:gd name="T22" fmla="*/ 232 w 523"/>
                <a:gd name="T23" fmla="*/ 167 h 132"/>
                <a:gd name="T24" fmla="*/ 259 w 523"/>
                <a:gd name="T25" fmla="*/ 167 h 132"/>
                <a:gd name="T26" fmla="*/ 288 w 523"/>
                <a:gd name="T27" fmla="*/ 167 h 132"/>
                <a:gd name="T28" fmla="*/ 316 w 523"/>
                <a:gd name="T29" fmla="*/ 165 h 132"/>
                <a:gd name="T30" fmla="*/ 345 w 523"/>
                <a:gd name="T31" fmla="*/ 160 h 132"/>
                <a:gd name="T32" fmla="*/ 373 w 523"/>
                <a:gd name="T33" fmla="*/ 157 h 132"/>
                <a:gd name="T34" fmla="*/ 403 w 523"/>
                <a:gd name="T35" fmla="*/ 150 h 132"/>
                <a:gd name="T36" fmla="*/ 432 w 523"/>
                <a:gd name="T37" fmla="*/ 144 h 132"/>
                <a:gd name="T38" fmla="*/ 460 w 523"/>
                <a:gd name="T39" fmla="*/ 137 h 132"/>
                <a:gd name="T40" fmla="*/ 488 w 523"/>
                <a:gd name="T41" fmla="*/ 129 h 132"/>
                <a:gd name="T42" fmla="*/ 515 w 523"/>
                <a:gd name="T43" fmla="*/ 119 h 132"/>
                <a:gd name="T44" fmla="*/ 541 w 523"/>
                <a:gd name="T45" fmla="*/ 109 h 132"/>
                <a:gd name="T46" fmla="*/ 566 w 523"/>
                <a:gd name="T47" fmla="*/ 98 h 132"/>
                <a:gd name="T48" fmla="*/ 590 w 523"/>
                <a:gd name="T49" fmla="*/ 88 h 132"/>
                <a:gd name="T50" fmla="*/ 613 w 523"/>
                <a:gd name="T51" fmla="*/ 77 h 132"/>
                <a:gd name="T52" fmla="*/ 635 w 523"/>
                <a:gd name="T53" fmla="*/ 63 h 132"/>
                <a:gd name="T54" fmla="*/ 654 w 523"/>
                <a:gd name="T55" fmla="*/ 52 h 132"/>
                <a:gd name="T56" fmla="*/ 673 w 523"/>
                <a:gd name="T57" fmla="*/ 40 h 132"/>
                <a:gd name="T58" fmla="*/ 689 w 523"/>
                <a:gd name="T59" fmla="*/ 26 h 132"/>
                <a:gd name="T60" fmla="*/ 702 w 523"/>
                <a:gd name="T61" fmla="*/ 12 h 132"/>
                <a:gd name="T62" fmla="*/ 715 w 523"/>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3" h="132">
                  <a:moveTo>
                    <a:pt x="0" y="29"/>
                  </a:moveTo>
                  <a:lnTo>
                    <a:pt x="14" y="60"/>
                  </a:lnTo>
                  <a:lnTo>
                    <a:pt x="24" y="74"/>
                  </a:lnTo>
                  <a:lnTo>
                    <a:pt x="36" y="85"/>
                  </a:lnTo>
                  <a:lnTo>
                    <a:pt x="48" y="96"/>
                  </a:lnTo>
                  <a:lnTo>
                    <a:pt x="62" y="105"/>
                  </a:lnTo>
                  <a:lnTo>
                    <a:pt x="78" y="113"/>
                  </a:lnTo>
                  <a:lnTo>
                    <a:pt x="94" y="119"/>
                  </a:lnTo>
                  <a:lnTo>
                    <a:pt x="112" y="124"/>
                  </a:lnTo>
                  <a:lnTo>
                    <a:pt x="130" y="127"/>
                  </a:lnTo>
                  <a:lnTo>
                    <a:pt x="149" y="130"/>
                  </a:lnTo>
                  <a:lnTo>
                    <a:pt x="169" y="131"/>
                  </a:lnTo>
                  <a:lnTo>
                    <a:pt x="189" y="131"/>
                  </a:lnTo>
                  <a:lnTo>
                    <a:pt x="210" y="131"/>
                  </a:lnTo>
                  <a:lnTo>
                    <a:pt x="231" y="129"/>
                  </a:lnTo>
                  <a:lnTo>
                    <a:pt x="252" y="126"/>
                  </a:lnTo>
                  <a:lnTo>
                    <a:pt x="273" y="123"/>
                  </a:lnTo>
                  <a:lnTo>
                    <a:pt x="294" y="118"/>
                  </a:lnTo>
                  <a:lnTo>
                    <a:pt x="315" y="113"/>
                  </a:lnTo>
                  <a:lnTo>
                    <a:pt x="336" y="107"/>
                  </a:lnTo>
                  <a:lnTo>
                    <a:pt x="356" y="101"/>
                  </a:lnTo>
                  <a:lnTo>
                    <a:pt x="376" y="93"/>
                  </a:lnTo>
                  <a:lnTo>
                    <a:pt x="395" y="86"/>
                  </a:lnTo>
                  <a:lnTo>
                    <a:pt x="414" y="77"/>
                  </a:lnTo>
                  <a:lnTo>
                    <a:pt x="431" y="69"/>
                  </a:lnTo>
                  <a:lnTo>
                    <a:pt x="448" y="60"/>
                  </a:lnTo>
                  <a:lnTo>
                    <a:pt x="464" y="50"/>
                  </a:lnTo>
                  <a:lnTo>
                    <a:pt x="478" y="41"/>
                  </a:lnTo>
                  <a:lnTo>
                    <a:pt x="491" y="31"/>
                  </a:lnTo>
                  <a:lnTo>
                    <a:pt x="503" y="20"/>
                  </a:lnTo>
                  <a:lnTo>
                    <a:pt x="513" y="10"/>
                  </a:lnTo>
                  <a:lnTo>
                    <a:pt x="52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7" name="Freeform 63"/>
            <p:cNvSpPr>
              <a:spLocks/>
            </p:cNvSpPr>
            <p:nvPr/>
          </p:nvSpPr>
          <p:spPr bwMode="auto">
            <a:xfrm>
              <a:off x="3155" y="2570"/>
              <a:ext cx="69" cy="120"/>
            </a:xfrm>
            <a:custGeom>
              <a:avLst/>
              <a:gdLst>
                <a:gd name="T0" fmla="*/ 2 w 59"/>
                <a:gd name="T1" fmla="*/ 0 h 106"/>
                <a:gd name="T2" fmla="*/ 0 w 59"/>
                <a:gd name="T3" fmla="*/ 11 h 106"/>
                <a:gd name="T4" fmla="*/ 0 w 59"/>
                <a:gd name="T5" fmla="*/ 17 h 106"/>
                <a:gd name="T6" fmla="*/ 0 w 59"/>
                <a:gd name="T7" fmla="*/ 23 h 106"/>
                <a:gd name="T8" fmla="*/ 0 w 59"/>
                <a:gd name="T9" fmla="*/ 28 h 106"/>
                <a:gd name="T10" fmla="*/ 0 w 59"/>
                <a:gd name="T11" fmla="*/ 32 h 106"/>
                <a:gd name="T12" fmla="*/ 1 w 59"/>
                <a:gd name="T13" fmla="*/ 37 h 106"/>
                <a:gd name="T14" fmla="*/ 2 w 59"/>
                <a:gd name="T15" fmla="*/ 42 h 106"/>
                <a:gd name="T16" fmla="*/ 6 w 59"/>
                <a:gd name="T17" fmla="*/ 46 h 106"/>
                <a:gd name="T18" fmla="*/ 7 w 59"/>
                <a:gd name="T19" fmla="*/ 50 h 106"/>
                <a:gd name="T20" fmla="*/ 9 w 59"/>
                <a:gd name="T21" fmla="*/ 54 h 106"/>
                <a:gd name="T22" fmla="*/ 13 w 59"/>
                <a:gd name="T23" fmla="*/ 58 h 106"/>
                <a:gd name="T24" fmla="*/ 15 w 59"/>
                <a:gd name="T25" fmla="*/ 61 h 106"/>
                <a:gd name="T26" fmla="*/ 18 w 59"/>
                <a:gd name="T27" fmla="*/ 66 h 106"/>
                <a:gd name="T28" fmla="*/ 21 w 59"/>
                <a:gd name="T29" fmla="*/ 69 h 106"/>
                <a:gd name="T30" fmla="*/ 25 w 59"/>
                <a:gd name="T31" fmla="*/ 74 h 106"/>
                <a:gd name="T32" fmla="*/ 27 w 59"/>
                <a:gd name="T33" fmla="*/ 76 h 106"/>
                <a:gd name="T34" fmla="*/ 32 w 59"/>
                <a:gd name="T35" fmla="*/ 79 h 106"/>
                <a:gd name="T36" fmla="*/ 34 w 59"/>
                <a:gd name="T37" fmla="*/ 84 h 106"/>
                <a:gd name="T38" fmla="*/ 39 w 59"/>
                <a:gd name="T39" fmla="*/ 86 h 106"/>
                <a:gd name="T40" fmla="*/ 42 w 59"/>
                <a:gd name="T41" fmla="*/ 89 h 106"/>
                <a:gd name="T42" fmla="*/ 47 w 59"/>
                <a:gd name="T43" fmla="*/ 94 h 106"/>
                <a:gd name="T44" fmla="*/ 49 w 59"/>
                <a:gd name="T45" fmla="*/ 97 h 106"/>
                <a:gd name="T46" fmla="*/ 54 w 59"/>
                <a:gd name="T47" fmla="*/ 101 h 106"/>
                <a:gd name="T48" fmla="*/ 57 w 59"/>
                <a:gd name="T49" fmla="*/ 104 h 106"/>
                <a:gd name="T50" fmla="*/ 60 w 59"/>
                <a:gd name="T51" fmla="*/ 109 h 106"/>
                <a:gd name="T52" fmla="*/ 64 w 59"/>
                <a:gd name="T53" fmla="*/ 113 h 106"/>
                <a:gd name="T54" fmla="*/ 67 w 59"/>
                <a:gd name="T55" fmla="*/ 117 h 106"/>
                <a:gd name="T56" fmla="*/ 70 w 59"/>
                <a:gd name="T57" fmla="*/ 120 h 106"/>
                <a:gd name="T58" fmla="*/ 74 w 59"/>
                <a:gd name="T59" fmla="*/ 125 h 106"/>
                <a:gd name="T60" fmla="*/ 76 w 59"/>
                <a:gd name="T61" fmla="*/ 129 h 106"/>
                <a:gd name="T62" fmla="*/ 80 w 59"/>
                <a:gd name="T63" fmla="*/ 135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 h="106">
                  <a:moveTo>
                    <a:pt x="2" y="0"/>
                  </a:moveTo>
                  <a:lnTo>
                    <a:pt x="0" y="9"/>
                  </a:lnTo>
                  <a:lnTo>
                    <a:pt x="0" y="13"/>
                  </a:lnTo>
                  <a:lnTo>
                    <a:pt x="0" y="18"/>
                  </a:lnTo>
                  <a:lnTo>
                    <a:pt x="0" y="22"/>
                  </a:lnTo>
                  <a:lnTo>
                    <a:pt x="0" y="25"/>
                  </a:lnTo>
                  <a:lnTo>
                    <a:pt x="1" y="29"/>
                  </a:lnTo>
                  <a:lnTo>
                    <a:pt x="2" y="33"/>
                  </a:lnTo>
                  <a:lnTo>
                    <a:pt x="4" y="36"/>
                  </a:lnTo>
                  <a:lnTo>
                    <a:pt x="5" y="39"/>
                  </a:lnTo>
                  <a:lnTo>
                    <a:pt x="7" y="42"/>
                  </a:lnTo>
                  <a:lnTo>
                    <a:pt x="9" y="45"/>
                  </a:lnTo>
                  <a:lnTo>
                    <a:pt x="11" y="48"/>
                  </a:lnTo>
                  <a:lnTo>
                    <a:pt x="13" y="51"/>
                  </a:lnTo>
                  <a:lnTo>
                    <a:pt x="15" y="54"/>
                  </a:lnTo>
                  <a:lnTo>
                    <a:pt x="18" y="57"/>
                  </a:lnTo>
                  <a:lnTo>
                    <a:pt x="20" y="59"/>
                  </a:lnTo>
                  <a:lnTo>
                    <a:pt x="23" y="62"/>
                  </a:lnTo>
                  <a:lnTo>
                    <a:pt x="25" y="65"/>
                  </a:lnTo>
                  <a:lnTo>
                    <a:pt x="28" y="67"/>
                  </a:lnTo>
                  <a:lnTo>
                    <a:pt x="31" y="70"/>
                  </a:lnTo>
                  <a:lnTo>
                    <a:pt x="34" y="73"/>
                  </a:lnTo>
                  <a:lnTo>
                    <a:pt x="36" y="76"/>
                  </a:lnTo>
                  <a:lnTo>
                    <a:pt x="39" y="79"/>
                  </a:lnTo>
                  <a:lnTo>
                    <a:pt x="42" y="81"/>
                  </a:lnTo>
                  <a:lnTo>
                    <a:pt x="44" y="85"/>
                  </a:lnTo>
                  <a:lnTo>
                    <a:pt x="47" y="88"/>
                  </a:lnTo>
                  <a:lnTo>
                    <a:pt x="49" y="91"/>
                  </a:lnTo>
                  <a:lnTo>
                    <a:pt x="51" y="94"/>
                  </a:lnTo>
                  <a:lnTo>
                    <a:pt x="54" y="97"/>
                  </a:lnTo>
                  <a:lnTo>
                    <a:pt x="56" y="101"/>
                  </a:lnTo>
                  <a:lnTo>
                    <a:pt x="58" y="1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8" name="Freeform 64"/>
            <p:cNvSpPr>
              <a:spLocks/>
            </p:cNvSpPr>
            <p:nvPr/>
          </p:nvSpPr>
          <p:spPr bwMode="auto">
            <a:xfrm>
              <a:off x="5047" y="3151"/>
              <a:ext cx="520" cy="252"/>
            </a:xfrm>
            <a:custGeom>
              <a:avLst/>
              <a:gdLst>
                <a:gd name="T0" fmla="*/ 15 w 444"/>
                <a:gd name="T1" fmla="*/ 6 h 223"/>
                <a:gd name="T2" fmla="*/ 30 w 444"/>
                <a:gd name="T3" fmla="*/ 8 h 223"/>
                <a:gd name="T4" fmla="*/ 46 w 444"/>
                <a:gd name="T5" fmla="*/ 11 h 223"/>
                <a:gd name="T6" fmla="*/ 63 w 444"/>
                <a:gd name="T7" fmla="*/ 14 h 223"/>
                <a:gd name="T8" fmla="*/ 81 w 444"/>
                <a:gd name="T9" fmla="*/ 17 h 223"/>
                <a:gd name="T10" fmla="*/ 97 w 444"/>
                <a:gd name="T11" fmla="*/ 19 h 223"/>
                <a:gd name="T12" fmla="*/ 117 w 444"/>
                <a:gd name="T13" fmla="*/ 21 h 223"/>
                <a:gd name="T14" fmla="*/ 135 w 444"/>
                <a:gd name="T15" fmla="*/ 24 h 223"/>
                <a:gd name="T16" fmla="*/ 152 w 444"/>
                <a:gd name="T17" fmla="*/ 28 h 223"/>
                <a:gd name="T18" fmla="*/ 169 w 444"/>
                <a:gd name="T19" fmla="*/ 31 h 223"/>
                <a:gd name="T20" fmla="*/ 186 w 444"/>
                <a:gd name="T21" fmla="*/ 36 h 223"/>
                <a:gd name="T22" fmla="*/ 203 w 444"/>
                <a:gd name="T23" fmla="*/ 41 h 223"/>
                <a:gd name="T24" fmla="*/ 219 w 444"/>
                <a:gd name="T25" fmla="*/ 46 h 223"/>
                <a:gd name="T26" fmla="*/ 234 w 444"/>
                <a:gd name="T27" fmla="*/ 53 h 223"/>
                <a:gd name="T28" fmla="*/ 248 w 444"/>
                <a:gd name="T29" fmla="*/ 62 h 223"/>
                <a:gd name="T30" fmla="*/ 261 w 444"/>
                <a:gd name="T31" fmla="*/ 72 h 223"/>
                <a:gd name="T32" fmla="*/ 283 w 444"/>
                <a:gd name="T33" fmla="*/ 95 h 223"/>
                <a:gd name="T34" fmla="*/ 297 w 444"/>
                <a:gd name="T35" fmla="*/ 110 h 223"/>
                <a:gd name="T36" fmla="*/ 312 w 444"/>
                <a:gd name="T37" fmla="*/ 125 h 223"/>
                <a:gd name="T38" fmla="*/ 326 w 444"/>
                <a:gd name="T39" fmla="*/ 140 h 223"/>
                <a:gd name="T40" fmla="*/ 338 w 444"/>
                <a:gd name="T41" fmla="*/ 155 h 223"/>
                <a:gd name="T42" fmla="*/ 351 w 444"/>
                <a:gd name="T43" fmla="*/ 168 h 223"/>
                <a:gd name="T44" fmla="*/ 363 w 444"/>
                <a:gd name="T45" fmla="*/ 184 h 223"/>
                <a:gd name="T46" fmla="*/ 377 w 444"/>
                <a:gd name="T47" fmla="*/ 197 h 223"/>
                <a:gd name="T48" fmla="*/ 391 w 444"/>
                <a:gd name="T49" fmla="*/ 209 h 223"/>
                <a:gd name="T50" fmla="*/ 404 w 444"/>
                <a:gd name="T51" fmla="*/ 223 h 223"/>
                <a:gd name="T52" fmla="*/ 419 w 444"/>
                <a:gd name="T53" fmla="*/ 233 h 223"/>
                <a:gd name="T54" fmla="*/ 435 w 444"/>
                <a:gd name="T55" fmla="*/ 243 h 223"/>
                <a:gd name="T56" fmla="*/ 452 w 444"/>
                <a:gd name="T57" fmla="*/ 252 h 223"/>
                <a:gd name="T58" fmla="*/ 471 w 444"/>
                <a:gd name="T59" fmla="*/ 259 h 223"/>
                <a:gd name="T60" fmla="*/ 490 w 444"/>
                <a:gd name="T61" fmla="*/ 266 h 223"/>
                <a:gd name="T62" fmla="*/ 507 w 444"/>
                <a:gd name="T63" fmla="*/ 269 h 223"/>
                <a:gd name="T64" fmla="*/ 515 w 444"/>
                <a:gd name="T65" fmla="*/ 272 h 223"/>
                <a:gd name="T66" fmla="*/ 526 w 444"/>
                <a:gd name="T67" fmla="*/ 275 h 223"/>
                <a:gd name="T68" fmla="*/ 534 w 444"/>
                <a:gd name="T69" fmla="*/ 277 h 223"/>
                <a:gd name="T70" fmla="*/ 542 w 444"/>
                <a:gd name="T71" fmla="*/ 279 h 223"/>
                <a:gd name="T72" fmla="*/ 552 w 444"/>
                <a:gd name="T73" fmla="*/ 281 h 223"/>
                <a:gd name="T74" fmla="*/ 560 w 444"/>
                <a:gd name="T75" fmla="*/ 283 h 223"/>
                <a:gd name="T76" fmla="*/ 567 w 444"/>
                <a:gd name="T77" fmla="*/ 284 h 223"/>
                <a:gd name="T78" fmla="*/ 575 w 444"/>
                <a:gd name="T79" fmla="*/ 283 h 223"/>
                <a:gd name="T80" fmla="*/ 582 w 444"/>
                <a:gd name="T81" fmla="*/ 279 h 223"/>
                <a:gd name="T82" fmla="*/ 588 w 444"/>
                <a:gd name="T83" fmla="*/ 277 h 223"/>
                <a:gd name="T84" fmla="*/ 594 w 444"/>
                <a:gd name="T85" fmla="*/ 272 h 223"/>
                <a:gd name="T86" fmla="*/ 600 w 444"/>
                <a:gd name="T87" fmla="*/ 264 h 223"/>
                <a:gd name="T88" fmla="*/ 602 w 444"/>
                <a:gd name="T89" fmla="*/ 255 h 223"/>
                <a:gd name="T90" fmla="*/ 607 w 444"/>
                <a:gd name="T91" fmla="*/ 244 h 223"/>
                <a:gd name="T92" fmla="*/ 608 w 444"/>
                <a:gd name="T93" fmla="*/ 232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44" h="223">
                  <a:moveTo>
                    <a:pt x="0" y="0"/>
                  </a:moveTo>
                  <a:lnTo>
                    <a:pt x="11" y="4"/>
                  </a:lnTo>
                  <a:lnTo>
                    <a:pt x="16" y="5"/>
                  </a:lnTo>
                  <a:lnTo>
                    <a:pt x="22" y="6"/>
                  </a:lnTo>
                  <a:lnTo>
                    <a:pt x="27" y="8"/>
                  </a:lnTo>
                  <a:lnTo>
                    <a:pt x="33" y="9"/>
                  </a:lnTo>
                  <a:lnTo>
                    <a:pt x="40" y="10"/>
                  </a:lnTo>
                  <a:lnTo>
                    <a:pt x="46" y="11"/>
                  </a:lnTo>
                  <a:lnTo>
                    <a:pt x="52" y="12"/>
                  </a:lnTo>
                  <a:lnTo>
                    <a:pt x="59" y="13"/>
                  </a:lnTo>
                  <a:lnTo>
                    <a:pt x="65" y="14"/>
                  </a:lnTo>
                  <a:lnTo>
                    <a:pt x="71" y="15"/>
                  </a:lnTo>
                  <a:lnTo>
                    <a:pt x="78" y="16"/>
                  </a:lnTo>
                  <a:lnTo>
                    <a:pt x="85" y="17"/>
                  </a:lnTo>
                  <a:lnTo>
                    <a:pt x="91" y="18"/>
                  </a:lnTo>
                  <a:lnTo>
                    <a:pt x="98" y="19"/>
                  </a:lnTo>
                  <a:lnTo>
                    <a:pt x="104" y="20"/>
                  </a:lnTo>
                  <a:lnTo>
                    <a:pt x="111" y="22"/>
                  </a:lnTo>
                  <a:lnTo>
                    <a:pt x="117" y="23"/>
                  </a:lnTo>
                  <a:lnTo>
                    <a:pt x="123" y="24"/>
                  </a:lnTo>
                  <a:lnTo>
                    <a:pt x="130" y="26"/>
                  </a:lnTo>
                  <a:lnTo>
                    <a:pt x="136" y="28"/>
                  </a:lnTo>
                  <a:lnTo>
                    <a:pt x="142" y="30"/>
                  </a:lnTo>
                  <a:lnTo>
                    <a:pt x="148" y="32"/>
                  </a:lnTo>
                  <a:lnTo>
                    <a:pt x="154" y="34"/>
                  </a:lnTo>
                  <a:lnTo>
                    <a:pt x="160" y="36"/>
                  </a:lnTo>
                  <a:lnTo>
                    <a:pt x="165" y="39"/>
                  </a:lnTo>
                  <a:lnTo>
                    <a:pt x="171" y="42"/>
                  </a:lnTo>
                  <a:lnTo>
                    <a:pt x="176" y="46"/>
                  </a:lnTo>
                  <a:lnTo>
                    <a:pt x="181" y="49"/>
                  </a:lnTo>
                  <a:lnTo>
                    <a:pt x="185" y="53"/>
                  </a:lnTo>
                  <a:lnTo>
                    <a:pt x="190" y="57"/>
                  </a:lnTo>
                  <a:lnTo>
                    <a:pt x="201" y="68"/>
                  </a:lnTo>
                  <a:lnTo>
                    <a:pt x="207" y="74"/>
                  </a:lnTo>
                  <a:lnTo>
                    <a:pt x="212" y="80"/>
                  </a:lnTo>
                  <a:lnTo>
                    <a:pt x="217" y="86"/>
                  </a:lnTo>
                  <a:lnTo>
                    <a:pt x="222" y="92"/>
                  </a:lnTo>
                  <a:lnTo>
                    <a:pt x="227" y="98"/>
                  </a:lnTo>
                  <a:lnTo>
                    <a:pt x="232" y="104"/>
                  </a:lnTo>
                  <a:lnTo>
                    <a:pt x="237" y="110"/>
                  </a:lnTo>
                  <a:lnTo>
                    <a:pt x="242" y="115"/>
                  </a:lnTo>
                  <a:lnTo>
                    <a:pt x="247" y="121"/>
                  </a:lnTo>
                  <a:lnTo>
                    <a:pt x="251" y="127"/>
                  </a:lnTo>
                  <a:lnTo>
                    <a:pt x="256" y="132"/>
                  </a:lnTo>
                  <a:lnTo>
                    <a:pt x="261" y="138"/>
                  </a:lnTo>
                  <a:lnTo>
                    <a:pt x="265" y="144"/>
                  </a:lnTo>
                  <a:lnTo>
                    <a:pt x="270" y="149"/>
                  </a:lnTo>
                  <a:lnTo>
                    <a:pt x="275" y="154"/>
                  </a:lnTo>
                  <a:lnTo>
                    <a:pt x="280" y="159"/>
                  </a:lnTo>
                  <a:lnTo>
                    <a:pt x="285" y="164"/>
                  </a:lnTo>
                  <a:lnTo>
                    <a:pt x="290" y="169"/>
                  </a:lnTo>
                  <a:lnTo>
                    <a:pt x="295" y="174"/>
                  </a:lnTo>
                  <a:lnTo>
                    <a:pt x="301" y="178"/>
                  </a:lnTo>
                  <a:lnTo>
                    <a:pt x="306" y="182"/>
                  </a:lnTo>
                  <a:lnTo>
                    <a:pt x="312" y="186"/>
                  </a:lnTo>
                  <a:lnTo>
                    <a:pt x="317" y="190"/>
                  </a:lnTo>
                  <a:lnTo>
                    <a:pt x="323" y="194"/>
                  </a:lnTo>
                  <a:lnTo>
                    <a:pt x="330" y="197"/>
                  </a:lnTo>
                  <a:lnTo>
                    <a:pt x="336" y="200"/>
                  </a:lnTo>
                  <a:lnTo>
                    <a:pt x="343" y="203"/>
                  </a:lnTo>
                  <a:lnTo>
                    <a:pt x="349" y="205"/>
                  </a:lnTo>
                  <a:lnTo>
                    <a:pt x="357" y="208"/>
                  </a:lnTo>
                  <a:lnTo>
                    <a:pt x="364" y="210"/>
                  </a:lnTo>
                  <a:lnTo>
                    <a:pt x="370" y="211"/>
                  </a:lnTo>
                  <a:lnTo>
                    <a:pt x="373" y="212"/>
                  </a:lnTo>
                  <a:lnTo>
                    <a:pt x="376" y="213"/>
                  </a:lnTo>
                  <a:lnTo>
                    <a:pt x="379" y="214"/>
                  </a:lnTo>
                  <a:lnTo>
                    <a:pt x="383" y="215"/>
                  </a:lnTo>
                  <a:lnTo>
                    <a:pt x="386" y="216"/>
                  </a:lnTo>
                  <a:lnTo>
                    <a:pt x="389" y="217"/>
                  </a:lnTo>
                  <a:lnTo>
                    <a:pt x="392" y="218"/>
                  </a:lnTo>
                  <a:lnTo>
                    <a:pt x="395" y="219"/>
                  </a:lnTo>
                  <a:lnTo>
                    <a:pt x="399" y="220"/>
                  </a:lnTo>
                  <a:lnTo>
                    <a:pt x="402" y="220"/>
                  </a:lnTo>
                  <a:lnTo>
                    <a:pt x="405" y="221"/>
                  </a:lnTo>
                  <a:lnTo>
                    <a:pt x="408" y="221"/>
                  </a:lnTo>
                  <a:lnTo>
                    <a:pt x="411" y="221"/>
                  </a:lnTo>
                  <a:lnTo>
                    <a:pt x="413" y="222"/>
                  </a:lnTo>
                  <a:lnTo>
                    <a:pt x="416" y="221"/>
                  </a:lnTo>
                  <a:lnTo>
                    <a:pt x="419" y="221"/>
                  </a:lnTo>
                  <a:lnTo>
                    <a:pt x="421" y="220"/>
                  </a:lnTo>
                  <a:lnTo>
                    <a:pt x="424" y="219"/>
                  </a:lnTo>
                  <a:lnTo>
                    <a:pt x="427" y="218"/>
                  </a:lnTo>
                  <a:lnTo>
                    <a:pt x="429" y="217"/>
                  </a:lnTo>
                  <a:lnTo>
                    <a:pt x="431" y="215"/>
                  </a:lnTo>
                  <a:lnTo>
                    <a:pt x="433" y="213"/>
                  </a:lnTo>
                  <a:lnTo>
                    <a:pt x="435" y="210"/>
                  </a:lnTo>
                  <a:lnTo>
                    <a:pt x="437" y="207"/>
                  </a:lnTo>
                  <a:lnTo>
                    <a:pt x="438" y="204"/>
                  </a:lnTo>
                  <a:lnTo>
                    <a:pt x="439" y="200"/>
                  </a:lnTo>
                  <a:lnTo>
                    <a:pt x="441" y="196"/>
                  </a:lnTo>
                  <a:lnTo>
                    <a:pt x="442" y="191"/>
                  </a:lnTo>
                  <a:lnTo>
                    <a:pt x="443" y="186"/>
                  </a:lnTo>
                  <a:lnTo>
                    <a:pt x="443" y="181"/>
                  </a:lnTo>
                </a:path>
              </a:pathLst>
            </a:custGeom>
            <a:solidFill>
              <a:srgbClr val="FFFFFF">
                <a:alpha val="50195"/>
              </a:srgbClr>
            </a:solidFill>
            <a:ln>
              <a:noFill/>
            </a:ln>
            <a:effectLst/>
            <a:extLst>
              <a:ext uri="{91240B29-F687-4F45-9708-019B960494DF}">
                <a14:hiddenLine xmlns:a14="http://schemas.microsoft.com/office/drawing/2010/main" w="74930" cap="flat" cmpd="sng">
                  <a:solidFill>
                    <a:srgbClr val="3366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9" name="Freeform 65"/>
            <p:cNvSpPr>
              <a:spLocks/>
            </p:cNvSpPr>
            <p:nvPr/>
          </p:nvSpPr>
          <p:spPr bwMode="auto">
            <a:xfrm>
              <a:off x="5558" y="3270"/>
              <a:ext cx="176" cy="79"/>
            </a:xfrm>
            <a:custGeom>
              <a:avLst/>
              <a:gdLst>
                <a:gd name="T0" fmla="*/ 0 w 151"/>
                <a:gd name="T1" fmla="*/ 86 h 70"/>
                <a:gd name="T2" fmla="*/ 14 w 151"/>
                <a:gd name="T3" fmla="*/ 86 h 70"/>
                <a:gd name="T4" fmla="*/ 22 w 151"/>
                <a:gd name="T5" fmla="*/ 86 h 70"/>
                <a:gd name="T6" fmla="*/ 28 w 151"/>
                <a:gd name="T7" fmla="*/ 87 h 70"/>
                <a:gd name="T8" fmla="*/ 36 w 151"/>
                <a:gd name="T9" fmla="*/ 87 h 70"/>
                <a:gd name="T10" fmla="*/ 43 w 151"/>
                <a:gd name="T11" fmla="*/ 87 h 70"/>
                <a:gd name="T12" fmla="*/ 51 w 151"/>
                <a:gd name="T13" fmla="*/ 88 h 70"/>
                <a:gd name="T14" fmla="*/ 58 w 151"/>
                <a:gd name="T15" fmla="*/ 88 h 70"/>
                <a:gd name="T16" fmla="*/ 66 w 151"/>
                <a:gd name="T17" fmla="*/ 88 h 70"/>
                <a:gd name="T18" fmla="*/ 73 w 151"/>
                <a:gd name="T19" fmla="*/ 87 h 70"/>
                <a:gd name="T20" fmla="*/ 82 w 151"/>
                <a:gd name="T21" fmla="*/ 87 h 70"/>
                <a:gd name="T22" fmla="*/ 89 w 151"/>
                <a:gd name="T23" fmla="*/ 87 h 70"/>
                <a:gd name="T24" fmla="*/ 97 w 151"/>
                <a:gd name="T25" fmla="*/ 86 h 70"/>
                <a:gd name="T26" fmla="*/ 104 w 151"/>
                <a:gd name="T27" fmla="*/ 84 h 70"/>
                <a:gd name="T28" fmla="*/ 110 w 151"/>
                <a:gd name="T29" fmla="*/ 82 h 70"/>
                <a:gd name="T30" fmla="*/ 118 w 151"/>
                <a:gd name="T31" fmla="*/ 81 h 70"/>
                <a:gd name="T32" fmla="*/ 124 w 151"/>
                <a:gd name="T33" fmla="*/ 79 h 70"/>
                <a:gd name="T34" fmla="*/ 132 w 151"/>
                <a:gd name="T35" fmla="*/ 78 h 70"/>
                <a:gd name="T36" fmla="*/ 138 w 151"/>
                <a:gd name="T37" fmla="*/ 76 h 70"/>
                <a:gd name="T38" fmla="*/ 145 w 151"/>
                <a:gd name="T39" fmla="*/ 71 h 70"/>
                <a:gd name="T40" fmla="*/ 150 w 151"/>
                <a:gd name="T41" fmla="*/ 69 h 70"/>
                <a:gd name="T42" fmla="*/ 156 w 151"/>
                <a:gd name="T43" fmla="*/ 65 h 70"/>
                <a:gd name="T44" fmla="*/ 163 w 151"/>
                <a:gd name="T45" fmla="*/ 60 h 70"/>
                <a:gd name="T46" fmla="*/ 169 w 151"/>
                <a:gd name="T47" fmla="*/ 56 h 70"/>
                <a:gd name="T48" fmla="*/ 174 w 151"/>
                <a:gd name="T49" fmla="*/ 51 h 70"/>
                <a:gd name="T50" fmla="*/ 179 w 151"/>
                <a:gd name="T51" fmla="*/ 45 h 70"/>
                <a:gd name="T52" fmla="*/ 183 w 151"/>
                <a:gd name="T53" fmla="*/ 40 h 70"/>
                <a:gd name="T54" fmla="*/ 189 w 151"/>
                <a:gd name="T55" fmla="*/ 32 h 70"/>
                <a:gd name="T56" fmla="*/ 193 w 151"/>
                <a:gd name="T57" fmla="*/ 24 h 70"/>
                <a:gd name="T58" fmla="*/ 197 w 151"/>
                <a:gd name="T59" fmla="*/ 17 h 70"/>
                <a:gd name="T60" fmla="*/ 199 w 151"/>
                <a:gd name="T61" fmla="*/ 9 h 70"/>
                <a:gd name="T62" fmla="*/ 204 w 151"/>
                <a:gd name="T63" fmla="*/ 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70">
                  <a:moveTo>
                    <a:pt x="0" y="67"/>
                  </a:moveTo>
                  <a:lnTo>
                    <a:pt x="10" y="67"/>
                  </a:lnTo>
                  <a:lnTo>
                    <a:pt x="16" y="67"/>
                  </a:lnTo>
                  <a:lnTo>
                    <a:pt x="21" y="68"/>
                  </a:lnTo>
                  <a:lnTo>
                    <a:pt x="27" y="68"/>
                  </a:lnTo>
                  <a:lnTo>
                    <a:pt x="32" y="68"/>
                  </a:lnTo>
                  <a:lnTo>
                    <a:pt x="38" y="69"/>
                  </a:lnTo>
                  <a:lnTo>
                    <a:pt x="43" y="69"/>
                  </a:lnTo>
                  <a:lnTo>
                    <a:pt x="49" y="69"/>
                  </a:lnTo>
                  <a:lnTo>
                    <a:pt x="54" y="68"/>
                  </a:lnTo>
                  <a:lnTo>
                    <a:pt x="60" y="68"/>
                  </a:lnTo>
                  <a:lnTo>
                    <a:pt x="65" y="68"/>
                  </a:lnTo>
                  <a:lnTo>
                    <a:pt x="71" y="67"/>
                  </a:lnTo>
                  <a:lnTo>
                    <a:pt x="76" y="66"/>
                  </a:lnTo>
                  <a:lnTo>
                    <a:pt x="81" y="65"/>
                  </a:lnTo>
                  <a:lnTo>
                    <a:pt x="87" y="64"/>
                  </a:lnTo>
                  <a:lnTo>
                    <a:pt x="91" y="62"/>
                  </a:lnTo>
                  <a:lnTo>
                    <a:pt x="97" y="61"/>
                  </a:lnTo>
                  <a:lnTo>
                    <a:pt x="101" y="59"/>
                  </a:lnTo>
                  <a:lnTo>
                    <a:pt x="106" y="56"/>
                  </a:lnTo>
                  <a:lnTo>
                    <a:pt x="111" y="54"/>
                  </a:lnTo>
                  <a:lnTo>
                    <a:pt x="115" y="51"/>
                  </a:lnTo>
                  <a:lnTo>
                    <a:pt x="120" y="47"/>
                  </a:lnTo>
                  <a:lnTo>
                    <a:pt x="124" y="44"/>
                  </a:lnTo>
                  <a:lnTo>
                    <a:pt x="128" y="40"/>
                  </a:lnTo>
                  <a:lnTo>
                    <a:pt x="132" y="35"/>
                  </a:lnTo>
                  <a:lnTo>
                    <a:pt x="135" y="31"/>
                  </a:lnTo>
                  <a:lnTo>
                    <a:pt x="139" y="25"/>
                  </a:lnTo>
                  <a:lnTo>
                    <a:pt x="142" y="19"/>
                  </a:lnTo>
                  <a:lnTo>
                    <a:pt x="145" y="13"/>
                  </a:lnTo>
                  <a:lnTo>
                    <a:pt x="147" y="7"/>
                  </a:lnTo>
                  <a:lnTo>
                    <a:pt x="15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0" name="Freeform 66"/>
            <p:cNvSpPr>
              <a:spLocks/>
            </p:cNvSpPr>
            <p:nvPr/>
          </p:nvSpPr>
          <p:spPr bwMode="auto">
            <a:xfrm>
              <a:off x="5733" y="3205"/>
              <a:ext cx="75" cy="67"/>
            </a:xfrm>
            <a:custGeom>
              <a:avLst/>
              <a:gdLst>
                <a:gd name="T0" fmla="*/ 75 w 64"/>
                <a:gd name="T1" fmla="*/ 0 h 59"/>
                <a:gd name="T2" fmla="*/ 81 w 64"/>
                <a:gd name="T3" fmla="*/ 11 h 59"/>
                <a:gd name="T4" fmla="*/ 83 w 64"/>
                <a:gd name="T5" fmla="*/ 17 h 59"/>
                <a:gd name="T6" fmla="*/ 86 w 64"/>
                <a:gd name="T7" fmla="*/ 22 h 59"/>
                <a:gd name="T8" fmla="*/ 87 w 64"/>
                <a:gd name="T9" fmla="*/ 27 h 59"/>
                <a:gd name="T10" fmla="*/ 87 w 64"/>
                <a:gd name="T11" fmla="*/ 32 h 59"/>
                <a:gd name="T12" fmla="*/ 87 w 64"/>
                <a:gd name="T13" fmla="*/ 36 h 59"/>
                <a:gd name="T14" fmla="*/ 87 w 64"/>
                <a:gd name="T15" fmla="*/ 41 h 59"/>
                <a:gd name="T16" fmla="*/ 86 w 64"/>
                <a:gd name="T17" fmla="*/ 44 h 59"/>
                <a:gd name="T18" fmla="*/ 83 w 64"/>
                <a:gd name="T19" fmla="*/ 48 h 59"/>
                <a:gd name="T20" fmla="*/ 82 w 64"/>
                <a:gd name="T21" fmla="*/ 51 h 59"/>
                <a:gd name="T22" fmla="*/ 80 w 64"/>
                <a:gd name="T23" fmla="*/ 55 h 59"/>
                <a:gd name="T24" fmla="*/ 79 w 64"/>
                <a:gd name="T25" fmla="*/ 58 h 59"/>
                <a:gd name="T26" fmla="*/ 75 w 64"/>
                <a:gd name="T27" fmla="*/ 60 h 59"/>
                <a:gd name="T28" fmla="*/ 71 w 64"/>
                <a:gd name="T29" fmla="*/ 64 h 59"/>
                <a:gd name="T30" fmla="*/ 69 w 64"/>
                <a:gd name="T31" fmla="*/ 65 h 59"/>
                <a:gd name="T32" fmla="*/ 64 w 64"/>
                <a:gd name="T33" fmla="*/ 67 h 59"/>
                <a:gd name="T34" fmla="*/ 62 w 64"/>
                <a:gd name="T35" fmla="*/ 68 h 59"/>
                <a:gd name="T36" fmla="*/ 56 w 64"/>
                <a:gd name="T37" fmla="*/ 69 h 59"/>
                <a:gd name="T38" fmla="*/ 54 w 64"/>
                <a:gd name="T39" fmla="*/ 73 h 59"/>
                <a:gd name="T40" fmla="*/ 48 w 64"/>
                <a:gd name="T41" fmla="*/ 73 h 59"/>
                <a:gd name="T42" fmla="*/ 45 w 64"/>
                <a:gd name="T43" fmla="*/ 74 h 59"/>
                <a:gd name="T44" fmla="*/ 40 w 64"/>
                <a:gd name="T45" fmla="*/ 75 h 59"/>
                <a:gd name="T46" fmla="*/ 35 w 64"/>
                <a:gd name="T47" fmla="*/ 75 h 59"/>
                <a:gd name="T48" fmla="*/ 30 w 64"/>
                <a:gd name="T49" fmla="*/ 75 h 59"/>
                <a:gd name="T50" fmla="*/ 26 w 64"/>
                <a:gd name="T51" fmla="*/ 75 h 59"/>
                <a:gd name="T52" fmla="*/ 22 w 64"/>
                <a:gd name="T53" fmla="*/ 75 h 59"/>
                <a:gd name="T54" fmla="*/ 16 w 64"/>
                <a:gd name="T55" fmla="*/ 75 h 59"/>
                <a:gd name="T56" fmla="*/ 13 w 64"/>
                <a:gd name="T57" fmla="*/ 75 h 59"/>
                <a:gd name="T58" fmla="*/ 8 w 64"/>
                <a:gd name="T59" fmla="*/ 75 h 59"/>
                <a:gd name="T60" fmla="*/ 5 w 64"/>
                <a:gd name="T61" fmla="*/ 74 h 59"/>
                <a:gd name="T62" fmla="*/ 0 w 64"/>
                <a:gd name="T63" fmla="*/ 74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59">
                  <a:moveTo>
                    <a:pt x="55" y="0"/>
                  </a:moveTo>
                  <a:lnTo>
                    <a:pt x="59" y="9"/>
                  </a:lnTo>
                  <a:lnTo>
                    <a:pt x="61" y="13"/>
                  </a:lnTo>
                  <a:lnTo>
                    <a:pt x="62" y="17"/>
                  </a:lnTo>
                  <a:lnTo>
                    <a:pt x="63" y="21"/>
                  </a:lnTo>
                  <a:lnTo>
                    <a:pt x="63" y="25"/>
                  </a:lnTo>
                  <a:lnTo>
                    <a:pt x="63" y="28"/>
                  </a:lnTo>
                  <a:lnTo>
                    <a:pt x="63" y="32"/>
                  </a:lnTo>
                  <a:lnTo>
                    <a:pt x="62" y="34"/>
                  </a:lnTo>
                  <a:lnTo>
                    <a:pt x="61" y="37"/>
                  </a:lnTo>
                  <a:lnTo>
                    <a:pt x="60" y="40"/>
                  </a:lnTo>
                  <a:lnTo>
                    <a:pt x="58" y="42"/>
                  </a:lnTo>
                  <a:lnTo>
                    <a:pt x="57" y="45"/>
                  </a:lnTo>
                  <a:lnTo>
                    <a:pt x="55" y="47"/>
                  </a:lnTo>
                  <a:lnTo>
                    <a:pt x="52" y="49"/>
                  </a:lnTo>
                  <a:lnTo>
                    <a:pt x="50" y="50"/>
                  </a:lnTo>
                  <a:lnTo>
                    <a:pt x="47" y="52"/>
                  </a:lnTo>
                  <a:lnTo>
                    <a:pt x="45" y="53"/>
                  </a:lnTo>
                  <a:lnTo>
                    <a:pt x="41" y="54"/>
                  </a:lnTo>
                  <a:lnTo>
                    <a:pt x="39" y="56"/>
                  </a:lnTo>
                  <a:lnTo>
                    <a:pt x="35" y="56"/>
                  </a:lnTo>
                  <a:lnTo>
                    <a:pt x="32" y="57"/>
                  </a:lnTo>
                  <a:lnTo>
                    <a:pt x="29" y="58"/>
                  </a:lnTo>
                  <a:lnTo>
                    <a:pt x="26" y="58"/>
                  </a:lnTo>
                  <a:lnTo>
                    <a:pt x="22" y="58"/>
                  </a:lnTo>
                  <a:lnTo>
                    <a:pt x="19" y="58"/>
                  </a:lnTo>
                  <a:lnTo>
                    <a:pt x="16" y="58"/>
                  </a:lnTo>
                  <a:lnTo>
                    <a:pt x="12" y="58"/>
                  </a:lnTo>
                  <a:lnTo>
                    <a:pt x="9" y="58"/>
                  </a:lnTo>
                  <a:lnTo>
                    <a:pt x="6" y="58"/>
                  </a:lnTo>
                  <a:lnTo>
                    <a:pt x="3" y="57"/>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1" name="Freeform 67"/>
            <p:cNvSpPr>
              <a:spLocks/>
            </p:cNvSpPr>
            <p:nvPr/>
          </p:nvSpPr>
          <p:spPr bwMode="auto">
            <a:xfrm>
              <a:off x="5901" y="3021"/>
              <a:ext cx="30" cy="88"/>
            </a:xfrm>
            <a:custGeom>
              <a:avLst/>
              <a:gdLst>
                <a:gd name="T0" fmla="*/ 31 w 26"/>
                <a:gd name="T1" fmla="*/ 0 h 78"/>
                <a:gd name="T2" fmla="*/ 32 w 26"/>
                <a:gd name="T3" fmla="*/ 8 h 78"/>
                <a:gd name="T4" fmla="*/ 32 w 26"/>
                <a:gd name="T5" fmla="*/ 11 h 78"/>
                <a:gd name="T6" fmla="*/ 33 w 26"/>
                <a:gd name="T7" fmla="*/ 14 h 78"/>
                <a:gd name="T8" fmla="*/ 33 w 26"/>
                <a:gd name="T9" fmla="*/ 18 h 78"/>
                <a:gd name="T10" fmla="*/ 33 w 26"/>
                <a:gd name="T11" fmla="*/ 21 h 78"/>
                <a:gd name="T12" fmla="*/ 33 w 26"/>
                <a:gd name="T13" fmla="*/ 26 h 78"/>
                <a:gd name="T14" fmla="*/ 33 w 26"/>
                <a:gd name="T15" fmla="*/ 28 h 78"/>
                <a:gd name="T16" fmla="*/ 33 w 26"/>
                <a:gd name="T17" fmla="*/ 32 h 78"/>
                <a:gd name="T18" fmla="*/ 33 w 26"/>
                <a:gd name="T19" fmla="*/ 34 h 78"/>
                <a:gd name="T20" fmla="*/ 32 w 26"/>
                <a:gd name="T21" fmla="*/ 38 h 78"/>
                <a:gd name="T22" fmla="*/ 32 w 26"/>
                <a:gd name="T23" fmla="*/ 42 h 78"/>
                <a:gd name="T24" fmla="*/ 32 w 26"/>
                <a:gd name="T25" fmla="*/ 44 h 78"/>
                <a:gd name="T26" fmla="*/ 31 w 26"/>
                <a:gd name="T27" fmla="*/ 49 h 78"/>
                <a:gd name="T28" fmla="*/ 31 w 26"/>
                <a:gd name="T29" fmla="*/ 51 h 78"/>
                <a:gd name="T30" fmla="*/ 29 w 26"/>
                <a:gd name="T31" fmla="*/ 55 h 78"/>
                <a:gd name="T32" fmla="*/ 28 w 26"/>
                <a:gd name="T33" fmla="*/ 58 h 78"/>
                <a:gd name="T34" fmla="*/ 27 w 26"/>
                <a:gd name="T35" fmla="*/ 60 h 78"/>
                <a:gd name="T36" fmla="*/ 27 w 26"/>
                <a:gd name="T37" fmla="*/ 62 h 78"/>
                <a:gd name="T38" fmla="*/ 24 w 26"/>
                <a:gd name="T39" fmla="*/ 67 h 78"/>
                <a:gd name="T40" fmla="*/ 23 w 26"/>
                <a:gd name="T41" fmla="*/ 69 h 78"/>
                <a:gd name="T42" fmla="*/ 21 w 26"/>
                <a:gd name="T43" fmla="*/ 71 h 78"/>
                <a:gd name="T44" fmla="*/ 20 w 26"/>
                <a:gd name="T45" fmla="*/ 76 h 78"/>
                <a:gd name="T46" fmla="*/ 18 w 26"/>
                <a:gd name="T47" fmla="*/ 78 h 78"/>
                <a:gd name="T48" fmla="*/ 16 w 26"/>
                <a:gd name="T49" fmla="*/ 80 h 78"/>
                <a:gd name="T50" fmla="*/ 14 w 26"/>
                <a:gd name="T51" fmla="*/ 82 h 78"/>
                <a:gd name="T52" fmla="*/ 12 w 26"/>
                <a:gd name="T53" fmla="*/ 86 h 78"/>
                <a:gd name="T54" fmla="*/ 9 w 26"/>
                <a:gd name="T55" fmla="*/ 88 h 78"/>
                <a:gd name="T56" fmla="*/ 7 w 26"/>
                <a:gd name="T57" fmla="*/ 90 h 78"/>
                <a:gd name="T58" fmla="*/ 6 w 26"/>
                <a:gd name="T59" fmla="*/ 93 h 78"/>
                <a:gd name="T60" fmla="*/ 2 w 26"/>
                <a:gd name="T61" fmla="*/ 96 h 78"/>
                <a:gd name="T62" fmla="*/ 0 w 26"/>
                <a:gd name="T63" fmla="*/ 9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 h="78">
                  <a:moveTo>
                    <a:pt x="23" y="0"/>
                  </a:moveTo>
                  <a:lnTo>
                    <a:pt x="24" y="6"/>
                  </a:lnTo>
                  <a:lnTo>
                    <a:pt x="24" y="9"/>
                  </a:lnTo>
                  <a:lnTo>
                    <a:pt x="25" y="11"/>
                  </a:lnTo>
                  <a:lnTo>
                    <a:pt x="25" y="14"/>
                  </a:lnTo>
                  <a:lnTo>
                    <a:pt x="25" y="17"/>
                  </a:lnTo>
                  <a:lnTo>
                    <a:pt x="25" y="20"/>
                  </a:lnTo>
                  <a:lnTo>
                    <a:pt x="25" y="22"/>
                  </a:lnTo>
                  <a:lnTo>
                    <a:pt x="25" y="25"/>
                  </a:lnTo>
                  <a:lnTo>
                    <a:pt x="25" y="27"/>
                  </a:lnTo>
                  <a:lnTo>
                    <a:pt x="24" y="30"/>
                  </a:lnTo>
                  <a:lnTo>
                    <a:pt x="24" y="33"/>
                  </a:lnTo>
                  <a:lnTo>
                    <a:pt x="24" y="35"/>
                  </a:lnTo>
                  <a:lnTo>
                    <a:pt x="23" y="38"/>
                  </a:lnTo>
                  <a:lnTo>
                    <a:pt x="23" y="40"/>
                  </a:lnTo>
                  <a:lnTo>
                    <a:pt x="22" y="43"/>
                  </a:lnTo>
                  <a:lnTo>
                    <a:pt x="21" y="45"/>
                  </a:lnTo>
                  <a:lnTo>
                    <a:pt x="20" y="47"/>
                  </a:lnTo>
                  <a:lnTo>
                    <a:pt x="20" y="49"/>
                  </a:lnTo>
                  <a:lnTo>
                    <a:pt x="18" y="52"/>
                  </a:lnTo>
                  <a:lnTo>
                    <a:pt x="17" y="54"/>
                  </a:lnTo>
                  <a:lnTo>
                    <a:pt x="16" y="56"/>
                  </a:lnTo>
                  <a:lnTo>
                    <a:pt x="15" y="59"/>
                  </a:lnTo>
                  <a:lnTo>
                    <a:pt x="14" y="61"/>
                  </a:lnTo>
                  <a:lnTo>
                    <a:pt x="12" y="63"/>
                  </a:lnTo>
                  <a:lnTo>
                    <a:pt x="10" y="65"/>
                  </a:lnTo>
                  <a:lnTo>
                    <a:pt x="9" y="67"/>
                  </a:lnTo>
                  <a:lnTo>
                    <a:pt x="7" y="69"/>
                  </a:lnTo>
                  <a:lnTo>
                    <a:pt x="5" y="71"/>
                  </a:lnTo>
                  <a:lnTo>
                    <a:pt x="4"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2" name="Freeform 68"/>
            <p:cNvSpPr>
              <a:spLocks/>
            </p:cNvSpPr>
            <p:nvPr/>
          </p:nvSpPr>
          <p:spPr bwMode="auto">
            <a:xfrm>
              <a:off x="5937" y="2914"/>
              <a:ext cx="38" cy="77"/>
            </a:xfrm>
            <a:custGeom>
              <a:avLst/>
              <a:gdLst>
                <a:gd name="T0" fmla="*/ 10 w 33"/>
                <a:gd name="T1" fmla="*/ 0 h 68"/>
                <a:gd name="T2" fmla="*/ 18 w 33"/>
                <a:gd name="T3" fmla="*/ 7 h 68"/>
                <a:gd name="T4" fmla="*/ 23 w 33"/>
                <a:gd name="T5" fmla="*/ 10 h 68"/>
                <a:gd name="T6" fmla="*/ 25 w 33"/>
                <a:gd name="T7" fmla="*/ 12 h 68"/>
                <a:gd name="T8" fmla="*/ 28 w 33"/>
                <a:gd name="T9" fmla="*/ 17 h 68"/>
                <a:gd name="T10" fmla="*/ 30 w 33"/>
                <a:gd name="T11" fmla="*/ 19 h 68"/>
                <a:gd name="T12" fmla="*/ 33 w 33"/>
                <a:gd name="T13" fmla="*/ 23 h 68"/>
                <a:gd name="T14" fmla="*/ 36 w 33"/>
                <a:gd name="T15" fmla="*/ 26 h 68"/>
                <a:gd name="T16" fmla="*/ 37 w 33"/>
                <a:gd name="T17" fmla="*/ 28 h 68"/>
                <a:gd name="T18" fmla="*/ 38 w 33"/>
                <a:gd name="T19" fmla="*/ 32 h 68"/>
                <a:gd name="T20" fmla="*/ 40 w 33"/>
                <a:gd name="T21" fmla="*/ 35 h 68"/>
                <a:gd name="T22" fmla="*/ 41 w 33"/>
                <a:gd name="T23" fmla="*/ 37 h 68"/>
                <a:gd name="T24" fmla="*/ 41 w 33"/>
                <a:gd name="T25" fmla="*/ 41 h 68"/>
                <a:gd name="T26" fmla="*/ 43 w 33"/>
                <a:gd name="T27" fmla="*/ 44 h 68"/>
                <a:gd name="T28" fmla="*/ 43 w 33"/>
                <a:gd name="T29" fmla="*/ 46 h 68"/>
                <a:gd name="T30" fmla="*/ 43 w 33"/>
                <a:gd name="T31" fmla="*/ 49 h 68"/>
                <a:gd name="T32" fmla="*/ 41 w 33"/>
                <a:gd name="T33" fmla="*/ 51 h 68"/>
                <a:gd name="T34" fmla="*/ 41 w 33"/>
                <a:gd name="T35" fmla="*/ 54 h 68"/>
                <a:gd name="T36" fmla="*/ 40 w 33"/>
                <a:gd name="T37" fmla="*/ 57 h 68"/>
                <a:gd name="T38" fmla="*/ 38 w 33"/>
                <a:gd name="T39" fmla="*/ 59 h 68"/>
                <a:gd name="T40" fmla="*/ 37 w 33"/>
                <a:gd name="T41" fmla="*/ 61 h 68"/>
                <a:gd name="T42" fmla="*/ 35 w 33"/>
                <a:gd name="T43" fmla="*/ 65 h 68"/>
                <a:gd name="T44" fmla="*/ 33 w 33"/>
                <a:gd name="T45" fmla="*/ 67 h 68"/>
                <a:gd name="T46" fmla="*/ 30 w 33"/>
                <a:gd name="T47" fmla="*/ 69 h 68"/>
                <a:gd name="T48" fmla="*/ 28 w 33"/>
                <a:gd name="T49" fmla="*/ 70 h 68"/>
                <a:gd name="T50" fmla="*/ 24 w 33"/>
                <a:gd name="T51" fmla="*/ 74 h 68"/>
                <a:gd name="T52" fmla="*/ 21 w 33"/>
                <a:gd name="T53" fmla="*/ 76 h 68"/>
                <a:gd name="T54" fmla="*/ 17 w 33"/>
                <a:gd name="T55" fmla="*/ 77 h 68"/>
                <a:gd name="T56" fmla="*/ 14 w 33"/>
                <a:gd name="T57" fmla="*/ 79 h 68"/>
                <a:gd name="T58" fmla="*/ 9 w 33"/>
                <a:gd name="T59" fmla="*/ 82 h 68"/>
                <a:gd name="T60" fmla="*/ 3 w 33"/>
                <a:gd name="T61" fmla="*/ 84 h 68"/>
                <a:gd name="T62" fmla="*/ 0 w 33"/>
                <a:gd name="T63" fmla="*/ 8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68">
                  <a:moveTo>
                    <a:pt x="8" y="0"/>
                  </a:moveTo>
                  <a:lnTo>
                    <a:pt x="14" y="5"/>
                  </a:lnTo>
                  <a:lnTo>
                    <a:pt x="17" y="8"/>
                  </a:lnTo>
                  <a:lnTo>
                    <a:pt x="19" y="10"/>
                  </a:lnTo>
                  <a:lnTo>
                    <a:pt x="21" y="13"/>
                  </a:lnTo>
                  <a:lnTo>
                    <a:pt x="23" y="15"/>
                  </a:lnTo>
                  <a:lnTo>
                    <a:pt x="25" y="18"/>
                  </a:lnTo>
                  <a:lnTo>
                    <a:pt x="27" y="20"/>
                  </a:lnTo>
                  <a:lnTo>
                    <a:pt x="28" y="22"/>
                  </a:lnTo>
                  <a:lnTo>
                    <a:pt x="29" y="25"/>
                  </a:lnTo>
                  <a:lnTo>
                    <a:pt x="30" y="27"/>
                  </a:lnTo>
                  <a:lnTo>
                    <a:pt x="31" y="29"/>
                  </a:lnTo>
                  <a:lnTo>
                    <a:pt x="31" y="32"/>
                  </a:lnTo>
                  <a:lnTo>
                    <a:pt x="32" y="34"/>
                  </a:lnTo>
                  <a:lnTo>
                    <a:pt x="32" y="36"/>
                  </a:lnTo>
                  <a:lnTo>
                    <a:pt x="32" y="38"/>
                  </a:lnTo>
                  <a:lnTo>
                    <a:pt x="31" y="40"/>
                  </a:lnTo>
                  <a:lnTo>
                    <a:pt x="31" y="42"/>
                  </a:lnTo>
                  <a:lnTo>
                    <a:pt x="30" y="44"/>
                  </a:lnTo>
                  <a:lnTo>
                    <a:pt x="29" y="46"/>
                  </a:lnTo>
                  <a:lnTo>
                    <a:pt x="28" y="48"/>
                  </a:lnTo>
                  <a:lnTo>
                    <a:pt x="26" y="50"/>
                  </a:lnTo>
                  <a:lnTo>
                    <a:pt x="25" y="52"/>
                  </a:lnTo>
                  <a:lnTo>
                    <a:pt x="23" y="54"/>
                  </a:lnTo>
                  <a:lnTo>
                    <a:pt x="21" y="55"/>
                  </a:lnTo>
                  <a:lnTo>
                    <a:pt x="18" y="57"/>
                  </a:lnTo>
                  <a:lnTo>
                    <a:pt x="16" y="59"/>
                  </a:lnTo>
                  <a:lnTo>
                    <a:pt x="13" y="60"/>
                  </a:lnTo>
                  <a:lnTo>
                    <a:pt x="10" y="62"/>
                  </a:lnTo>
                  <a:lnTo>
                    <a:pt x="7" y="64"/>
                  </a:lnTo>
                  <a:lnTo>
                    <a:pt x="3" y="65"/>
                  </a:lnTo>
                  <a:lnTo>
                    <a:pt x="0" y="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3" name="Freeform 69"/>
            <p:cNvSpPr>
              <a:spLocks/>
            </p:cNvSpPr>
            <p:nvPr/>
          </p:nvSpPr>
          <p:spPr bwMode="auto">
            <a:xfrm>
              <a:off x="5956" y="2794"/>
              <a:ext cx="44" cy="121"/>
            </a:xfrm>
            <a:custGeom>
              <a:avLst/>
              <a:gdLst>
                <a:gd name="T0" fmla="*/ 0 w 38"/>
                <a:gd name="T1" fmla="*/ 2 h 108"/>
                <a:gd name="T2" fmla="*/ 12 w 38"/>
                <a:gd name="T3" fmla="*/ 0 h 108"/>
                <a:gd name="T4" fmla="*/ 17 w 38"/>
                <a:gd name="T5" fmla="*/ 1 h 108"/>
                <a:gd name="T6" fmla="*/ 23 w 38"/>
                <a:gd name="T7" fmla="*/ 2 h 108"/>
                <a:gd name="T8" fmla="*/ 27 w 38"/>
                <a:gd name="T9" fmla="*/ 3 h 108"/>
                <a:gd name="T10" fmla="*/ 31 w 38"/>
                <a:gd name="T11" fmla="*/ 8 h 108"/>
                <a:gd name="T12" fmla="*/ 35 w 38"/>
                <a:gd name="T13" fmla="*/ 11 h 108"/>
                <a:gd name="T14" fmla="*/ 37 w 38"/>
                <a:gd name="T15" fmla="*/ 15 h 108"/>
                <a:gd name="T16" fmla="*/ 41 w 38"/>
                <a:gd name="T17" fmla="*/ 20 h 108"/>
                <a:gd name="T18" fmla="*/ 43 w 38"/>
                <a:gd name="T19" fmla="*/ 25 h 108"/>
                <a:gd name="T20" fmla="*/ 44 w 38"/>
                <a:gd name="T21" fmla="*/ 31 h 108"/>
                <a:gd name="T22" fmla="*/ 47 w 38"/>
                <a:gd name="T23" fmla="*/ 36 h 108"/>
                <a:gd name="T24" fmla="*/ 49 w 38"/>
                <a:gd name="T25" fmla="*/ 44 h 108"/>
                <a:gd name="T26" fmla="*/ 49 w 38"/>
                <a:gd name="T27" fmla="*/ 50 h 108"/>
                <a:gd name="T28" fmla="*/ 50 w 38"/>
                <a:gd name="T29" fmla="*/ 56 h 108"/>
                <a:gd name="T30" fmla="*/ 50 w 38"/>
                <a:gd name="T31" fmla="*/ 64 h 108"/>
                <a:gd name="T32" fmla="*/ 50 w 38"/>
                <a:gd name="T33" fmla="*/ 71 h 108"/>
                <a:gd name="T34" fmla="*/ 49 w 38"/>
                <a:gd name="T35" fmla="*/ 77 h 108"/>
                <a:gd name="T36" fmla="*/ 47 w 38"/>
                <a:gd name="T37" fmla="*/ 84 h 108"/>
                <a:gd name="T38" fmla="*/ 45 w 38"/>
                <a:gd name="T39" fmla="*/ 91 h 108"/>
                <a:gd name="T40" fmla="*/ 44 w 38"/>
                <a:gd name="T41" fmla="*/ 96 h 108"/>
                <a:gd name="T42" fmla="*/ 42 w 38"/>
                <a:gd name="T43" fmla="*/ 103 h 108"/>
                <a:gd name="T44" fmla="*/ 39 w 38"/>
                <a:gd name="T45" fmla="*/ 109 h 108"/>
                <a:gd name="T46" fmla="*/ 36 w 38"/>
                <a:gd name="T47" fmla="*/ 114 h 108"/>
                <a:gd name="T48" fmla="*/ 34 w 38"/>
                <a:gd name="T49" fmla="*/ 119 h 108"/>
                <a:gd name="T50" fmla="*/ 29 w 38"/>
                <a:gd name="T51" fmla="*/ 124 h 108"/>
                <a:gd name="T52" fmla="*/ 25 w 38"/>
                <a:gd name="T53" fmla="*/ 127 h 108"/>
                <a:gd name="T54" fmla="*/ 20 w 38"/>
                <a:gd name="T55" fmla="*/ 131 h 108"/>
                <a:gd name="T56" fmla="*/ 16 w 38"/>
                <a:gd name="T57" fmla="*/ 132 h 108"/>
                <a:gd name="T58" fmla="*/ 10 w 38"/>
                <a:gd name="T59" fmla="*/ 134 h 108"/>
                <a:gd name="T60" fmla="*/ 6 w 38"/>
                <a:gd name="T61" fmla="*/ 134 h 108"/>
                <a:gd name="T62" fmla="*/ 0 w 38"/>
                <a:gd name="T63" fmla="*/ 134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08">
                  <a:moveTo>
                    <a:pt x="0" y="2"/>
                  </a:moveTo>
                  <a:lnTo>
                    <a:pt x="9" y="0"/>
                  </a:lnTo>
                  <a:lnTo>
                    <a:pt x="13" y="1"/>
                  </a:lnTo>
                  <a:lnTo>
                    <a:pt x="17" y="2"/>
                  </a:lnTo>
                  <a:lnTo>
                    <a:pt x="20" y="3"/>
                  </a:lnTo>
                  <a:lnTo>
                    <a:pt x="23" y="6"/>
                  </a:lnTo>
                  <a:lnTo>
                    <a:pt x="26" y="9"/>
                  </a:lnTo>
                  <a:lnTo>
                    <a:pt x="28" y="12"/>
                  </a:lnTo>
                  <a:lnTo>
                    <a:pt x="30" y="16"/>
                  </a:lnTo>
                  <a:lnTo>
                    <a:pt x="32" y="20"/>
                  </a:lnTo>
                  <a:lnTo>
                    <a:pt x="33" y="25"/>
                  </a:lnTo>
                  <a:lnTo>
                    <a:pt x="35" y="29"/>
                  </a:lnTo>
                  <a:lnTo>
                    <a:pt x="36" y="35"/>
                  </a:lnTo>
                  <a:lnTo>
                    <a:pt x="36" y="40"/>
                  </a:lnTo>
                  <a:lnTo>
                    <a:pt x="37" y="45"/>
                  </a:lnTo>
                  <a:lnTo>
                    <a:pt x="37" y="51"/>
                  </a:lnTo>
                  <a:lnTo>
                    <a:pt x="37" y="56"/>
                  </a:lnTo>
                  <a:lnTo>
                    <a:pt x="36" y="62"/>
                  </a:lnTo>
                  <a:lnTo>
                    <a:pt x="35" y="67"/>
                  </a:lnTo>
                  <a:lnTo>
                    <a:pt x="34" y="72"/>
                  </a:lnTo>
                  <a:lnTo>
                    <a:pt x="33" y="77"/>
                  </a:lnTo>
                  <a:lnTo>
                    <a:pt x="31" y="82"/>
                  </a:lnTo>
                  <a:lnTo>
                    <a:pt x="29" y="87"/>
                  </a:lnTo>
                  <a:lnTo>
                    <a:pt x="27" y="91"/>
                  </a:lnTo>
                  <a:lnTo>
                    <a:pt x="25" y="95"/>
                  </a:lnTo>
                  <a:lnTo>
                    <a:pt x="22" y="99"/>
                  </a:lnTo>
                  <a:lnTo>
                    <a:pt x="19" y="101"/>
                  </a:lnTo>
                  <a:lnTo>
                    <a:pt x="15" y="104"/>
                  </a:lnTo>
                  <a:lnTo>
                    <a:pt x="12" y="105"/>
                  </a:lnTo>
                  <a:lnTo>
                    <a:pt x="8" y="107"/>
                  </a:lnTo>
                  <a:lnTo>
                    <a:pt x="4" y="107"/>
                  </a:lnTo>
                  <a:lnTo>
                    <a:pt x="0" y="10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4" name="Freeform 70"/>
            <p:cNvSpPr>
              <a:spLocks/>
            </p:cNvSpPr>
            <p:nvPr/>
          </p:nvSpPr>
          <p:spPr bwMode="auto">
            <a:xfrm>
              <a:off x="5891" y="2706"/>
              <a:ext cx="66" cy="48"/>
            </a:xfrm>
            <a:custGeom>
              <a:avLst/>
              <a:gdLst>
                <a:gd name="T0" fmla="*/ 0 w 56"/>
                <a:gd name="T1" fmla="*/ 4 h 43"/>
                <a:gd name="T2" fmla="*/ 6 w 56"/>
                <a:gd name="T3" fmla="*/ 2 h 43"/>
                <a:gd name="T4" fmla="*/ 9 w 56"/>
                <a:gd name="T5" fmla="*/ 1 h 43"/>
                <a:gd name="T6" fmla="*/ 14 w 56"/>
                <a:gd name="T7" fmla="*/ 1 h 43"/>
                <a:gd name="T8" fmla="*/ 17 w 56"/>
                <a:gd name="T9" fmla="*/ 1 h 43"/>
                <a:gd name="T10" fmla="*/ 20 w 56"/>
                <a:gd name="T11" fmla="*/ 0 h 43"/>
                <a:gd name="T12" fmla="*/ 22 w 56"/>
                <a:gd name="T13" fmla="*/ 0 h 43"/>
                <a:gd name="T14" fmla="*/ 26 w 56"/>
                <a:gd name="T15" fmla="*/ 0 h 43"/>
                <a:gd name="T16" fmla="*/ 29 w 56"/>
                <a:gd name="T17" fmla="*/ 1 h 43"/>
                <a:gd name="T18" fmla="*/ 32 w 56"/>
                <a:gd name="T19" fmla="*/ 1 h 43"/>
                <a:gd name="T20" fmla="*/ 34 w 56"/>
                <a:gd name="T21" fmla="*/ 1 h 43"/>
                <a:gd name="T22" fmla="*/ 38 w 56"/>
                <a:gd name="T23" fmla="*/ 2 h 43"/>
                <a:gd name="T24" fmla="*/ 40 w 56"/>
                <a:gd name="T25" fmla="*/ 3 h 43"/>
                <a:gd name="T26" fmla="*/ 44 w 56"/>
                <a:gd name="T27" fmla="*/ 3 h 43"/>
                <a:gd name="T28" fmla="*/ 46 w 56"/>
                <a:gd name="T29" fmla="*/ 7 h 43"/>
                <a:gd name="T30" fmla="*/ 47 w 56"/>
                <a:gd name="T31" fmla="*/ 8 h 43"/>
                <a:gd name="T32" fmla="*/ 50 w 56"/>
                <a:gd name="T33" fmla="*/ 9 h 43"/>
                <a:gd name="T34" fmla="*/ 53 w 56"/>
                <a:gd name="T35" fmla="*/ 10 h 43"/>
                <a:gd name="T36" fmla="*/ 54 w 56"/>
                <a:gd name="T37" fmla="*/ 12 h 43"/>
                <a:gd name="T38" fmla="*/ 57 w 56"/>
                <a:gd name="T39" fmla="*/ 13 h 43"/>
                <a:gd name="T40" fmla="*/ 59 w 56"/>
                <a:gd name="T41" fmla="*/ 17 h 43"/>
                <a:gd name="T42" fmla="*/ 61 w 56"/>
                <a:gd name="T43" fmla="*/ 19 h 43"/>
                <a:gd name="T44" fmla="*/ 62 w 56"/>
                <a:gd name="T45" fmla="*/ 21 h 43"/>
                <a:gd name="T46" fmla="*/ 64 w 56"/>
                <a:gd name="T47" fmla="*/ 23 h 43"/>
                <a:gd name="T48" fmla="*/ 67 w 56"/>
                <a:gd name="T49" fmla="*/ 28 h 43"/>
                <a:gd name="T50" fmla="*/ 68 w 56"/>
                <a:gd name="T51" fmla="*/ 30 h 43"/>
                <a:gd name="T52" fmla="*/ 70 w 56"/>
                <a:gd name="T53" fmla="*/ 33 h 43"/>
                <a:gd name="T54" fmla="*/ 71 w 56"/>
                <a:gd name="T55" fmla="*/ 37 h 43"/>
                <a:gd name="T56" fmla="*/ 72 w 56"/>
                <a:gd name="T57" fmla="*/ 41 h 43"/>
                <a:gd name="T58" fmla="*/ 73 w 56"/>
                <a:gd name="T59" fmla="*/ 44 h 43"/>
                <a:gd name="T60" fmla="*/ 75 w 56"/>
                <a:gd name="T61" fmla="*/ 49 h 43"/>
                <a:gd name="T62" fmla="*/ 77 w 56"/>
                <a:gd name="T63" fmla="*/ 52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43">
                  <a:moveTo>
                    <a:pt x="0" y="4"/>
                  </a:moveTo>
                  <a:lnTo>
                    <a:pt x="4" y="2"/>
                  </a:lnTo>
                  <a:lnTo>
                    <a:pt x="7" y="1"/>
                  </a:lnTo>
                  <a:lnTo>
                    <a:pt x="10" y="1"/>
                  </a:lnTo>
                  <a:lnTo>
                    <a:pt x="12" y="1"/>
                  </a:lnTo>
                  <a:lnTo>
                    <a:pt x="14" y="0"/>
                  </a:lnTo>
                  <a:lnTo>
                    <a:pt x="16" y="0"/>
                  </a:lnTo>
                  <a:lnTo>
                    <a:pt x="19" y="0"/>
                  </a:lnTo>
                  <a:lnTo>
                    <a:pt x="21" y="1"/>
                  </a:lnTo>
                  <a:lnTo>
                    <a:pt x="23" y="1"/>
                  </a:lnTo>
                  <a:lnTo>
                    <a:pt x="25" y="1"/>
                  </a:lnTo>
                  <a:lnTo>
                    <a:pt x="27" y="2"/>
                  </a:lnTo>
                  <a:lnTo>
                    <a:pt x="29" y="3"/>
                  </a:lnTo>
                  <a:lnTo>
                    <a:pt x="31" y="3"/>
                  </a:lnTo>
                  <a:lnTo>
                    <a:pt x="33" y="5"/>
                  </a:lnTo>
                  <a:lnTo>
                    <a:pt x="34" y="6"/>
                  </a:lnTo>
                  <a:lnTo>
                    <a:pt x="36" y="7"/>
                  </a:lnTo>
                  <a:lnTo>
                    <a:pt x="38" y="8"/>
                  </a:lnTo>
                  <a:lnTo>
                    <a:pt x="39" y="10"/>
                  </a:lnTo>
                  <a:lnTo>
                    <a:pt x="41" y="11"/>
                  </a:lnTo>
                  <a:lnTo>
                    <a:pt x="42" y="13"/>
                  </a:lnTo>
                  <a:lnTo>
                    <a:pt x="44" y="15"/>
                  </a:lnTo>
                  <a:lnTo>
                    <a:pt x="45" y="17"/>
                  </a:lnTo>
                  <a:lnTo>
                    <a:pt x="46" y="19"/>
                  </a:lnTo>
                  <a:lnTo>
                    <a:pt x="48" y="22"/>
                  </a:lnTo>
                  <a:lnTo>
                    <a:pt x="49" y="24"/>
                  </a:lnTo>
                  <a:lnTo>
                    <a:pt x="50" y="27"/>
                  </a:lnTo>
                  <a:lnTo>
                    <a:pt x="51" y="30"/>
                  </a:lnTo>
                  <a:lnTo>
                    <a:pt x="52" y="33"/>
                  </a:lnTo>
                  <a:lnTo>
                    <a:pt x="53" y="35"/>
                  </a:lnTo>
                  <a:lnTo>
                    <a:pt x="54" y="39"/>
                  </a:lnTo>
                  <a:lnTo>
                    <a:pt x="55" y="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5" name="Freeform 71"/>
            <p:cNvSpPr>
              <a:spLocks/>
            </p:cNvSpPr>
            <p:nvPr/>
          </p:nvSpPr>
          <p:spPr bwMode="auto">
            <a:xfrm>
              <a:off x="5910" y="2704"/>
              <a:ext cx="47" cy="50"/>
            </a:xfrm>
            <a:custGeom>
              <a:avLst/>
              <a:gdLst>
                <a:gd name="T0" fmla="*/ 0 w 40"/>
                <a:gd name="T1" fmla="*/ 7 h 44"/>
                <a:gd name="T2" fmla="*/ 7 w 40"/>
                <a:gd name="T3" fmla="*/ 3 h 44"/>
                <a:gd name="T4" fmla="*/ 9 w 40"/>
                <a:gd name="T5" fmla="*/ 2 h 44"/>
                <a:gd name="T6" fmla="*/ 14 w 40"/>
                <a:gd name="T7" fmla="*/ 1 h 44"/>
                <a:gd name="T8" fmla="*/ 16 w 40"/>
                <a:gd name="T9" fmla="*/ 1 h 44"/>
                <a:gd name="T10" fmla="*/ 19 w 40"/>
                <a:gd name="T11" fmla="*/ 0 h 44"/>
                <a:gd name="T12" fmla="*/ 22 w 40"/>
                <a:gd name="T13" fmla="*/ 0 h 44"/>
                <a:gd name="T14" fmla="*/ 25 w 40"/>
                <a:gd name="T15" fmla="*/ 0 h 44"/>
                <a:gd name="T16" fmla="*/ 28 w 40"/>
                <a:gd name="T17" fmla="*/ 0 h 44"/>
                <a:gd name="T18" fmla="*/ 31 w 40"/>
                <a:gd name="T19" fmla="*/ 0 h 44"/>
                <a:gd name="T20" fmla="*/ 33 w 40"/>
                <a:gd name="T21" fmla="*/ 1 h 44"/>
                <a:gd name="T22" fmla="*/ 36 w 40"/>
                <a:gd name="T23" fmla="*/ 2 h 44"/>
                <a:gd name="T24" fmla="*/ 38 w 40"/>
                <a:gd name="T25" fmla="*/ 2 h 44"/>
                <a:gd name="T26" fmla="*/ 40 w 40"/>
                <a:gd name="T27" fmla="*/ 3 h 44"/>
                <a:gd name="T28" fmla="*/ 41 w 40"/>
                <a:gd name="T29" fmla="*/ 6 h 44"/>
                <a:gd name="T30" fmla="*/ 42 w 40"/>
                <a:gd name="T31" fmla="*/ 7 h 44"/>
                <a:gd name="T32" fmla="*/ 45 w 40"/>
                <a:gd name="T33" fmla="*/ 8 h 44"/>
                <a:gd name="T34" fmla="*/ 47 w 40"/>
                <a:gd name="T35" fmla="*/ 10 h 44"/>
                <a:gd name="T36" fmla="*/ 47 w 40"/>
                <a:gd name="T37" fmla="*/ 11 h 44"/>
                <a:gd name="T38" fmla="*/ 49 w 40"/>
                <a:gd name="T39" fmla="*/ 15 h 44"/>
                <a:gd name="T40" fmla="*/ 49 w 40"/>
                <a:gd name="T41" fmla="*/ 17 h 44"/>
                <a:gd name="T42" fmla="*/ 51 w 40"/>
                <a:gd name="T43" fmla="*/ 19 h 44"/>
                <a:gd name="T44" fmla="*/ 53 w 40"/>
                <a:gd name="T45" fmla="*/ 22 h 44"/>
                <a:gd name="T46" fmla="*/ 53 w 40"/>
                <a:gd name="T47" fmla="*/ 25 h 44"/>
                <a:gd name="T48" fmla="*/ 53 w 40"/>
                <a:gd name="T49" fmla="*/ 28 h 44"/>
                <a:gd name="T50" fmla="*/ 54 w 40"/>
                <a:gd name="T51" fmla="*/ 31 h 44"/>
                <a:gd name="T52" fmla="*/ 54 w 40"/>
                <a:gd name="T53" fmla="*/ 35 h 44"/>
                <a:gd name="T54" fmla="*/ 54 w 40"/>
                <a:gd name="T55" fmla="*/ 39 h 44"/>
                <a:gd name="T56" fmla="*/ 54 w 40"/>
                <a:gd name="T57" fmla="*/ 43 h 44"/>
                <a:gd name="T58" fmla="*/ 54 w 40"/>
                <a:gd name="T59" fmla="*/ 47 h 44"/>
                <a:gd name="T60" fmla="*/ 54 w 40"/>
                <a:gd name="T61" fmla="*/ 51 h 44"/>
                <a:gd name="T62" fmla="*/ 54 w 40"/>
                <a:gd name="T63" fmla="*/ 5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44">
                  <a:moveTo>
                    <a:pt x="0" y="5"/>
                  </a:moveTo>
                  <a:lnTo>
                    <a:pt x="5" y="3"/>
                  </a:lnTo>
                  <a:lnTo>
                    <a:pt x="7" y="2"/>
                  </a:lnTo>
                  <a:lnTo>
                    <a:pt x="10" y="1"/>
                  </a:lnTo>
                  <a:lnTo>
                    <a:pt x="12" y="1"/>
                  </a:lnTo>
                  <a:lnTo>
                    <a:pt x="14" y="0"/>
                  </a:lnTo>
                  <a:lnTo>
                    <a:pt x="16" y="0"/>
                  </a:lnTo>
                  <a:lnTo>
                    <a:pt x="18" y="0"/>
                  </a:lnTo>
                  <a:lnTo>
                    <a:pt x="20" y="0"/>
                  </a:lnTo>
                  <a:lnTo>
                    <a:pt x="22" y="0"/>
                  </a:lnTo>
                  <a:lnTo>
                    <a:pt x="24" y="1"/>
                  </a:lnTo>
                  <a:lnTo>
                    <a:pt x="26" y="2"/>
                  </a:lnTo>
                  <a:lnTo>
                    <a:pt x="27" y="2"/>
                  </a:lnTo>
                  <a:lnTo>
                    <a:pt x="29" y="3"/>
                  </a:lnTo>
                  <a:lnTo>
                    <a:pt x="30" y="4"/>
                  </a:lnTo>
                  <a:lnTo>
                    <a:pt x="31" y="5"/>
                  </a:lnTo>
                  <a:lnTo>
                    <a:pt x="32" y="6"/>
                  </a:lnTo>
                  <a:lnTo>
                    <a:pt x="34" y="8"/>
                  </a:lnTo>
                  <a:lnTo>
                    <a:pt x="34" y="9"/>
                  </a:lnTo>
                  <a:lnTo>
                    <a:pt x="36" y="11"/>
                  </a:lnTo>
                  <a:lnTo>
                    <a:pt x="36" y="13"/>
                  </a:lnTo>
                  <a:lnTo>
                    <a:pt x="37" y="15"/>
                  </a:lnTo>
                  <a:lnTo>
                    <a:pt x="38" y="17"/>
                  </a:lnTo>
                  <a:lnTo>
                    <a:pt x="38" y="19"/>
                  </a:lnTo>
                  <a:lnTo>
                    <a:pt x="38" y="22"/>
                  </a:lnTo>
                  <a:lnTo>
                    <a:pt x="39" y="24"/>
                  </a:lnTo>
                  <a:lnTo>
                    <a:pt x="39" y="27"/>
                  </a:lnTo>
                  <a:lnTo>
                    <a:pt x="39" y="30"/>
                  </a:lnTo>
                  <a:lnTo>
                    <a:pt x="39" y="33"/>
                  </a:lnTo>
                  <a:lnTo>
                    <a:pt x="39" y="36"/>
                  </a:lnTo>
                  <a:lnTo>
                    <a:pt x="39" y="40"/>
                  </a:lnTo>
                  <a:lnTo>
                    <a:pt x="39"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6" name="Freeform 72"/>
            <p:cNvSpPr>
              <a:spLocks/>
            </p:cNvSpPr>
            <p:nvPr/>
          </p:nvSpPr>
          <p:spPr bwMode="auto">
            <a:xfrm>
              <a:off x="5956" y="2796"/>
              <a:ext cx="38" cy="88"/>
            </a:xfrm>
            <a:custGeom>
              <a:avLst/>
              <a:gdLst>
                <a:gd name="T0" fmla="*/ 0 w 33"/>
                <a:gd name="T1" fmla="*/ 0 h 78"/>
                <a:gd name="T2" fmla="*/ 3 w 33"/>
                <a:gd name="T3" fmla="*/ 6 h 78"/>
                <a:gd name="T4" fmla="*/ 7 w 33"/>
                <a:gd name="T5" fmla="*/ 8 h 78"/>
                <a:gd name="T6" fmla="*/ 9 w 33"/>
                <a:gd name="T7" fmla="*/ 10 h 78"/>
                <a:gd name="T8" fmla="*/ 10 w 33"/>
                <a:gd name="T9" fmla="*/ 12 h 78"/>
                <a:gd name="T10" fmla="*/ 14 w 33"/>
                <a:gd name="T11" fmla="*/ 16 h 78"/>
                <a:gd name="T12" fmla="*/ 15 w 33"/>
                <a:gd name="T13" fmla="*/ 18 h 78"/>
                <a:gd name="T14" fmla="*/ 17 w 33"/>
                <a:gd name="T15" fmla="*/ 20 h 78"/>
                <a:gd name="T16" fmla="*/ 18 w 33"/>
                <a:gd name="T17" fmla="*/ 24 h 78"/>
                <a:gd name="T18" fmla="*/ 20 w 33"/>
                <a:gd name="T19" fmla="*/ 27 h 78"/>
                <a:gd name="T20" fmla="*/ 23 w 33"/>
                <a:gd name="T21" fmla="*/ 29 h 78"/>
                <a:gd name="T22" fmla="*/ 24 w 33"/>
                <a:gd name="T23" fmla="*/ 32 h 78"/>
                <a:gd name="T24" fmla="*/ 25 w 33"/>
                <a:gd name="T25" fmla="*/ 34 h 78"/>
                <a:gd name="T26" fmla="*/ 26 w 33"/>
                <a:gd name="T27" fmla="*/ 38 h 78"/>
                <a:gd name="T28" fmla="*/ 28 w 33"/>
                <a:gd name="T29" fmla="*/ 41 h 78"/>
                <a:gd name="T30" fmla="*/ 29 w 33"/>
                <a:gd name="T31" fmla="*/ 44 h 78"/>
                <a:gd name="T32" fmla="*/ 30 w 33"/>
                <a:gd name="T33" fmla="*/ 47 h 78"/>
                <a:gd name="T34" fmla="*/ 32 w 33"/>
                <a:gd name="T35" fmla="*/ 50 h 78"/>
                <a:gd name="T36" fmla="*/ 33 w 33"/>
                <a:gd name="T37" fmla="*/ 53 h 78"/>
                <a:gd name="T38" fmla="*/ 35 w 33"/>
                <a:gd name="T39" fmla="*/ 56 h 78"/>
                <a:gd name="T40" fmla="*/ 36 w 33"/>
                <a:gd name="T41" fmla="*/ 60 h 78"/>
                <a:gd name="T42" fmla="*/ 36 w 33"/>
                <a:gd name="T43" fmla="*/ 62 h 78"/>
                <a:gd name="T44" fmla="*/ 37 w 33"/>
                <a:gd name="T45" fmla="*/ 67 h 78"/>
                <a:gd name="T46" fmla="*/ 38 w 33"/>
                <a:gd name="T47" fmla="*/ 70 h 78"/>
                <a:gd name="T48" fmla="*/ 38 w 33"/>
                <a:gd name="T49" fmla="*/ 72 h 78"/>
                <a:gd name="T50" fmla="*/ 38 w 33"/>
                <a:gd name="T51" fmla="*/ 77 h 78"/>
                <a:gd name="T52" fmla="*/ 40 w 33"/>
                <a:gd name="T53" fmla="*/ 80 h 78"/>
                <a:gd name="T54" fmla="*/ 41 w 33"/>
                <a:gd name="T55" fmla="*/ 82 h 78"/>
                <a:gd name="T56" fmla="*/ 41 w 33"/>
                <a:gd name="T57" fmla="*/ 87 h 78"/>
                <a:gd name="T58" fmla="*/ 41 w 33"/>
                <a:gd name="T59" fmla="*/ 90 h 78"/>
                <a:gd name="T60" fmla="*/ 41 w 33"/>
                <a:gd name="T61" fmla="*/ 93 h 78"/>
                <a:gd name="T62" fmla="*/ 43 w 33"/>
                <a:gd name="T63" fmla="*/ 9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78">
                  <a:moveTo>
                    <a:pt x="0" y="0"/>
                  </a:moveTo>
                  <a:lnTo>
                    <a:pt x="3" y="4"/>
                  </a:lnTo>
                  <a:lnTo>
                    <a:pt x="5" y="6"/>
                  </a:lnTo>
                  <a:lnTo>
                    <a:pt x="7" y="8"/>
                  </a:lnTo>
                  <a:lnTo>
                    <a:pt x="8" y="10"/>
                  </a:lnTo>
                  <a:lnTo>
                    <a:pt x="10" y="12"/>
                  </a:lnTo>
                  <a:lnTo>
                    <a:pt x="11" y="14"/>
                  </a:lnTo>
                  <a:lnTo>
                    <a:pt x="13" y="16"/>
                  </a:lnTo>
                  <a:lnTo>
                    <a:pt x="14" y="19"/>
                  </a:lnTo>
                  <a:lnTo>
                    <a:pt x="15" y="21"/>
                  </a:lnTo>
                  <a:lnTo>
                    <a:pt x="17" y="23"/>
                  </a:lnTo>
                  <a:lnTo>
                    <a:pt x="18" y="25"/>
                  </a:lnTo>
                  <a:lnTo>
                    <a:pt x="19" y="27"/>
                  </a:lnTo>
                  <a:lnTo>
                    <a:pt x="20" y="30"/>
                  </a:lnTo>
                  <a:lnTo>
                    <a:pt x="21" y="32"/>
                  </a:lnTo>
                  <a:lnTo>
                    <a:pt x="22" y="35"/>
                  </a:lnTo>
                  <a:lnTo>
                    <a:pt x="23" y="37"/>
                  </a:lnTo>
                  <a:lnTo>
                    <a:pt x="24" y="39"/>
                  </a:lnTo>
                  <a:lnTo>
                    <a:pt x="25" y="42"/>
                  </a:lnTo>
                  <a:lnTo>
                    <a:pt x="26" y="44"/>
                  </a:lnTo>
                  <a:lnTo>
                    <a:pt x="27" y="47"/>
                  </a:lnTo>
                  <a:lnTo>
                    <a:pt x="27" y="49"/>
                  </a:lnTo>
                  <a:lnTo>
                    <a:pt x="28" y="52"/>
                  </a:lnTo>
                  <a:lnTo>
                    <a:pt x="29" y="55"/>
                  </a:lnTo>
                  <a:lnTo>
                    <a:pt x="29" y="57"/>
                  </a:lnTo>
                  <a:lnTo>
                    <a:pt x="29" y="60"/>
                  </a:lnTo>
                  <a:lnTo>
                    <a:pt x="30" y="63"/>
                  </a:lnTo>
                  <a:lnTo>
                    <a:pt x="31" y="65"/>
                  </a:lnTo>
                  <a:lnTo>
                    <a:pt x="31" y="68"/>
                  </a:lnTo>
                  <a:lnTo>
                    <a:pt x="31" y="71"/>
                  </a:lnTo>
                  <a:lnTo>
                    <a:pt x="31" y="73"/>
                  </a:lnTo>
                  <a:lnTo>
                    <a:pt x="32"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7" name="Freeform 73"/>
            <p:cNvSpPr>
              <a:spLocks/>
            </p:cNvSpPr>
            <p:nvPr/>
          </p:nvSpPr>
          <p:spPr bwMode="auto">
            <a:xfrm>
              <a:off x="5669" y="3216"/>
              <a:ext cx="130" cy="47"/>
            </a:xfrm>
            <a:custGeom>
              <a:avLst/>
              <a:gdLst>
                <a:gd name="T0" fmla="*/ 151 w 111"/>
                <a:gd name="T1" fmla="*/ 0 h 42"/>
                <a:gd name="T2" fmla="*/ 148 w 111"/>
                <a:gd name="T3" fmla="*/ 17 h 42"/>
                <a:gd name="T4" fmla="*/ 146 w 111"/>
                <a:gd name="T5" fmla="*/ 22 h 42"/>
                <a:gd name="T6" fmla="*/ 144 w 111"/>
                <a:gd name="T7" fmla="*/ 28 h 42"/>
                <a:gd name="T8" fmla="*/ 142 w 111"/>
                <a:gd name="T9" fmla="*/ 32 h 42"/>
                <a:gd name="T10" fmla="*/ 138 w 111"/>
                <a:gd name="T11" fmla="*/ 38 h 42"/>
                <a:gd name="T12" fmla="*/ 135 w 111"/>
                <a:gd name="T13" fmla="*/ 41 h 42"/>
                <a:gd name="T14" fmla="*/ 131 w 111"/>
                <a:gd name="T15" fmla="*/ 44 h 42"/>
                <a:gd name="T16" fmla="*/ 126 w 111"/>
                <a:gd name="T17" fmla="*/ 46 h 42"/>
                <a:gd name="T18" fmla="*/ 122 w 111"/>
                <a:gd name="T19" fmla="*/ 49 h 42"/>
                <a:gd name="T20" fmla="*/ 118 w 111"/>
                <a:gd name="T21" fmla="*/ 49 h 42"/>
                <a:gd name="T22" fmla="*/ 112 w 111"/>
                <a:gd name="T23" fmla="*/ 51 h 42"/>
                <a:gd name="T24" fmla="*/ 107 w 111"/>
                <a:gd name="T25" fmla="*/ 51 h 42"/>
                <a:gd name="T26" fmla="*/ 102 w 111"/>
                <a:gd name="T27" fmla="*/ 51 h 42"/>
                <a:gd name="T28" fmla="*/ 96 w 111"/>
                <a:gd name="T29" fmla="*/ 51 h 42"/>
                <a:gd name="T30" fmla="*/ 90 w 111"/>
                <a:gd name="T31" fmla="*/ 51 h 42"/>
                <a:gd name="T32" fmla="*/ 85 w 111"/>
                <a:gd name="T33" fmla="*/ 51 h 42"/>
                <a:gd name="T34" fmla="*/ 80 w 111"/>
                <a:gd name="T35" fmla="*/ 50 h 42"/>
                <a:gd name="T36" fmla="*/ 73 w 111"/>
                <a:gd name="T37" fmla="*/ 49 h 42"/>
                <a:gd name="T38" fmla="*/ 67 w 111"/>
                <a:gd name="T39" fmla="*/ 49 h 42"/>
                <a:gd name="T40" fmla="*/ 61 w 111"/>
                <a:gd name="T41" fmla="*/ 48 h 42"/>
                <a:gd name="T42" fmla="*/ 55 w 111"/>
                <a:gd name="T43" fmla="*/ 46 h 42"/>
                <a:gd name="T44" fmla="*/ 49 w 111"/>
                <a:gd name="T45" fmla="*/ 46 h 42"/>
                <a:gd name="T46" fmla="*/ 42 w 111"/>
                <a:gd name="T47" fmla="*/ 45 h 42"/>
                <a:gd name="T48" fmla="*/ 37 w 111"/>
                <a:gd name="T49" fmla="*/ 44 h 42"/>
                <a:gd name="T50" fmla="*/ 30 w 111"/>
                <a:gd name="T51" fmla="*/ 44 h 42"/>
                <a:gd name="T52" fmla="*/ 25 w 111"/>
                <a:gd name="T53" fmla="*/ 44 h 42"/>
                <a:gd name="T54" fmla="*/ 19 w 111"/>
                <a:gd name="T55" fmla="*/ 44 h 42"/>
                <a:gd name="T56" fmla="*/ 14 w 111"/>
                <a:gd name="T57" fmla="*/ 44 h 42"/>
                <a:gd name="T58" fmla="*/ 8 w 111"/>
                <a:gd name="T59" fmla="*/ 45 h 42"/>
                <a:gd name="T60" fmla="*/ 5 w 111"/>
                <a:gd name="T61" fmla="*/ 46 h 42"/>
                <a:gd name="T62" fmla="*/ 0 w 111"/>
                <a:gd name="T63" fmla="*/ 48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2">
                  <a:moveTo>
                    <a:pt x="110" y="0"/>
                  </a:moveTo>
                  <a:lnTo>
                    <a:pt x="108" y="13"/>
                  </a:lnTo>
                  <a:lnTo>
                    <a:pt x="107" y="18"/>
                  </a:lnTo>
                  <a:lnTo>
                    <a:pt x="105" y="22"/>
                  </a:lnTo>
                  <a:lnTo>
                    <a:pt x="103" y="26"/>
                  </a:lnTo>
                  <a:lnTo>
                    <a:pt x="101" y="30"/>
                  </a:lnTo>
                  <a:lnTo>
                    <a:pt x="98" y="33"/>
                  </a:lnTo>
                  <a:lnTo>
                    <a:pt x="96" y="35"/>
                  </a:lnTo>
                  <a:lnTo>
                    <a:pt x="92" y="37"/>
                  </a:lnTo>
                  <a:lnTo>
                    <a:pt x="89" y="39"/>
                  </a:lnTo>
                  <a:lnTo>
                    <a:pt x="86" y="39"/>
                  </a:lnTo>
                  <a:lnTo>
                    <a:pt x="82" y="41"/>
                  </a:lnTo>
                  <a:lnTo>
                    <a:pt x="78" y="41"/>
                  </a:lnTo>
                  <a:lnTo>
                    <a:pt x="74" y="41"/>
                  </a:lnTo>
                  <a:lnTo>
                    <a:pt x="70" y="41"/>
                  </a:lnTo>
                  <a:lnTo>
                    <a:pt x="66" y="41"/>
                  </a:lnTo>
                  <a:lnTo>
                    <a:pt x="62" y="41"/>
                  </a:lnTo>
                  <a:lnTo>
                    <a:pt x="58" y="40"/>
                  </a:lnTo>
                  <a:lnTo>
                    <a:pt x="53" y="39"/>
                  </a:lnTo>
                  <a:lnTo>
                    <a:pt x="49" y="39"/>
                  </a:lnTo>
                  <a:lnTo>
                    <a:pt x="44" y="38"/>
                  </a:lnTo>
                  <a:lnTo>
                    <a:pt x="40" y="37"/>
                  </a:lnTo>
                  <a:lnTo>
                    <a:pt x="36" y="37"/>
                  </a:lnTo>
                  <a:lnTo>
                    <a:pt x="31" y="36"/>
                  </a:lnTo>
                  <a:lnTo>
                    <a:pt x="27" y="35"/>
                  </a:lnTo>
                  <a:lnTo>
                    <a:pt x="22" y="35"/>
                  </a:lnTo>
                  <a:lnTo>
                    <a:pt x="18" y="35"/>
                  </a:lnTo>
                  <a:lnTo>
                    <a:pt x="14" y="35"/>
                  </a:lnTo>
                  <a:lnTo>
                    <a:pt x="10" y="35"/>
                  </a:lnTo>
                  <a:lnTo>
                    <a:pt x="6" y="36"/>
                  </a:lnTo>
                  <a:lnTo>
                    <a:pt x="3" y="37"/>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8" name="Freeform 74"/>
            <p:cNvSpPr>
              <a:spLocks/>
            </p:cNvSpPr>
            <p:nvPr/>
          </p:nvSpPr>
          <p:spPr bwMode="auto">
            <a:xfrm>
              <a:off x="4770" y="3366"/>
              <a:ext cx="446" cy="216"/>
            </a:xfrm>
            <a:custGeom>
              <a:avLst/>
              <a:gdLst>
                <a:gd name="T0" fmla="*/ 0 w 381"/>
                <a:gd name="T1" fmla="*/ 0 h 192"/>
                <a:gd name="T2" fmla="*/ 9 w 381"/>
                <a:gd name="T3" fmla="*/ 38 h 192"/>
                <a:gd name="T4" fmla="*/ 18 w 381"/>
                <a:gd name="T5" fmla="*/ 54 h 192"/>
                <a:gd name="T6" fmla="*/ 27 w 381"/>
                <a:gd name="T7" fmla="*/ 69 h 192"/>
                <a:gd name="T8" fmla="*/ 39 w 381"/>
                <a:gd name="T9" fmla="*/ 82 h 192"/>
                <a:gd name="T10" fmla="*/ 50 w 381"/>
                <a:gd name="T11" fmla="*/ 93 h 192"/>
                <a:gd name="T12" fmla="*/ 64 w 381"/>
                <a:gd name="T13" fmla="*/ 105 h 192"/>
                <a:gd name="T14" fmla="*/ 80 w 381"/>
                <a:gd name="T15" fmla="*/ 114 h 192"/>
                <a:gd name="T16" fmla="*/ 96 w 381"/>
                <a:gd name="T17" fmla="*/ 123 h 192"/>
                <a:gd name="T18" fmla="*/ 112 w 381"/>
                <a:gd name="T19" fmla="*/ 129 h 192"/>
                <a:gd name="T20" fmla="*/ 131 w 381"/>
                <a:gd name="T21" fmla="*/ 137 h 192"/>
                <a:gd name="T22" fmla="*/ 150 w 381"/>
                <a:gd name="T23" fmla="*/ 142 h 192"/>
                <a:gd name="T24" fmla="*/ 169 w 381"/>
                <a:gd name="T25" fmla="*/ 147 h 192"/>
                <a:gd name="T26" fmla="*/ 190 w 381"/>
                <a:gd name="T27" fmla="*/ 152 h 192"/>
                <a:gd name="T28" fmla="*/ 210 w 381"/>
                <a:gd name="T29" fmla="*/ 155 h 192"/>
                <a:gd name="T30" fmla="*/ 231 w 381"/>
                <a:gd name="T31" fmla="*/ 160 h 192"/>
                <a:gd name="T32" fmla="*/ 251 w 381"/>
                <a:gd name="T33" fmla="*/ 162 h 192"/>
                <a:gd name="T34" fmla="*/ 273 w 381"/>
                <a:gd name="T35" fmla="*/ 164 h 192"/>
                <a:gd name="T36" fmla="*/ 294 w 381"/>
                <a:gd name="T37" fmla="*/ 169 h 192"/>
                <a:gd name="T38" fmla="*/ 314 w 381"/>
                <a:gd name="T39" fmla="*/ 171 h 192"/>
                <a:gd name="T40" fmla="*/ 335 w 381"/>
                <a:gd name="T41" fmla="*/ 173 h 192"/>
                <a:gd name="T42" fmla="*/ 356 w 381"/>
                <a:gd name="T43" fmla="*/ 178 h 192"/>
                <a:gd name="T44" fmla="*/ 376 w 381"/>
                <a:gd name="T45" fmla="*/ 181 h 192"/>
                <a:gd name="T46" fmla="*/ 394 w 381"/>
                <a:gd name="T47" fmla="*/ 185 h 192"/>
                <a:gd name="T48" fmla="*/ 414 w 381"/>
                <a:gd name="T49" fmla="*/ 189 h 192"/>
                <a:gd name="T50" fmla="*/ 433 w 381"/>
                <a:gd name="T51" fmla="*/ 194 h 192"/>
                <a:gd name="T52" fmla="*/ 450 w 381"/>
                <a:gd name="T53" fmla="*/ 200 h 192"/>
                <a:gd name="T54" fmla="*/ 466 w 381"/>
                <a:gd name="T55" fmla="*/ 206 h 192"/>
                <a:gd name="T56" fmla="*/ 481 w 381"/>
                <a:gd name="T57" fmla="*/ 214 h 192"/>
                <a:gd name="T58" fmla="*/ 496 w 381"/>
                <a:gd name="T59" fmla="*/ 222 h 192"/>
                <a:gd name="T60" fmla="*/ 508 w 381"/>
                <a:gd name="T61" fmla="*/ 232 h 192"/>
                <a:gd name="T62" fmla="*/ 521 w 381"/>
                <a:gd name="T63" fmla="*/ 242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92">
                  <a:moveTo>
                    <a:pt x="0" y="0"/>
                  </a:moveTo>
                  <a:lnTo>
                    <a:pt x="7" y="30"/>
                  </a:lnTo>
                  <a:lnTo>
                    <a:pt x="13" y="43"/>
                  </a:lnTo>
                  <a:lnTo>
                    <a:pt x="20" y="54"/>
                  </a:lnTo>
                  <a:lnTo>
                    <a:pt x="28" y="65"/>
                  </a:lnTo>
                  <a:lnTo>
                    <a:pt x="37" y="74"/>
                  </a:lnTo>
                  <a:lnTo>
                    <a:pt x="47" y="83"/>
                  </a:lnTo>
                  <a:lnTo>
                    <a:pt x="58" y="90"/>
                  </a:lnTo>
                  <a:lnTo>
                    <a:pt x="70" y="97"/>
                  </a:lnTo>
                  <a:lnTo>
                    <a:pt x="82" y="102"/>
                  </a:lnTo>
                  <a:lnTo>
                    <a:pt x="96" y="108"/>
                  </a:lnTo>
                  <a:lnTo>
                    <a:pt x="109" y="112"/>
                  </a:lnTo>
                  <a:lnTo>
                    <a:pt x="123" y="116"/>
                  </a:lnTo>
                  <a:lnTo>
                    <a:pt x="138" y="120"/>
                  </a:lnTo>
                  <a:lnTo>
                    <a:pt x="153" y="123"/>
                  </a:lnTo>
                  <a:lnTo>
                    <a:pt x="168" y="126"/>
                  </a:lnTo>
                  <a:lnTo>
                    <a:pt x="183" y="128"/>
                  </a:lnTo>
                  <a:lnTo>
                    <a:pt x="199" y="130"/>
                  </a:lnTo>
                  <a:lnTo>
                    <a:pt x="214" y="133"/>
                  </a:lnTo>
                  <a:lnTo>
                    <a:pt x="229" y="135"/>
                  </a:lnTo>
                  <a:lnTo>
                    <a:pt x="244" y="137"/>
                  </a:lnTo>
                  <a:lnTo>
                    <a:pt x="260" y="140"/>
                  </a:lnTo>
                  <a:lnTo>
                    <a:pt x="274" y="143"/>
                  </a:lnTo>
                  <a:lnTo>
                    <a:pt x="288" y="146"/>
                  </a:lnTo>
                  <a:lnTo>
                    <a:pt x="302" y="149"/>
                  </a:lnTo>
                  <a:lnTo>
                    <a:pt x="316" y="153"/>
                  </a:lnTo>
                  <a:lnTo>
                    <a:pt x="328" y="158"/>
                  </a:lnTo>
                  <a:lnTo>
                    <a:pt x="340" y="163"/>
                  </a:lnTo>
                  <a:lnTo>
                    <a:pt x="351" y="169"/>
                  </a:lnTo>
                  <a:lnTo>
                    <a:pt x="362" y="175"/>
                  </a:lnTo>
                  <a:lnTo>
                    <a:pt x="371" y="183"/>
                  </a:lnTo>
                  <a:lnTo>
                    <a:pt x="380" y="1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79" name="Freeform 75"/>
            <p:cNvSpPr>
              <a:spLocks/>
            </p:cNvSpPr>
            <p:nvPr/>
          </p:nvSpPr>
          <p:spPr bwMode="auto">
            <a:xfrm>
              <a:off x="5205" y="3571"/>
              <a:ext cx="381" cy="410"/>
            </a:xfrm>
            <a:custGeom>
              <a:avLst/>
              <a:gdLst>
                <a:gd name="T0" fmla="*/ 0 w 325"/>
                <a:gd name="T1" fmla="*/ 0 h 363"/>
                <a:gd name="T2" fmla="*/ 25 w 325"/>
                <a:gd name="T3" fmla="*/ 27 h 363"/>
                <a:gd name="T4" fmla="*/ 38 w 325"/>
                <a:gd name="T5" fmla="*/ 41 h 363"/>
                <a:gd name="T6" fmla="*/ 53 w 325"/>
                <a:gd name="T7" fmla="*/ 53 h 363"/>
                <a:gd name="T8" fmla="*/ 66 w 325"/>
                <a:gd name="T9" fmla="*/ 67 h 363"/>
                <a:gd name="T10" fmla="*/ 80 w 325"/>
                <a:gd name="T11" fmla="*/ 80 h 363"/>
                <a:gd name="T12" fmla="*/ 95 w 325"/>
                <a:gd name="T13" fmla="*/ 93 h 363"/>
                <a:gd name="T14" fmla="*/ 110 w 325"/>
                <a:gd name="T15" fmla="*/ 106 h 363"/>
                <a:gd name="T16" fmla="*/ 125 w 325"/>
                <a:gd name="T17" fmla="*/ 119 h 363"/>
                <a:gd name="T18" fmla="*/ 142 w 325"/>
                <a:gd name="T19" fmla="*/ 131 h 363"/>
                <a:gd name="T20" fmla="*/ 157 w 325"/>
                <a:gd name="T21" fmla="*/ 145 h 363"/>
                <a:gd name="T22" fmla="*/ 174 w 325"/>
                <a:gd name="T23" fmla="*/ 158 h 363"/>
                <a:gd name="T24" fmla="*/ 189 w 325"/>
                <a:gd name="T25" fmla="*/ 171 h 363"/>
                <a:gd name="T26" fmla="*/ 205 w 325"/>
                <a:gd name="T27" fmla="*/ 184 h 363"/>
                <a:gd name="T28" fmla="*/ 220 w 325"/>
                <a:gd name="T29" fmla="*/ 197 h 363"/>
                <a:gd name="T30" fmla="*/ 237 w 325"/>
                <a:gd name="T31" fmla="*/ 209 h 363"/>
                <a:gd name="T32" fmla="*/ 253 w 325"/>
                <a:gd name="T33" fmla="*/ 224 h 363"/>
                <a:gd name="T34" fmla="*/ 268 w 325"/>
                <a:gd name="T35" fmla="*/ 237 h 363"/>
                <a:gd name="T36" fmla="*/ 283 w 325"/>
                <a:gd name="T37" fmla="*/ 250 h 363"/>
                <a:gd name="T38" fmla="*/ 298 w 325"/>
                <a:gd name="T39" fmla="*/ 265 h 363"/>
                <a:gd name="T40" fmla="*/ 313 w 325"/>
                <a:gd name="T41" fmla="*/ 279 h 363"/>
                <a:gd name="T42" fmla="*/ 327 w 325"/>
                <a:gd name="T43" fmla="*/ 294 h 363"/>
                <a:gd name="T44" fmla="*/ 342 w 325"/>
                <a:gd name="T45" fmla="*/ 308 h 363"/>
                <a:gd name="T46" fmla="*/ 356 w 325"/>
                <a:gd name="T47" fmla="*/ 324 h 363"/>
                <a:gd name="T48" fmla="*/ 368 w 325"/>
                <a:gd name="T49" fmla="*/ 339 h 363"/>
                <a:gd name="T50" fmla="*/ 382 w 325"/>
                <a:gd name="T51" fmla="*/ 356 h 363"/>
                <a:gd name="T52" fmla="*/ 393 w 325"/>
                <a:gd name="T53" fmla="*/ 373 h 363"/>
                <a:gd name="T54" fmla="*/ 406 w 325"/>
                <a:gd name="T55" fmla="*/ 389 h 363"/>
                <a:gd name="T56" fmla="*/ 416 w 325"/>
                <a:gd name="T57" fmla="*/ 405 h 363"/>
                <a:gd name="T58" fmla="*/ 428 w 325"/>
                <a:gd name="T59" fmla="*/ 424 h 363"/>
                <a:gd name="T60" fmla="*/ 437 w 325"/>
                <a:gd name="T61" fmla="*/ 443 h 363"/>
                <a:gd name="T62" fmla="*/ 445 w 325"/>
                <a:gd name="T63" fmla="*/ 462 h 3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363">
                  <a:moveTo>
                    <a:pt x="0" y="0"/>
                  </a:moveTo>
                  <a:lnTo>
                    <a:pt x="18" y="21"/>
                  </a:lnTo>
                  <a:lnTo>
                    <a:pt x="27" y="32"/>
                  </a:lnTo>
                  <a:lnTo>
                    <a:pt x="38" y="42"/>
                  </a:lnTo>
                  <a:lnTo>
                    <a:pt x="48" y="52"/>
                  </a:lnTo>
                  <a:lnTo>
                    <a:pt x="58" y="63"/>
                  </a:lnTo>
                  <a:lnTo>
                    <a:pt x="69" y="73"/>
                  </a:lnTo>
                  <a:lnTo>
                    <a:pt x="80" y="83"/>
                  </a:lnTo>
                  <a:lnTo>
                    <a:pt x="91" y="93"/>
                  </a:lnTo>
                  <a:lnTo>
                    <a:pt x="103" y="103"/>
                  </a:lnTo>
                  <a:lnTo>
                    <a:pt x="114" y="113"/>
                  </a:lnTo>
                  <a:lnTo>
                    <a:pt x="126" y="124"/>
                  </a:lnTo>
                  <a:lnTo>
                    <a:pt x="137" y="134"/>
                  </a:lnTo>
                  <a:lnTo>
                    <a:pt x="149" y="144"/>
                  </a:lnTo>
                  <a:lnTo>
                    <a:pt x="160" y="154"/>
                  </a:lnTo>
                  <a:lnTo>
                    <a:pt x="172" y="164"/>
                  </a:lnTo>
                  <a:lnTo>
                    <a:pt x="184" y="175"/>
                  </a:lnTo>
                  <a:lnTo>
                    <a:pt x="195" y="186"/>
                  </a:lnTo>
                  <a:lnTo>
                    <a:pt x="206" y="196"/>
                  </a:lnTo>
                  <a:lnTo>
                    <a:pt x="217" y="208"/>
                  </a:lnTo>
                  <a:lnTo>
                    <a:pt x="228" y="219"/>
                  </a:lnTo>
                  <a:lnTo>
                    <a:pt x="238" y="230"/>
                  </a:lnTo>
                  <a:lnTo>
                    <a:pt x="249" y="242"/>
                  </a:lnTo>
                  <a:lnTo>
                    <a:pt x="259" y="254"/>
                  </a:lnTo>
                  <a:lnTo>
                    <a:pt x="268" y="266"/>
                  </a:lnTo>
                  <a:lnTo>
                    <a:pt x="278" y="279"/>
                  </a:lnTo>
                  <a:lnTo>
                    <a:pt x="286" y="292"/>
                  </a:lnTo>
                  <a:lnTo>
                    <a:pt x="295" y="305"/>
                  </a:lnTo>
                  <a:lnTo>
                    <a:pt x="303" y="318"/>
                  </a:lnTo>
                  <a:lnTo>
                    <a:pt x="311" y="332"/>
                  </a:lnTo>
                  <a:lnTo>
                    <a:pt x="318" y="347"/>
                  </a:lnTo>
                  <a:lnTo>
                    <a:pt x="324" y="36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0" name="Line 76"/>
            <p:cNvSpPr>
              <a:spLocks noChangeShapeType="1"/>
            </p:cNvSpPr>
            <p:nvPr/>
          </p:nvSpPr>
          <p:spPr bwMode="auto">
            <a:xfrm>
              <a:off x="5473" y="3420"/>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81" name="Freeform 77"/>
            <p:cNvSpPr>
              <a:spLocks/>
            </p:cNvSpPr>
            <p:nvPr/>
          </p:nvSpPr>
          <p:spPr bwMode="auto">
            <a:xfrm>
              <a:off x="3274" y="1360"/>
              <a:ext cx="205" cy="189"/>
            </a:xfrm>
            <a:custGeom>
              <a:avLst/>
              <a:gdLst>
                <a:gd name="T0" fmla="*/ 238 w 175"/>
                <a:gd name="T1" fmla="*/ 52 h 167"/>
                <a:gd name="T2" fmla="*/ 233 w 175"/>
                <a:gd name="T3" fmla="*/ 51 h 167"/>
                <a:gd name="T4" fmla="*/ 225 w 175"/>
                <a:gd name="T5" fmla="*/ 49 h 167"/>
                <a:gd name="T6" fmla="*/ 217 w 175"/>
                <a:gd name="T7" fmla="*/ 46 h 167"/>
                <a:gd name="T8" fmla="*/ 206 w 175"/>
                <a:gd name="T9" fmla="*/ 42 h 167"/>
                <a:gd name="T10" fmla="*/ 193 w 175"/>
                <a:gd name="T11" fmla="*/ 37 h 167"/>
                <a:gd name="T12" fmla="*/ 182 w 175"/>
                <a:gd name="T13" fmla="*/ 32 h 167"/>
                <a:gd name="T14" fmla="*/ 168 w 175"/>
                <a:gd name="T15" fmla="*/ 27 h 167"/>
                <a:gd name="T16" fmla="*/ 158 w 175"/>
                <a:gd name="T17" fmla="*/ 20 h 167"/>
                <a:gd name="T18" fmla="*/ 151 w 175"/>
                <a:gd name="T19" fmla="*/ 17 h 167"/>
                <a:gd name="T20" fmla="*/ 145 w 175"/>
                <a:gd name="T21" fmla="*/ 11 h 167"/>
                <a:gd name="T22" fmla="*/ 142 w 175"/>
                <a:gd name="T23" fmla="*/ 7 h 167"/>
                <a:gd name="T24" fmla="*/ 137 w 175"/>
                <a:gd name="T25" fmla="*/ 3 h 167"/>
                <a:gd name="T26" fmla="*/ 131 w 175"/>
                <a:gd name="T27" fmla="*/ 1 h 167"/>
                <a:gd name="T28" fmla="*/ 125 w 175"/>
                <a:gd name="T29" fmla="*/ 0 h 167"/>
                <a:gd name="T30" fmla="*/ 110 w 175"/>
                <a:gd name="T31" fmla="*/ 1 h 167"/>
                <a:gd name="T32" fmla="*/ 94 w 175"/>
                <a:gd name="T33" fmla="*/ 6 h 167"/>
                <a:gd name="T34" fmla="*/ 80 w 175"/>
                <a:gd name="T35" fmla="*/ 10 h 167"/>
                <a:gd name="T36" fmla="*/ 67 w 175"/>
                <a:gd name="T37" fmla="*/ 17 h 167"/>
                <a:gd name="T38" fmla="*/ 56 w 175"/>
                <a:gd name="T39" fmla="*/ 27 h 167"/>
                <a:gd name="T40" fmla="*/ 47 w 175"/>
                <a:gd name="T41" fmla="*/ 38 h 167"/>
                <a:gd name="T42" fmla="*/ 39 w 175"/>
                <a:gd name="T43" fmla="*/ 52 h 167"/>
                <a:gd name="T44" fmla="*/ 29 w 175"/>
                <a:gd name="T45" fmla="*/ 70 h 167"/>
                <a:gd name="T46" fmla="*/ 22 w 175"/>
                <a:gd name="T47" fmla="*/ 85 h 167"/>
                <a:gd name="T48" fmla="*/ 21 w 175"/>
                <a:gd name="T49" fmla="*/ 91 h 167"/>
                <a:gd name="T50" fmla="*/ 19 w 175"/>
                <a:gd name="T51" fmla="*/ 97 h 167"/>
                <a:gd name="T52" fmla="*/ 21 w 175"/>
                <a:gd name="T53" fmla="*/ 103 h 167"/>
                <a:gd name="T54" fmla="*/ 22 w 175"/>
                <a:gd name="T55" fmla="*/ 109 h 167"/>
                <a:gd name="T56" fmla="*/ 22 w 175"/>
                <a:gd name="T57" fmla="*/ 114 h 167"/>
                <a:gd name="T58" fmla="*/ 23 w 175"/>
                <a:gd name="T59" fmla="*/ 122 h 167"/>
                <a:gd name="T60" fmla="*/ 25 w 175"/>
                <a:gd name="T61" fmla="*/ 130 h 167"/>
                <a:gd name="T62" fmla="*/ 25 w 175"/>
                <a:gd name="T63" fmla="*/ 137 h 167"/>
                <a:gd name="T64" fmla="*/ 25 w 175"/>
                <a:gd name="T65" fmla="*/ 140 h 167"/>
                <a:gd name="T66" fmla="*/ 25 w 175"/>
                <a:gd name="T67" fmla="*/ 144 h 167"/>
                <a:gd name="T68" fmla="*/ 26 w 175"/>
                <a:gd name="T69" fmla="*/ 146 h 167"/>
                <a:gd name="T70" fmla="*/ 26 w 175"/>
                <a:gd name="T71" fmla="*/ 148 h 167"/>
                <a:gd name="T72" fmla="*/ 26 w 175"/>
                <a:gd name="T73" fmla="*/ 153 h 167"/>
                <a:gd name="T74" fmla="*/ 25 w 175"/>
                <a:gd name="T75" fmla="*/ 155 h 167"/>
                <a:gd name="T76" fmla="*/ 25 w 175"/>
                <a:gd name="T77" fmla="*/ 158 h 167"/>
                <a:gd name="T78" fmla="*/ 21 w 175"/>
                <a:gd name="T79" fmla="*/ 165 h 167"/>
                <a:gd name="T80" fmla="*/ 18 w 175"/>
                <a:gd name="T81" fmla="*/ 171 h 167"/>
                <a:gd name="T82" fmla="*/ 15 w 175"/>
                <a:gd name="T83" fmla="*/ 173 h 167"/>
                <a:gd name="T84" fmla="*/ 11 w 175"/>
                <a:gd name="T85" fmla="*/ 175 h 167"/>
                <a:gd name="T86" fmla="*/ 8 w 175"/>
                <a:gd name="T87" fmla="*/ 178 h 167"/>
                <a:gd name="T88" fmla="*/ 6 w 175"/>
                <a:gd name="T89" fmla="*/ 181 h 167"/>
                <a:gd name="T90" fmla="*/ 2 w 175"/>
                <a:gd name="T91" fmla="*/ 183 h 167"/>
                <a:gd name="T92" fmla="*/ 0 w 175"/>
                <a:gd name="T93" fmla="*/ 186 h 167"/>
                <a:gd name="T94" fmla="*/ 0 w 175"/>
                <a:gd name="T95" fmla="*/ 186 h 167"/>
                <a:gd name="T96" fmla="*/ 0 w 175"/>
                <a:gd name="T97" fmla="*/ 186 h 167"/>
                <a:gd name="T98" fmla="*/ 0 w 175"/>
                <a:gd name="T99" fmla="*/ 186 h 167"/>
                <a:gd name="T100" fmla="*/ 0 w 175"/>
                <a:gd name="T101" fmla="*/ 186 h 167"/>
                <a:gd name="T102" fmla="*/ 0 w 175"/>
                <a:gd name="T103" fmla="*/ 186 h 167"/>
                <a:gd name="T104" fmla="*/ 0 w 175"/>
                <a:gd name="T105" fmla="*/ 186 h 167"/>
                <a:gd name="T106" fmla="*/ 0 w 175"/>
                <a:gd name="T107" fmla="*/ 186 h 167"/>
                <a:gd name="T108" fmla="*/ 0 w 175"/>
                <a:gd name="T109" fmla="*/ 187 h 167"/>
                <a:gd name="T110" fmla="*/ 0 w 175"/>
                <a:gd name="T111" fmla="*/ 191 h 167"/>
                <a:gd name="T112" fmla="*/ 0 w 175"/>
                <a:gd name="T113" fmla="*/ 196 h 167"/>
                <a:gd name="T114" fmla="*/ 0 w 175"/>
                <a:gd name="T115" fmla="*/ 200 h 167"/>
                <a:gd name="T116" fmla="*/ 0 w 175"/>
                <a:gd name="T117" fmla="*/ 204 h 167"/>
                <a:gd name="T118" fmla="*/ 0 w 175"/>
                <a:gd name="T119" fmla="*/ 207 h 167"/>
                <a:gd name="T120" fmla="*/ 0 w 175"/>
                <a:gd name="T121" fmla="*/ 212 h 167"/>
                <a:gd name="T122" fmla="*/ 0 w 175"/>
                <a:gd name="T123" fmla="*/ 212 h 1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5" h="167">
                  <a:moveTo>
                    <a:pt x="174" y="42"/>
                  </a:moveTo>
                  <a:lnTo>
                    <a:pt x="174" y="41"/>
                  </a:lnTo>
                  <a:lnTo>
                    <a:pt x="173" y="41"/>
                  </a:lnTo>
                  <a:lnTo>
                    <a:pt x="172" y="41"/>
                  </a:lnTo>
                  <a:lnTo>
                    <a:pt x="171" y="40"/>
                  </a:lnTo>
                  <a:lnTo>
                    <a:pt x="170" y="40"/>
                  </a:lnTo>
                  <a:lnTo>
                    <a:pt x="168" y="40"/>
                  </a:lnTo>
                  <a:lnTo>
                    <a:pt x="167" y="39"/>
                  </a:lnTo>
                  <a:lnTo>
                    <a:pt x="166" y="39"/>
                  </a:lnTo>
                  <a:lnTo>
                    <a:pt x="164" y="38"/>
                  </a:lnTo>
                  <a:lnTo>
                    <a:pt x="163" y="37"/>
                  </a:lnTo>
                  <a:lnTo>
                    <a:pt x="161" y="37"/>
                  </a:lnTo>
                  <a:lnTo>
                    <a:pt x="160" y="36"/>
                  </a:lnTo>
                  <a:lnTo>
                    <a:pt x="158" y="36"/>
                  </a:lnTo>
                  <a:lnTo>
                    <a:pt x="156" y="35"/>
                  </a:lnTo>
                  <a:lnTo>
                    <a:pt x="154" y="34"/>
                  </a:lnTo>
                  <a:lnTo>
                    <a:pt x="152" y="33"/>
                  </a:lnTo>
                  <a:lnTo>
                    <a:pt x="150" y="33"/>
                  </a:lnTo>
                  <a:lnTo>
                    <a:pt x="148" y="32"/>
                  </a:lnTo>
                  <a:lnTo>
                    <a:pt x="145" y="31"/>
                  </a:lnTo>
                  <a:lnTo>
                    <a:pt x="143" y="30"/>
                  </a:lnTo>
                  <a:lnTo>
                    <a:pt x="141" y="29"/>
                  </a:lnTo>
                  <a:lnTo>
                    <a:pt x="139" y="28"/>
                  </a:lnTo>
                  <a:lnTo>
                    <a:pt x="136" y="27"/>
                  </a:lnTo>
                  <a:lnTo>
                    <a:pt x="134" y="26"/>
                  </a:lnTo>
                  <a:lnTo>
                    <a:pt x="132" y="25"/>
                  </a:lnTo>
                  <a:lnTo>
                    <a:pt x="129" y="24"/>
                  </a:lnTo>
                  <a:lnTo>
                    <a:pt x="127" y="23"/>
                  </a:lnTo>
                  <a:lnTo>
                    <a:pt x="124" y="22"/>
                  </a:lnTo>
                  <a:lnTo>
                    <a:pt x="122" y="21"/>
                  </a:lnTo>
                  <a:lnTo>
                    <a:pt x="119" y="19"/>
                  </a:lnTo>
                  <a:lnTo>
                    <a:pt x="118" y="18"/>
                  </a:lnTo>
                  <a:lnTo>
                    <a:pt x="116" y="17"/>
                  </a:lnTo>
                  <a:lnTo>
                    <a:pt x="115" y="16"/>
                  </a:lnTo>
                  <a:lnTo>
                    <a:pt x="114" y="15"/>
                  </a:lnTo>
                  <a:lnTo>
                    <a:pt x="112" y="14"/>
                  </a:lnTo>
                  <a:lnTo>
                    <a:pt x="111" y="13"/>
                  </a:lnTo>
                  <a:lnTo>
                    <a:pt x="110" y="13"/>
                  </a:lnTo>
                  <a:lnTo>
                    <a:pt x="109" y="11"/>
                  </a:lnTo>
                  <a:lnTo>
                    <a:pt x="108" y="11"/>
                  </a:lnTo>
                  <a:lnTo>
                    <a:pt x="107" y="10"/>
                  </a:lnTo>
                  <a:lnTo>
                    <a:pt x="106" y="9"/>
                  </a:lnTo>
                  <a:lnTo>
                    <a:pt x="106" y="8"/>
                  </a:lnTo>
                  <a:lnTo>
                    <a:pt x="105" y="7"/>
                  </a:lnTo>
                  <a:lnTo>
                    <a:pt x="104" y="6"/>
                  </a:lnTo>
                  <a:lnTo>
                    <a:pt x="103" y="5"/>
                  </a:lnTo>
                  <a:lnTo>
                    <a:pt x="102" y="5"/>
                  </a:lnTo>
                  <a:lnTo>
                    <a:pt x="101" y="4"/>
                  </a:lnTo>
                  <a:lnTo>
                    <a:pt x="100" y="3"/>
                  </a:lnTo>
                  <a:lnTo>
                    <a:pt x="99" y="2"/>
                  </a:lnTo>
                  <a:lnTo>
                    <a:pt x="98" y="1"/>
                  </a:lnTo>
                  <a:lnTo>
                    <a:pt x="97" y="1"/>
                  </a:lnTo>
                  <a:lnTo>
                    <a:pt x="96" y="1"/>
                  </a:lnTo>
                  <a:lnTo>
                    <a:pt x="95" y="0"/>
                  </a:lnTo>
                  <a:lnTo>
                    <a:pt x="94" y="0"/>
                  </a:lnTo>
                  <a:lnTo>
                    <a:pt x="92" y="0"/>
                  </a:lnTo>
                  <a:lnTo>
                    <a:pt x="91" y="0"/>
                  </a:lnTo>
                  <a:lnTo>
                    <a:pt x="90" y="0"/>
                  </a:lnTo>
                  <a:lnTo>
                    <a:pt x="88" y="0"/>
                  </a:lnTo>
                  <a:lnTo>
                    <a:pt x="87" y="0"/>
                  </a:lnTo>
                  <a:lnTo>
                    <a:pt x="80" y="1"/>
                  </a:lnTo>
                  <a:lnTo>
                    <a:pt x="77" y="1"/>
                  </a:lnTo>
                  <a:lnTo>
                    <a:pt x="74" y="2"/>
                  </a:lnTo>
                  <a:lnTo>
                    <a:pt x="71" y="3"/>
                  </a:lnTo>
                  <a:lnTo>
                    <a:pt x="68" y="4"/>
                  </a:lnTo>
                  <a:lnTo>
                    <a:pt x="66" y="5"/>
                  </a:lnTo>
                  <a:lnTo>
                    <a:pt x="63" y="5"/>
                  </a:lnTo>
                  <a:lnTo>
                    <a:pt x="60" y="7"/>
                  </a:lnTo>
                  <a:lnTo>
                    <a:pt x="58" y="8"/>
                  </a:lnTo>
                  <a:lnTo>
                    <a:pt x="56" y="9"/>
                  </a:lnTo>
                  <a:lnTo>
                    <a:pt x="54" y="11"/>
                  </a:lnTo>
                  <a:lnTo>
                    <a:pt x="51" y="12"/>
                  </a:lnTo>
                  <a:lnTo>
                    <a:pt x="49" y="13"/>
                  </a:lnTo>
                  <a:lnTo>
                    <a:pt x="47" y="15"/>
                  </a:lnTo>
                  <a:lnTo>
                    <a:pt x="45" y="17"/>
                  </a:lnTo>
                  <a:lnTo>
                    <a:pt x="43" y="19"/>
                  </a:lnTo>
                  <a:lnTo>
                    <a:pt x="41" y="21"/>
                  </a:lnTo>
                  <a:lnTo>
                    <a:pt x="39" y="23"/>
                  </a:lnTo>
                  <a:lnTo>
                    <a:pt x="38" y="25"/>
                  </a:lnTo>
                  <a:lnTo>
                    <a:pt x="36" y="28"/>
                  </a:lnTo>
                  <a:lnTo>
                    <a:pt x="34" y="30"/>
                  </a:lnTo>
                  <a:lnTo>
                    <a:pt x="32" y="33"/>
                  </a:lnTo>
                  <a:lnTo>
                    <a:pt x="31" y="35"/>
                  </a:lnTo>
                  <a:lnTo>
                    <a:pt x="29" y="38"/>
                  </a:lnTo>
                  <a:lnTo>
                    <a:pt x="28" y="41"/>
                  </a:lnTo>
                  <a:lnTo>
                    <a:pt x="26" y="44"/>
                  </a:lnTo>
                  <a:lnTo>
                    <a:pt x="24" y="48"/>
                  </a:lnTo>
                  <a:lnTo>
                    <a:pt x="22" y="51"/>
                  </a:lnTo>
                  <a:lnTo>
                    <a:pt x="21" y="55"/>
                  </a:lnTo>
                  <a:lnTo>
                    <a:pt x="19" y="58"/>
                  </a:lnTo>
                  <a:lnTo>
                    <a:pt x="18" y="62"/>
                  </a:lnTo>
                  <a:lnTo>
                    <a:pt x="17" y="65"/>
                  </a:lnTo>
                  <a:lnTo>
                    <a:pt x="16" y="66"/>
                  </a:lnTo>
                  <a:lnTo>
                    <a:pt x="16" y="68"/>
                  </a:lnTo>
                  <a:lnTo>
                    <a:pt x="15" y="69"/>
                  </a:lnTo>
                  <a:lnTo>
                    <a:pt x="15" y="70"/>
                  </a:lnTo>
                  <a:lnTo>
                    <a:pt x="15" y="71"/>
                  </a:lnTo>
                  <a:lnTo>
                    <a:pt x="15" y="73"/>
                  </a:lnTo>
                  <a:lnTo>
                    <a:pt x="14" y="75"/>
                  </a:lnTo>
                  <a:lnTo>
                    <a:pt x="14" y="76"/>
                  </a:lnTo>
                  <a:lnTo>
                    <a:pt x="15" y="77"/>
                  </a:lnTo>
                  <a:lnTo>
                    <a:pt x="15" y="78"/>
                  </a:lnTo>
                  <a:lnTo>
                    <a:pt x="15" y="79"/>
                  </a:lnTo>
                  <a:lnTo>
                    <a:pt x="15" y="80"/>
                  </a:lnTo>
                  <a:lnTo>
                    <a:pt x="15" y="81"/>
                  </a:lnTo>
                  <a:lnTo>
                    <a:pt x="15" y="82"/>
                  </a:lnTo>
                  <a:lnTo>
                    <a:pt x="16" y="83"/>
                  </a:lnTo>
                  <a:lnTo>
                    <a:pt x="16" y="85"/>
                  </a:lnTo>
                  <a:lnTo>
                    <a:pt x="16" y="86"/>
                  </a:lnTo>
                  <a:lnTo>
                    <a:pt x="16" y="87"/>
                  </a:lnTo>
                  <a:lnTo>
                    <a:pt x="16" y="88"/>
                  </a:lnTo>
                  <a:lnTo>
                    <a:pt x="16" y="89"/>
                  </a:lnTo>
                  <a:lnTo>
                    <a:pt x="17" y="91"/>
                  </a:lnTo>
                  <a:lnTo>
                    <a:pt x="17" y="92"/>
                  </a:lnTo>
                  <a:lnTo>
                    <a:pt x="17" y="93"/>
                  </a:lnTo>
                  <a:lnTo>
                    <a:pt x="17" y="95"/>
                  </a:lnTo>
                  <a:lnTo>
                    <a:pt x="18" y="97"/>
                  </a:lnTo>
                  <a:lnTo>
                    <a:pt x="18" y="98"/>
                  </a:lnTo>
                  <a:lnTo>
                    <a:pt x="18" y="100"/>
                  </a:lnTo>
                  <a:lnTo>
                    <a:pt x="18" y="102"/>
                  </a:lnTo>
                  <a:lnTo>
                    <a:pt x="18" y="104"/>
                  </a:lnTo>
                  <a:lnTo>
                    <a:pt x="18" y="105"/>
                  </a:lnTo>
                  <a:lnTo>
                    <a:pt x="18" y="106"/>
                  </a:lnTo>
                  <a:lnTo>
                    <a:pt x="18" y="107"/>
                  </a:lnTo>
                  <a:lnTo>
                    <a:pt x="18" y="108"/>
                  </a:lnTo>
                  <a:lnTo>
                    <a:pt x="18" y="109"/>
                  </a:lnTo>
                  <a:lnTo>
                    <a:pt x="18" y="110"/>
                  </a:lnTo>
                  <a:lnTo>
                    <a:pt x="18" y="111"/>
                  </a:lnTo>
                  <a:lnTo>
                    <a:pt x="18" y="112"/>
                  </a:lnTo>
                  <a:lnTo>
                    <a:pt x="18" y="113"/>
                  </a:lnTo>
                  <a:lnTo>
                    <a:pt x="19" y="113"/>
                  </a:lnTo>
                  <a:lnTo>
                    <a:pt x="19" y="114"/>
                  </a:lnTo>
                  <a:lnTo>
                    <a:pt x="19" y="115"/>
                  </a:lnTo>
                  <a:lnTo>
                    <a:pt x="19" y="116"/>
                  </a:lnTo>
                  <a:lnTo>
                    <a:pt x="19" y="117"/>
                  </a:lnTo>
                  <a:lnTo>
                    <a:pt x="19" y="118"/>
                  </a:lnTo>
                  <a:lnTo>
                    <a:pt x="19" y="119"/>
                  </a:lnTo>
                  <a:lnTo>
                    <a:pt x="19" y="120"/>
                  </a:lnTo>
                  <a:lnTo>
                    <a:pt x="18" y="121"/>
                  </a:lnTo>
                  <a:lnTo>
                    <a:pt x="18" y="122"/>
                  </a:lnTo>
                  <a:lnTo>
                    <a:pt x="18" y="123"/>
                  </a:lnTo>
                  <a:lnTo>
                    <a:pt x="18" y="124"/>
                  </a:lnTo>
                  <a:lnTo>
                    <a:pt x="17" y="126"/>
                  </a:lnTo>
                  <a:lnTo>
                    <a:pt x="16" y="127"/>
                  </a:lnTo>
                  <a:lnTo>
                    <a:pt x="16" y="128"/>
                  </a:lnTo>
                  <a:lnTo>
                    <a:pt x="15" y="129"/>
                  </a:lnTo>
                  <a:lnTo>
                    <a:pt x="15" y="130"/>
                  </a:lnTo>
                  <a:lnTo>
                    <a:pt x="14" y="131"/>
                  </a:lnTo>
                  <a:lnTo>
                    <a:pt x="14" y="132"/>
                  </a:lnTo>
                  <a:lnTo>
                    <a:pt x="13" y="133"/>
                  </a:lnTo>
                  <a:lnTo>
                    <a:pt x="12" y="133"/>
                  </a:lnTo>
                  <a:lnTo>
                    <a:pt x="12" y="134"/>
                  </a:lnTo>
                  <a:lnTo>
                    <a:pt x="11" y="135"/>
                  </a:lnTo>
                  <a:lnTo>
                    <a:pt x="10" y="136"/>
                  </a:lnTo>
                  <a:lnTo>
                    <a:pt x="9" y="137"/>
                  </a:lnTo>
                  <a:lnTo>
                    <a:pt x="8" y="137"/>
                  </a:lnTo>
                  <a:lnTo>
                    <a:pt x="8" y="138"/>
                  </a:lnTo>
                  <a:lnTo>
                    <a:pt x="7" y="138"/>
                  </a:lnTo>
                  <a:lnTo>
                    <a:pt x="6" y="139"/>
                  </a:lnTo>
                  <a:lnTo>
                    <a:pt x="5" y="140"/>
                  </a:lnTo>
                  <a:lnTo>
                    <a:pt x="4" y="141"/>
                  </a:lnTo>
                  <a:lnTo>
                    <a:pt x="3" y="142"/>
                  </a:lnTo>
                  <a:lnTo>
                    <a:pt x="2" y="142"/>
                  </a:lnTo>
                  <a:lnTo>
                    <a:pt x="2" y="143"/>
                  </a:lnTo>
                  <a:lnTo>
                    <a:pt x="1" y="143"/>
                  </a:lnTo>
                  <a:lnTo>
                    <a:pt x="1" y="144"/>
                  </a:lnTo>
                  <a:lnTo>
                    <a:pt x="0" y="145"/>
                  </a:lnTo>
                  <a:lnTo>
                    <a:pt x="0" y="146"/>
                  </a:lnTo>
                  <a:lnTo>
                    <a:pt x="0" y="147"/>
                  </a:lnTo>
                  <a:lnTo>
                    <a:pt x="0" y="148"/>
                  </a:lnTo>
                  <a:lnTo>
                    <a:pt x="0" y="149"/>
                  </a:lnTo>
                  <a:lnTo>
                    <a:pt x="0" y="150"/>
                  </a:lnTo>
                  <a:lnTo>
                    <a:pt x="0" y="151"/>
                  </a:lnTo>
                  <a:lnTo>
                    <a:pt x="0" y="153"/>
                  </a:lnTo>
                  <a:lnTo>
                    <a:pt x="0" y="154"/>
                  </a:lnTo>
                  <a:lnTo>
                    <a:pt x="0" y="155"/>
                  </a:lnTo>
                  <a:lnTo>
                    <a:pt x="0" y="156"/>
                  </a:lnTo>
                  <a:lnTo>
                    <a:pt x="0" y="157"/>
                  </a:lnTo>
                  <a:lnTo>
                    <a:pt x="0" y="158"/>
                  </a:lnTo>
                  <a:lnTo>
                    <a:pt x="0" y="159"/>
                  </a:lnTo>
                  <a:lnTo>
                    <a:pt x="0" y="160"/>
                  </a:lnTo>
                  <a:lnTo>
                    <a:pt x="0" y="161"/>
                  </a:lnTo>
                  <a:lnTo>
                    <a:pt x="0" y="162"/>
                  </a:lnTo>
                  <a:lnTo>
                    <a:pt x="0" y="163"/>
                  </a:lnTo>
                  <a:lnTo>
                    <a:pt x="0" y="164"/>
                  </a:lnTo>
                  <a:lnTo>
                    <a:pt x="0" y="165"/>
                  </a:lnTo>
                  <a:lnTo>
                    <a:pt x="0" y="1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2" name="Freeform 78"/>
            <p:cNvSpPr>
              <a:spLocks/>
            </p:cNvSpPr>
            <p:nvPr/>
          </p:nvSpPr>
          <p:spPr bwMode="auto">
            <a:xfrm>
              <a:off x="3050" y="1687"/>
              <a:ext cx="64" cy="305"/>
            </a:xfrm>
            <a:custGeom>
              <a:avLst/>
              <a:gdLst>
                <a:gd name="T0" fmla="*/ 71 w 55"/>
                <a:gd name="T1" fmla="*/ 2 h 271"/>
                <a:gd name="T2" fmla="*/ 67 w 55"/>
                <a:gd name="T3" fmla="*/ 10 h 271"/>
                <a:gd name="T4" fmla="*/ 64 w 55"/>
                <a:gd name="T5" fmla="*/ 20 h 271"/>
                <a:gd name="T6" fmla="*/ 57 w 55"/>
                <a:gd name="T7" fmla="*/ 33 h 271"/>
                <a:gd name="T8" fmla="*/ 51 w 55"/>
                <a:gd name="T9" fmla="*/ 48 h 271"/>
                <a:gd name="T10" fmla="*/ 43 w 55"/>
                <a:gd name="T11" fmla="*/ 63 h 271"/>
                <a:gd name="T12" fmla="*/ 40 w 55"/>
                <a:gd name="T13" fmla="*/ 72 h 271"/>
                <a:gd name="T14" fmla="*/ 36 w 55"/>
                <a:gd name="T15" fmla="*/ 80 h 271"/>
                <a:gd name="T16" fmla="*/ 33 w 55"/>
                <a:gd name="T17" fmla="*/ 88 h 271"/>
                <a:gd name="T18" fmla="*/ 28 w 55"/>
                <a:gd name="T19" fmla="*/ 98 h 271"/>
                <a:gd name="T20" fmla="*/ 22 w 55"/>
                <a:gd name="T21" fmla="*/ 114 h 271"/>
                <a:gd name="T22" fmla="*/ 16 w 55"/>
                <a:gd name="T23" fmla="*/ 123 h 271"/>
                <a:gd name="T24" fmla="*/ 10 w 55"/>
                <a:gd name="T25" fmla="*/ 131 h 271"/>
                <a:gd name="T26" fmla="*/ 7 w 55"/>
                <a:gd name="T27" fmla="*/ 138 h 271"/>
                <a:gd name="T28" fmla="*/ 3 w 55"/>
                <a:gd name="T29" fmla="*/ 149 h 271"/>
                <a:gd name="T30" fmla="*/ 0 w 55"/>
                <a:gd name="T31" fmla="*/ 163 h 271"/>
                <a:gd name="T32" fmla="*/ 0 w 55"/>
                <a:gd name="T33" fmla="*/ 173 h 271"/>
                <a:gd name="T34" fmla="*/ 0 w 55"/>
                <a:gd name="T35" fmla="*/ 181 h 271"/>
                <a:gd name="T36" fmla="*/ 0 w 55"/>
                <a:gd name="T37" fmla="*/ 189 h 271"/>
                <a:gd name="T38" fmla="*/ 1 w 55"/>
                <a:gd name="T39" fmla="*/ 199 h 271"/>
                <a:gd name="T40" fmla="*/ 2 w 55"/>
                <a:gd name="T41" fmla="*/ 212 h 271"/>
                <a:gd name="T42" fmla="*/ 2 w 55"/>
                <a:gd name="T43" fmla="*/ 216 h 271"/>
                <a:gd name="T44" fmla="*/ 2 w 55"/>
                <a:gd name="T45" fmla="*/ 221 h 271"/>
                <a:gd name="T46" fmla="*/ 2 w 55"/>
                <a:gd name="T47" fmla="*/ 224 h 271"/>
                <a:gd name="T48" fmla="*/ 2 w 55"/>
                <a:gd name="T49" fmla="*/ 230 h 271"/>
                <a:gd name="T50" fmla="*/ 2 w 55"/>
                <a:gd name="T51" fmla="*/ 235 h 271"/>
                <a:gd name="T52" fmla="*/ 2 w 55"/>
                <a:gd name="T53" fmla="*/ 243 h 271"/>
                <a:gd name="T54" fmla="*/ 2 w 55"/>
                <a:gd name="T55" fmla="*/ 249 h 271"/>
                <a:gd name="T56" fmla="*/ 2 w 55"/>
                <a:gd name="T57" fmla="*/ 253 h 271"/>
                <a:gd name="T58" fmla="*/ 2 w 55"/>
                <a:gd name="T59" fmla="*/ 257 h 271"/>
                <a:gd name="T60" fmla="*/ 2 w 55"/>
                <a:gd name="T61" fmla="*/ 261 h 271"/>
                <a:gd name="T62" fmla="*/ 2 w 55"/>
                <a:gd name="T63" fmla="*/ 262 h 271"/>
                <a:gd name="T64" fmla="*/ 2 w 55"/>
                <a:gd name="T65" fmla="*/ 262 h 271"/>
                <a:gd name="T66" fmla="*/ 2 w 55"/>
                <a:gd name="T67" fmla="*/ 262 h 271"/>
                <a:gd name="T68" fmla="*/ 2 w 55"/>
                <a:gd name="T69" fmla="*/ 262 h 271"/>
                <a:gd name="T70" fmla="*/ 2 w 55"/>
                <a:gd name="T71" fmla="*/ 262 h 271"/>
                <a:gd name="T72" fmla="*/ 1 w 55"/>
                <a:gd name="T73" fmla="*/ 264 h 271"/>
                <a:gd name="T74" fmla="*/ 1 w 55"/>
                <a:gd name="T75" fmla="*/ 269 h 271"/>
                <a:gd name="T76" fmla="*/ 0 w 55"/>
                <a:gd name="T77" fmla="*/ 273 h 271"/>
                <a:gd name="T78" fmla="*/ 0 w 55"/>
                <a:gd name="T79" fmla="*/ 279 h 271"/>
                <a:gd name="T80" fmla="*/ 1 w 55"/>
                <a:gd name="T81" fmla="*/ 285 h 271"/>
                <a:gd name="T82" fmla="*/ 3 w 55"/>
                <a:gd name="T83" fmla="*/ 297 h 271"/>
                <a:gd name="T84" fmla="*/ 6 w 55"/>
                <a:gd name="T85" fmla="*/ 310 h 271"/>
                <a:gd name="T86" fmla="*/ 8 w 55"/>
                <a:gd name="T87" fmla="*/ 320 h 271"/>
                <a:gd name="T88" fmla="*/ 12 w 55"/>
                <a:gd name="T89" fmla="*/ 328 h 271"/>
                <a:gd name="T90" fmla="*/ 19 w 55"/>
                <a:gd name="T91" fmla="*/ 335 h 271"/>
                <a:gd name="T92" fmla="*/ 27 w 55"/>
                <a:gd name="T93" fmla="*/ 342 h 271"/>
                <a:gd name="T94" fmla="*/ 33 w 55"/>
                <a:gd name="T95" fmla="*/ 342 h 271"/>
                <a:gd name="T96" fmla="*/ 36 w 55"/>
                <a:gd name="T97" fmla="*/ 342 h 271"/>
                <a:gd name="T98" fmla="*/ 41 w 55"/>
                <a:gd name="T99" fmla="*/ 342 h 271"/>
                <a:gd name="T100" fmla="*/ 47 w 55"/>
                <a:gd name="T101" fmla="*/ 341 h 271"/>
                <a:gd name="T102" fmla="*/ 49 w 55"/>
                <a:gd name="T103" fmla="*/ 341 h 271"/>
                <a:gd name="T104" fmla="*/ 49 w 55"/>
                <a:gd name="T105" fmla="*/ 341 h 271"/>
                <a:gd name="T106" fmla="*/ 49 w 55"/>
                <a:gd name="T107" fmla="*/ 341 h 271"/>
                <a:gd name="T108" fmla="*/ 49 w 55"/>
                <a:gd name="T109" fmla="*/ 341 h 271"/>
                <a:gd name="T110" fmla="*/ 49 w 55"/>
                <a:gd name="T111" fmla="*/ 341 h 271"/>
                <a:gd name="T112" fmla="*/ 49 w 55"/>
                <a:gd name="T113" fmla="*/ 341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 h="271">
                  <a:moveTo>
                    <a:pt x="54" y="0"/>
                  </a:moveTo>
                  <a:lnTo>
                    <a:pt x="53" y="0"/>
                  </a:lnTo>
                  <a:lnTo>
                    <a:pt x="53" y="1"/>
                  </a:lnTo>
                  <a:lnTo>
                    <a:pt x="53" y="2"/>
                  </a:lnTo>
                  <a:lnTo>
                    <a:pt x="52" y="2"/>
                  </a:lnTo>
                  <a:lnTo>
                    <a:pt x="52" y="3"/>
                  </a:lnTo>
                  <a:lnTo>
                    <a:pt x="52" y="4"/>
                  </a:lnTo>
                  <a:lnTo>
                    <a:pt x="52" y="5"/>
                  </a:lnTo>
                  <a:lnTo>
                    <a:pt x="51" y="6"/>
                  </a:lnTo>
                  <a:lnTo>
                    <a:pt x="50" y="7"/>
                  </a:lnTo>
                  <a:lnTo>
                    <a:pt x="50" y="8"/>
                  </a:lnTo>
                  <a:lnTo>
                    <a:pt x="50" y="9"/>
                  </a:lnTo>
                  <a:lnTo>
                    <a:pt x="49" y="10"/>
                  </a:lnTo>
                  <a:lnTo>
                    <a:pt x="48" y="12"/>
                  </a:lnTo>
                  <a:lnTo>
                    <a:pt x="48" y="13"/>
                  </a:lnTo>
                  <a:lnTo>
                    <a:pt x="47" y="15"/>
                  </a:lnTo>
                  <a:lnTo>
                    <a:pt x="47" y="16"/>
                  </a:lnTo>
                  <a:lnTo>
                    <a:pt x="46" y="18"/>
                  </a:lnTo>
                  <a:lnTo>
                    <a:pt x="45" y="20"/>
                  </a:lnTo>
                  <a:lnTo>
                    <a:pt x="44" y="21"/>
                  </a:lnTo>
                  <a:lnTo>
                    <a:pt x="44" y="23"/>
                  </a:lnTo>
                  <a:lnTo>
                    <a:pt x="43" y="25"/>
                  </a:lnTo>
                  <a:lnTo>
                    <a:pt x="42" y="26"/>
                  </a:lnTo>
                  <a:lnTo>
                    <a:pt x="42" y="28"/>
                  </a:lnTo>
                  <a:lnTo>
                    <a:pt x="41" y="30"/>
                  </a:lnTo>
                  <a:lnTo>
                    <a:pt x="40" y="32"/>
                  </a:lnTo>
                  <a:lnTo>
                    <a:pt x="39" y="34"/>
                  </a:lnTo>
                  <a:lnTo>
                    <a:pt x="38" y="36"/>
                  </a:lnTo>
                  <a:lnTo>
                    <a:pt x="38" y="38"/>
                  </a:lnTo>
                  <a:lnTo>
                    <a:pt x="37" y="40"/>
                  </a:lnTo>
                  <a:lnTo>
                    <a:pt x="36" y="42"/>
                  </a:lnTo>
                  <a:lnTo>
                    <a:pt x="34" y="45"/>
                  </a:lnTo>
                  <a:lnTo>
                    <a:pt x="34" y="47"/>
                  </a:lnTo>
                  <a:lnTo>
                    <a:pt x="33" y="48"/>
                  </a:lnTo>
                  <a:lnTo>
                    <a:pt x="32" y="50"/>
                  </a:lnTo>
                  <a:lnTo>
                    <a:pt x="32" y="51"/>
                  </a:lnTo>
                  <a:lnTo>
                    <a:pt x="31" y="52"/>
                  </a:lnTo>
                  <a:lnTo>
                    <a:pt x="30" y="54"/>
                  </a:lnTo>
                  <a:lnTo>
                    <a:pt x="30" y="55"/>
                  </a:lnTo>
                  <a:lnTo>
                    <a:pt x="30" y="56"/>
                  </a:lnTo>
                  <a:lnTo>
                    <a:pt x="29" y="57"/>
                  </a:lnTo>
                  <a:lnTo>
                    <a:pt x="29" y="58"/>
                  </a:lnTo>
                  <a:lnTo>
                    <a:pt x="28" y="59"/>
                  </a:lnTo>
                  <a:lnTo>
                    <a:pt x="28" y="60"/>
                  </a:lnTo>
                  <a:lnTo>
                    <a:pt x="28" y="61"/>
                  </a:lnTo>
                  <a:lnTo>
                    <a:pt x="27" y="62"/>
                  </a:lnTo>
                  <a:lnTo>
                    <a:pt x="27" y="63"/>
                  </a:lnTo>
                  <a:lnTo>
                    <a:pt x="26" y="64"/>
                  </a:lnTo>
                  <a:lnTo>
                    <a:pt x="26" y="65"/>
                  </a:lnTo>
                  <a:lnTo>
                    <a:pt x="25" y="66"/>
                  </a:lnTo>
                  <a:lnTo>
                    <a:pt x="25" y="67"/>
                  </a:lnTo>
                  <a:lnTo>
                    <a:pt x="24" y="68"/>
                  </a:lnTo>
                  <a:lnTo>
                    <a:pt x="24" y="69"/>
                  </a:lnTo>
                  <a:lnTo>
                    <a:pt x="24" y="70"/>
                  </a:lnTo>
                  <a:lnTo>
                    <a:pt x="23" y="72"/>
                  </a:lnTo>
                  <a:lnTo>
                    <a:pt x="22" y="73"/>
                  </a:lnTo>
                  <a:lnTo>
                    <a:pt x="22" y="74"/>
                  </a:lnTo>
                  <a:lnTo>
                    <a:pt x="21" y="76"/>
                  </a:lnTo>
                  <a:lnTo>
                    <a:pt x="21" y="77"/>
                  </a:lnTo>
                  <a:lnTo>
                    <a:pt x="20" y="79"/>
                  </a:lnTo>
                  <a:lnTo>
                    <a:pt x="19" y="81"/>
                  </a:lnTo>
                  <a:lnTo>
                    <a:pt x="19" y="83"/>
                  </a:lnTo>
                  <a:lnTo>
                    <a:pt x="17" y="86"/>
                  </a:lnTo>
                  <a:lnTo>
                    <a:pt x="16" y="88"/>
                  </a:lnTo>
                  <a:lnTo>
                    <a:pt x="16" y="90"/>
                  </a:lnTo>
                  <a:lnTo>
                    <a:pt x="15" y="91"/>
                  </a:lnTo>
                  <a:lnTo>
                    <a:pt x="14" y="92"/>
                  </a:lnTo>
                  <a:lnTo>
                    <a:pt x="13" y="94"/>
                  </a:lnTo>
                  <a:lnTo>
                    <a:pt x="13" y="95"/>
                  </a:lnTo>
                  <a:lnTo>
                    <a:pt x="12" y="96"/>
                  </a:lnTo>
                  <a:lnTo>
                    <a:pt x="12" y="97"/>
                  </a:lnTo>
                  <a:lnTo>
                    <a:pt x="11" y="98"/>
                  </a:lnTo>
                  <a:lnTo>
                    <a:pt x="10" y="99"/>
                  </a:lnTo>
                  <a:lnTo>
                    <a:pt x="10" y="100"/>
                  </a:lnTo>
                  <a:lnTo>
                    <a:pt x="9" y="101"/>
                  </a:lnTo>
                  <a:lnTo>
                    <a:pt x="9" y="102"/>
                  </a:lnTo>
                  <a:lnTo>
                    <a:pt x="8" y="103"/>
                  </a:lnTo>
                  <a:lnTo>
                    <a:pt x="8" y="104"/>
                  </a:lnTo>
                  <a:lnTo>
                    <a:pt x="7" y="105"/>
                  </a:lnTo>
                  <a:lnTo>
                    <a:pt x="7" y="106"/>
                  </a:lnTo>
                  <a:lnTo>
                    <a:pt x="6" y="107"/>
                  </a:lnTo>
                  <a:lnTo>
                    <a:pt x="6" y="108"/>
                  </a:lnTo>
                  <a:lnTo>
                    <a:pt x="5" y="109"/>
                  </a:lnTo>
                  <a:lnTo>
                    <a:pt x="5" y="110"/>
                  </a:lnTo>
                  <a:lnTo>
                    <a:pt x="4" y="111"/>
                  </a:lnTo>
                  <a:lnTo>
                    <a:pt x="4" y="112"/>
                  </a:lnTo>
                  <a:lnTo>
                    <a:pt x="4" y="114"/>
                  </a:lnTo>
                  <a:lnTo>
                    <a:pt x="3" y="115"/>
                  </a:lnTo>
                  <a:lnTo>
                    <a:pt x="3" y="117"/>
                  </a:lnTo>
                  <a:lnTo>
                    <a:pt x="2" y="118"/>
                  </a:lnTo>
                  <a:lnTo>
                    <a:pt x="2" y="120"/>
                  </a:lnTo>
                  <a:lnTo>
                    <a:pt x="2" y="122"/>
                  </a:lnTo>
                  <a:lnTo>
                    <a:pt x="2" y="124"/>
                  </a:lnTo>
                  <a:lnTo>
                    <a:pt x="1" y="128"/>
                  </a:lnTo>
                  <a:lnTo>
                    <a:pt x="0" y="129"/>
                  </a:lnTo>
                  <a:lnTo>
                    <a:pt x="0" y="131"/>
                  </a:lnTo>
                  <a:lnTo>
                    <a:pt x="0" y="132"/>
                  </a:lnTo>
                  <a:lnTo>
                    <a:pt x="0" y="133"/>
                  </a:lnTo>
                  <a:lnTo>
                    <a:pt x="0" y="134"/>
                  </a:lnTo>
                  <a:lnTo>
                    <a:pt x="0" y="136"/>
                  </a:lnTo>
                  <a:lnTo>
                    <a:pt x="0" y="137"/>
                  </a:lnTo>
                  <a:lnTo>
                    <a:pt x="0" y="138"/>
                  </a:lnTo>
                  <a:lnTo>
                    <a:pt x="0" y="139"/>
                  </a:lnTo>
                  <a:lnTo>
                    <a:pt x="0" y="140"/>
                  </a:lnTo>
                  <a:lnTo>
                    <a:pt x="0" y="141"/>
                  </a:lnTo>
                  <a:lnTo>
                    <a:pt x="0" y="142"/>
                  </a:lnTo>
                  <a:lnTo>
                    <a:pt x="0" y="143"/>
                  </a:lnTo>
                  <a:lnTo>
                    <a:pt x="0" y="144"/>
                  </a:lnTo>
                  <a:lnTo>
                    <a:pt x="0" y="145"/>
                  </a:lnTo>
                  <a:lnTo>
                    <a:pt x="0" y="146"/>
                  </a:lnTo>
                  <a:lnTo>
                    <a:pt x="0" y="147"/>
                  </a:lnTo>
                  <a:lnTo>
                    <a:pt x="0" y="148"/>
                  </a:lnTo>
                  <a:lnTo>
                    <a:pt x="0" y="149"/>
                  </a:lnTo>
                  <a:lnTo>
                    <a:pt x="0" y="150"/>
                  </a:lnTo>
                  <a:lnTo>
                    <a:pt x="1" y="152"/>
                  </a:lnTo>
                  <a:lnTo>
                    <a:pt x="1" y="153"/>
                  </a:lnTo>
                  <a:lnTo>
                    <a:pt x="1" y="154"/>
                  </a:lnTo>
                  <a:lnTo>
                    <a:pt x="1" y="156"/>
                  </a:lnTo>
                  <a:lnTo>
                    <a:pt x="1" y="157"/>
                  </a:lnTo>
                  <a:lnTo>
                    <a:pt x="1" y="158"/>
                  </a:lnTo>
                  <a:lnTo>
                    <a:pt x="1" y="160"/>
                  </a:lnTo>
                  <a:lnTo>
                    <a:pt x="1" y="162"/>
                  </a:lnTo>
                  <a:lnTo>
                    <a:pt x="1" y="164"/>
                  </a:lnTo>
                  <a:lnTo>
                    <a:pt x="2" y="166"/>
                  </a:lnTo>
                  <a:lnTo>
                    <a:pt x="2" y="167"/>
                  </a:lnTo>
                  <a:lnTo>
                    <a:pt x="2" y="168"/>
                  </a:lnTo>
                  <a:lnTo>
                    <a:pt x="2" y="169"/>
                  </a:lnTo>
                  <a:lnTo>
                    <a:pt x="2" y="170"/>
                  </a:lnTo>
                  <a:lnTo>
                    <a:pt x="2" y="171"/>
                  </a:lnTo>
                  <a:lnTo>
                    <a:pt x="2" y="172"/>
                  </a:lnTo>
                  <a:lnTo>
                    <a:pt x="2" y="173"/>
                  </a:lnTo>
                  <a:lnTo>
                    <a:pt x="2" y="174"/>
                  </a:lnTo>
                  <a:lnTo>
                    <a:pt x="2" y="175"/>
                  </a:lnTo>
                  <a:lnTo>
                    <a:pt x="2" y="176"/>
                  </a:lnTo>
                  <a:lnTo>
                    <a:pt x="2" y="177"/>
                  </a:lnTo>
                  <a:lnTo>
                    <a:pt x="2" y="178"/>
                  </a:lnTo>
                  <a:lnTo>
                    <a:pt x="2" y="179"/>
                  </a:lnTo>
                  <a:lnTo>
                    <a:pt x="2" y="180"/>
                  </a:lnTo>
                  <a:lnTo>
                    <a:pt x="2" y="181"/>
                  </a:lnTo>
                  <a:lnTo>
                    <a:pt x="2" y="182"/>
                  </a:lnTo>
                  <a:lnTo>
                    <a:pt x="2" y="183"/>
                  </a:lnTo>
                  <a:lnTo>
                    <a:pt x="2" y="184"/>
                  </a:lnTo>
                  <a:lnTo>
                    <a:pt x="2" y="185"/>
                  </a:lnTo>
                  <a:lnTo>
                    <a:pt x="2" y="186"/>
                  </a:lnTo>
                  <a:lnTo>
                    <a:pt x="2" y="188"/>
                  </a:lnTo>
                  <a:lnTo>
                    <a:pt x="2" y="190"/>
                  </a:lnTo>
                  <a:lnTo>
                    <a:pt x="2" y="191"/>
                  </a:lnTo>
                  <a:lnTo>
                    <a:pt x="2" y="192"/>
                  </a:lnTo>
                  <a:lnTo>
                    <a:pt x="2" y="193"/>
                  </a:lnTo>
                  <a:lnTo>
                    <a:pt x="2" y="194"/>
                  </a:lnTo>
                  <a:lnTo>
                    <a:pt x="2" y="195"/>
                  </a:lnTo>
                  <a:lnTo>
                    <a:pt x="2" y="196"/>
                  </a:lnTo>
                  <a:lnTo>
                    <a:pt x="2" y="197"/>
                  </a:lnTo>
                  <a:lnTo>
                    <a:pt x="2" y="198"/>
                  </a:lnTo>
                  <a:lnTo>
                    <a:pt x="2" y="199"/>
                  </a:lnTo>
                  <a:lnTo>
                    <a:pt x="2" y="200"/>
                  </a:lnTo>
                  <a:lnTo>
                    <a:pt x="2" y="201"/>
                  </a:lnTo>
                  <a:lnTo>
                    <a:pt x="2" y="202"/>
                  </a:lnTo>
                  <a:lnTo>
                    <a:pt x="2" y="203"/>
                  </a:lnTo>
                  <a:lnTo>
                    <a:pt x="2" y="204"/>
                  </a:lnTo>
                  <a:lnTo>
                    <a:pt x="2" y="205"/>
                  </a:lnTo>
                  <a:lnTo>
                    <a:pt x="2" y="206"/>
                  </a:lnTo>
                  <a:lnTo>
                    <a:pt x="2" y="207"/>
                  </a:lnTo>
                  <a:lnTo>
                    <a:pt x="1" y="208"/>
                  </a:lnTo>
                  <a:lnTo>
                    <a:pt x="1" y="209"/>
                  </a:lnTo>
                  <a:lnTo>
                    <a:pt x="1" y="210"/>
                  </a:lnTo>
                  <a:lnTo>
                    <a:pt x="1" y="211"/>
                  </a:lnTo>
                  <a:lnTo>
                    <a:pt x="1" y="212"/>
                  </a:lnTo>
                  <a:lnTo>
                    <a:pt x="1" y="213"/>
                  </a:lnTo>
                  <a:lnTo>
                    <a:pt x="1" y="214"/>
                  </a:lnTo>
                  <a:lnTo>
                    <a:pt x="1" y="215"/>
                  </a:lnTo>
                  <a:lnTo>
                    <a:pt x="0" y="216"/>
                  </a:lnTo>
                  <a:lnTo>
                    <a:pt x="0" y="217"/>
                  </a:lnTo>
                  <a:lnTo>
                    <a:pt x="0" y="218"/>
                  </a:lnTo>
                  <a:lnTo>
                    <a:pt x="0" y="219"/>
                  </a:lnTo>
                  <a:lnTo>
                    <a:pt x="0" y="220"/>
                  </a:lnTo>
                  <a:lnTo>
                    <a:pt x="0" y="221"/>
                  </a:lnTo>
                  <a:lnTo>
                    <a:pt x="0" y="222"/>
                  </a:lnTo>
                  <a:lnTo>
                    <a:pt x="1" y="222"/>
                  </a:lnTo>
                  <a:lnTo>
                    <a:pt x="1" y="223"/>
                  </a:lnTo>
                  <a:lnTo>
                    <a:pt x="1" y="224"/>
                  </a:lnTo>
                  <a:lnTo>
                    <a:pt x="1" y="225"/>
                  </a:lnTo>
                  <a:lnTo>
                    <a:pt x="1" y="226"/>
                  </a:lnTo>
                  <a:lnTo>
                    <a:pt x="2" y="228"/>
                  </a:lnTo>
                  <a:lnTo>
                    <a:pt x="2" y="231"/>
                  </a:lnTo>
                  <a:lnTo>
                    <a:pt x="2" y="233"/>
                  </a:lnTo>
                  <a:lnTo>
                    <a:pt x="3" y="235"/>
                  </a:lnTo>
                  <a:lnTo>
                    <a:pt x="3" y="237"/>
                  </a:lnTo>
                  <a:lnTo>
                    <a:pt x="3" y="238"/>
                  </a:lnTo>
                  <a:lnTo>
                    <a:pt x="4" y="240"/>
                  </a:lnTo>
                  <a:lnTo>
                    <a:pt x="4" y="242"/>
                  </a:lnTo>
                  <a:lnTo>
                    <a:pt x="4" y="243"/>
                  </a:lnTo>
                  <a:lnTo>
                    <a:pt x="4" y="244"/>
                  </a:lnTo>
                  <a:lnTo>
                    <a:pt x="4" y="246"/>
                  </a:lnTo>
                  <a:lnTo>
                    <a:pt x="5" y="247"/>
                  </a:lnTo>
                  <a:lnTo>
                    <a:pt x="5" y="248"/>
                  </a:lnTo>
                  <a:lnTo>
                    <a:pt x="5" y="250"/>
                  </a:lnTo>
                  <a:lnTo>
                    <a:pt x="6" y="251"/>
                  </a:lnTo>
                  <a:lnTo>
                    <a:pt x="6" y="252"/>
                  </a:lnTo>
                  <a:lnTo>
                    <a:pt x="6" y="253"/>
                  </a:lnTo>
                  <a:lnTo>
                    <a:pt x="7" y="254"/>
                  </a:lnTo>
                  <a:lnTo>
                    <a:pt x="7" y="256"/>
                  </a:lnTo>
                  <a:lnTo>
                    <a:pt x="8" y="257"/>
                  </a:lnTo>
                  <a:lnTo>
                    <a:pt x="8" y="258"/>
                  </a:lnTo>
                  <a:lnTo>
                    <a:pt x="9" y="259"/>
                  </a:lnTo>
                  <a:lnTo>
                    <a:pt x="10" y="260"/>
                  </a:lnTo>
                  <a:lnTo>
                    <a:pt x="10" y="261"/>
                  </a:lnTo>
                  <a:lnTo>
                    <a:pt x="11" y="262"/>
                  </a:lnTo>
                  <a:lnTo>
                    <a:pt x="12" y="263"/>
                  </a:lnTo>
                  <a:lnTo>
                    <a:pt x="13" y="264"/>
                  </a:lnTo>
                  <a:lnTo>
                    <a:pt x="14" y="265"/>
                  </a:lnTo>
                  <a:lnTo>
                    <a:pt x="15" y="266"/>
                  </a:lnTo>
                  <a:lnTo>
                    <a:pt x="16" y="267"/>
                  </a:lnTo>
                  <a:lnTo>
                    <a:pt x="17" y="268"/>
                  </a:lnTo>
                  <a:lnTo>
                    <a:pt x="19" y="269"/>
                  </a:lnTo>
                  <a:lnTo>
                    <a:pt x="20" y="269"/>
                  </a:lnTo>
                  <a:lnTo>
                    <a:pt x="20" y="270"/>
                  </a:lnTo>
                  <a:lnTo>
                    <a:pt x="21" y="270"/>
                  </a:lnTo>
                  <a:lnTo>
                    <a:pt x="22" y="270"/>
                  </a:lnTo>
                  <a:lnTo>
                    <a:pt x="23" y="270"/>
                  </a:lnTo>
                  <a:lnTo>
                    <a:pt x="24" y="270"/>
                  </a:lnTo>
                  <a:lnTo>
                    <a:pt x="25" y="270"/>
                  </a:lnTo>
                  <a:lnTo>
                    <a:pt x="26" y="270"/>
                  </a:lnTo>
                  <a:lnTo>
                    <a:pt x="27" y="270"/>
                  </a:lnTo>
                  <a:lnTo>
                    <a:pt x="28" y="270"/>
                  </a:lnTo>
                  <a:lnTo>
                    <a:pt x="29" y="270"/>
                  </a:lnTo>
                  <a:lnTo>
                    <a:pt x="30" y="270"/>
                  </a:lnTo>
                  <a:lnTo>
                    <a:pt x="31" y="270"/>
                  </a:lnTo>
                  <a:lnTo>
                    <a:pt x="32" y="269"/>
                  </a:lnTo>
                  <a:lnTo>
                    <a:pt x="33" y="269"/>
                  </a:lnTo>
                  <a:lnTo>
                    <a:pt x="34" y="269"/>
                  </a:lnTo>
                  <a:lnTo>
                    <a:pt x="35" y="269"/>
                  </a:lnTo>
                  <a:lnTo>
                    <a:pt x="36" y="2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3" name="Freeform 79"/>
            <p:cNvSpPr>
              <a:spLocks/>
            </p:cNvSpPr>
            <p:nvPr/>
          </p:nvSpPr>
          <p:spPr bwMode="auto">
            <a:xfrm>
              <a:off x="3024" y="2012"/>
              <a:ext cx="151" cy="562"/>
            </a:xfrm>
            <a:custGeom>
              <a:avLst/>
              <a:gdLst>
                <a:gd name="T0" fmla="*/ 77 w 129"/>
                <a:gd name="T1" fmla="*/ 1 h 498"/>
                <a:gd name="T2" fmla="*/ 69 w 129"/>
                <a:gd name="T3" fmla="*/ 0 h 498"/>
                <a:gd name="T4" fmla="*/ 61 w 129"/>
                <a:gd name="T5" fmla="*/ 0 h 498"/>
                <a:gd name="T6" fmla="*/ 49 w 129"/>
                <a:gd name="T7" fmla="*/ 6 h 498"/>
                <a:gd name="T8" fmla="*/ 41 w 129"/>
                <a:gd name="T9" fmla="*/ 10 h 498"/>
                <a:gd name="T10" fmla="*/ 37 w 129"/>
                <a:gd name="T11" fmla="*/ 17 h 498"/>
                <a:gd name="T12" fmla="*/ 33 w 129"/>
                <a:gd name="T13" fmla="*/ 28 h 498"/>
                <a:gd name="T14" fmla="*/ 27 w 129"/>
                <a:gd name="T15" fmla="*/ 44 h 498"/>
                <a:gd name="T16" fmla="*/ 30 w 129"/>
                <a:gd name="T17" fmla="*/ 56 h 498"/>
                <a:gd name="T18" fmla="*/ 32 w 129"/>
                <a:gd name="T19" fmla="*/ 71 h 498"/>
                <a:gd name="T20" fmla="*/ 33 w 129"/>
                <a:gd name="T21" fmla="*/ 87 h 498"/>
                <a:gd name="T22" fmla="*/ 33 w 129"/>
                <a:gd name="T23" fmla="*/ 93 h 498"/>
                <a:gd name="T24" fmla="*/ 33 w 129"/>
                <a:gd name="T25" fmla="*/ 99 h 498"/>
                <a:gd name="T26" fmla="*/ 33 w 129"/>
                <a:gd name="T27" fmla="*/ 109 h 498"/>
                <a:gd name="T28" fmla="*/ 33 w 129"/>
                <a:gd name="T29" fmla="*/ 117 h 498"/>
                <a:gd name="T30" fmla="*/ 33 w 129"/>
                <a:gd name="T31" fmla="*/ 122 h 498"/>
                <a:gd name="T32" fmla="*/ 33 w 129"/>
                <a:gd name="T33" fmla="*/ 130 h 498"/>
                <a:gd name="T34" fmla="*/ 27 w 129"/>
                <a:gd name="T35" fmla="*/ 148 h 498"/>
                <a:gd name="T36" fmla="*/ 21 w 129"/>
                <a:gd name="T37" fmla="*/ 159 h 498"/>
                <a:gd name="T38" fmla="*/ 14 w 129"/>
                <a:gd name="T39" fmla="*/ 170 h 498"/>
                <a:gd name="T40" fmla="*/ 7 w 129"/>
                <a:gd name="T41" fmla="*/ 195 h 498"/>
                <a:gd name="T42" fmla="*/ 6 w 129"/>
                <a:gd name="T43" fmla="*/ 217 h 498"/>
                <a:gd name="T44" fmla="*/ 7 w 129"/>
                <a:gd name="T45" fmla="*/ 235 h 498"/>
                <a:gd name="T46" fmla="*/ 8 w 129"/>
                <a:gd name="T47" fmla="*/ 257 h 498"/>
                <a:gd name="T48" fmla="*/ 8 w 129"/>
                <a:gd name="T49" fmla="*/ 273 h 498"/>
                <a:gd name="T50" fmla="*/ 8 w 129"/>
                <a:gd name="T51" fmla="*/ 278 h 498"/>
                <a:gd name="T52" fmla="*/ 8 w 129"/>
                <a:gd name="T53" fmla="*/ 284 h 498"/>
                <a:gd name="T54" fmla="*/ 8 w 129"/>
                <a:gd name="T55" fmla="*/ 296 h 498"/>
                <a:gd name="T56" fmla="*/ 8 w 129"/>
                <a:gd name="T57" fmla="*/ 301 h 498"/>
                <a:gd name="T58" fmla="*/ 8 w 129"/>
                <a:gd name="T59" fmla="*/ 308 h 498"/>
                <a:gd name="T60" fmla="*/ 8 w 129"/>
                <a:gd name="T61" fmla="*/ 316 h 498"/>
                <a:gd name="T62" fmla="*/ 6 w 129"/>
                <a:gd name="T63" fmla="*/ 345 h 498"/>
                <a:gd name="T64" fmla="*/ 1 w 129"/>
                <a:gd name="T65" fmla="*/ 367 h 498"/>
                <a:gd name="T66" fmla="*/ 2 w 129"/>
                <a:gd name="T67" fmla="*/ 385 h 498"/>
                <a:gd name="T68" fmla="*/ 21 w 129"/>
                <a:gd name="T69" fmla="*/ 407 h 498"/>
                <a:gd name="T70" fmla="*/ 49 w 129"/>
                <a:gd name="T71" fmla="*/ 410 h 498"/>
                <a:gd name="T72" fmla="*/ 78 w 129"/>
                <a:gd name="T73" fmla="*/ 407 h 498"/>
                <a:gd name="T74" fmla="*/ 104 w 129"/>
                <a:gd name="T75" fmla="*/ 423 h 498"/>
                <a:gd name="T76" fmla="*/ 105 w 129"/>
                <a:gd name="T77" fmla="*/ 429 h 498"/>
                <a:gd name="T78" fmla="*/ 104 w 129"/>
                <a:gd name="T79" fmla="*/ 436 h 498"/>
                <a:gd name="T80" fmla="*/ 103 w 129"/>
                <a:gd name="T81" fmla="*/ 445 h 498"/>
                <a:gd name="T82" fmla="*/ 107 w 129"/>
                <a:gd name="T83" fmla="*/ 462 h 498"/>
                <a:gd name="T84" fmla="*/ 115 w 129"/>
                <a:gd name="T85" fmla="*/ 474 h 498"/>
                <a:gd name="T86" fmla="*/ 122 w 129"/>
                <a:gd name="T87" fmla="*/ 485 h 498"/>
                <a:gd name="T88" fmla="*/ 128 w 129"/>
                <a:gd name="T89" fmla="*/ 506 h 498"/>
                <a:gd name="T90" fmla="*/ 129 w 129"/>
                <a:gd name="T91" fmla="*/ 519 h 498"/>
                <a:gd name="T92" fmla="*/ 129 w 129"/>
                <a:gd name="T93" fmla="*/ 533 h 498"/>
                <a:gd name="T94" fmla="*/ 128 w 129"/>
                <a:gd name="T95" fmla="*/ 547 h 498"/>
                <a:gd name="T96" fmla="*/ 126 w 129"/>
                <a:gd name="T97" fmla="*/ 561 h 498"/>
                <a:gd name="T98" fmla="*/ 126 w 129"/>
                <a:gd name="T99" fmla="*/ 568 h 498"/>
                <a:gd name="T100" fmla="*/ 125 w 129"/>
                <a:gd name="T101" fmla="*/ 573 h 498"/>
                <a:gd name="T102" fmla="*/ 129 w 129"/>
                <a:gd name="T103" fmla="*/ 583 h 498"/>
                <a:gd name="T104" fmla="*/ 135 w 129"/>
                <a:gd name="T105" fmla="*/ 592 h 498"/>
                <a:gd name="T106" fmla="*/ 139 w 129"/>
                <a:gd name="T107" fmla="*/ 597 h 498"/>
                <a:gd name="T108" fmla="*/ 147 w 129"/>
                <a:gd name="T109" fmla="*/ 604 h 498"/>
                <a:gd name="T110" fmla="*/ 159 w 129"/>
                <a:gd name="T111" fmla="*/ 616 h 498"/>
                <a:gd name="T112" fmla="*/ 167 w 129"/>
                <a:gd name="T113" fmla="*/ 625 h 498"/>
                <a:gd name="T114" fmla="*/ 172 w 129"/>
                <a:gd name="T115" fmla="*/ 632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498">
                  <a:moveTo>
                    <a:pt x="58" y="2"/>
                  </a:moveTo>
                  <a:lnTo>
                    <a:pt x="58" y="1"/>
                  </a:lnTo>
                  <a:lnTo>
                    <a:pt x="57" y="1"/>
                  </a:lnTo>
                  <a:lnTo>
                    <a:pt x="56" y="1"/>
                  </a:lnTo>
                  <a:lnTo>
                    <a:pt x="55" y="0"/>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1"/>
                  </a:lnTo>
                  <a:lnTo>
                    <a:pt x="41" y="1"/>
                  </a:lnTo>
                  <a:lnTo>
                    <a:pt x="41" y="2"/>
                  </a:lnTo>
                  <a:lnTo>
                    <a:pt x="39" y="2"/>
                  </a:lnTo>
                  <a:lnTo>
                    <a:pt x="38" y="3"/>
                  </a:lnTo>
                  <a:lnTo>
                    <a:pt x="37" y="3"/>
                  </a:lnTo>
                  <a:lnTo>
                    <a:pt x="36" y="4"/>
                  </a:lnTo>
                  <a:lnTo>
                    <a:pt x="35" y="4"/>
                  </a:lnTo>
                  <a:lnTo>
                    <a:pt x="34" y="5"/>
                  </a:lnTo>
                  <a:lnTo>
                    <a:pt x="33" y="6"/>
                  </a:lnTo>
                  <a:lnTo>
                    <a:pt x="32" y="6"/>
                  </a:lnTo>
                  <a:lnTo>
                    <a:pt x="32" y="7"/>
                  </a:lnTo>
                  <a:lnTo>
                    <a:pt x="31" y="7"/>
                  </a:lnTo>
                  <a:lnTo>
                    <a:pt x="30" y="8"/>
                  </a:lnTo>
                  <a:lnTo>
                    <a:pt x="30" y="9"/>
                  </a:lnTo>
                  <a:lnTo>
                    <a:pt x="29" y="9"/>
                  </a:lnTo>
                  <a:lnTo>
                    <a:pt x="29" y="10"/>
                  </a:lnTo>
                  <a:lnTo>
                    <a:pt x="28" y="10"/>
                  </a:lnTo>
                  <a:lnTo>
                    <a:pt x="28" y="11"/>
                  </a:lnTo>
                  <a:lnTo>
                    <a:pt x="28" y="12"/>
                  </a:lnTo>
                  <a:lnTo>
                    <a:pt x="27" y="12"/>
                  </a:lnTo>
                  <a:lnTo>
                    <a:pt x="27" y="13"/>
                  </a:lnTo>
                  <a:lnTo>
                    <a:pt x="26" y="14"/>
                  </a:lnTo>
                  <a:lnTo>
                    <a:pt x="26" y="15"/>
                  </a:lnTo>
                  <a:lnTo>
                    <a:pt x="26" y="16"/>
                  </a:lnTo>
                  <a:lnTo>
                    <a:pt x="25" y="16"/>
                  </a:lnTo>
                  <a:lnTo>
                    <a:pt x="25" y="18"/>
                  </a:lnTo>
                  <a:lnTo>
                    <a:pt x="24" y="18"/>
                  </a:lnTo>
                  <a:lnTo>
                    <a:pt x="24" y="20"/>
                  </a:lnTo>
                  <a:lnTo>
                    <a:pt x="24" y="21"/>
                  </a:lnTo>
                  <a:lnTo>
                    <a:pt x="24" y="22"/>
                  </a:lnTo>
                  <a:lnTo>
                    <a:pt x="22" y="25"/>
                  </a:lnTo>
                  <a:lnTo>
                    <a:pt x="22" y="26"/>
                  </a:lnTo>
                  <a:lnTo>
                    <a:pt x="22" y="28"/>
                  </a:lnTo>
                  <a:lnTo>
                    <a:pt x="21" y="29"/>
                  </a:lnTo>
                  <a:lnTo>
                    <a:pt x="21" y="30"/>
                  </a:lnTo>
                  <a:lnTo>
                    <a:pt x="21" y="32"/>
                  </a:lnTo>
                  <a:lnTo>
                    <a:pt x="21" y="33"/>
                  </a:lnTo>
                  <a:lnTo>
                    <a:pt x="21" y="34"/>
                  </a:lnTo>
                  <a:lnTo>
                    <a:pt x="20" y="35"/>
                  </a:lnTo>
                  <a:lnTo>
                    <a:pt x="20" y="36"/>
                  </a:lnTo>
                  <a:lnTo>
                    <a:pt x="20" y="37"/>
                  </a:lnTo>
                  <a:lnTo>
                    <a:pt x="21" y="38"/>
                  </a:lnTo>
                  <a:lnTo>
                    <a:pt x="21" y="39"/>
                  </a:lnTo>
                  <a:lnTo>
                    <a:pt x="21" y="40"/>
                  </a:lnTo>
                  <a:lnTo>
                    <a:pt x="21" y="41"/>
                  </a:lnTo>
                  <a:lnTo>
                    <a:pt x="21" y="42"/>
                  </a:lnTo>
                  <a:lnTo>
                    <a:pt x="21" y="43"/>
                  </a:lnTo>
                  <a:lnTo>
                    <a:pt x="22" y="44"/>
                  </a:lnTo>
                  <a:lnTo>
                    <a:pt x="22" y="46"/>
                  </a:lnTo>
                  <a:lnTo>
                    <a:pt x="22" y="48"/>
                  </a:lnTo>
                  <a:lnTo>
                    <a:pt x="22" y="49"/>
                  </a:lnTo>
                  <a:lnTo>
                    <a:pt x="22" y="50"/>
                  </a:lnTo>
                  <a:lnTo>
                    <a:pt x="23" y="52"/>
                  </a:lnTo>
                  <a:lnTo>
                    <a:pt x="23" y="53"/>
                  </a:lnTo>
                  <a:lnTo>
                    <a:pt x="23" y="54"/>
                  </a:lnTo>
                  <a:lnTo>
                    <a:pt x="23" y="56"/>
                  </a:lnTo>
                  <a:lnTo>
                    <a:pt x="23" y="58"/>
                  </a:lnTo>
                  <a:lnTo>
                    <a:pt x="23" y="59"/>
                  </a:lnTo>
                  <a:lnTo>
                    <a:pt x="23" y="61"/>
                  </a:lnTo>
                  <a:lnTo>
                    <a:pt x="24" y="63"/>
                  </a:lnTo>
                  <a:lnTo>
                    <a:pt x="24" y="65"/>
                  </a:lnTo>
                  <a:lnTo>
                    <a:pt x="24" y="66"/>
                  </a:lnTo>
                  <a:lnTo>
                    <a:pt x="24" y="67"/>
                  </a:lnTo>
                  <a:lnTo>
                    <a:pt x="24" y="68"/>
                  </a:lnTo>
                  <a:lnTo>
                    <a:pt x="24" y="69"/>
                  </a:lnTo>
                  <a:lnTo>
                    <a:pt x="24" y="70"/>
                  </a:lnTo>
                  <a:lnTo>
                    <a:pt x="24" y="71"/>
                  </a:lnTo>
                  <a:lnTo>
                    <a:pt x="24" y="72"/>
                  </a:lnTo>
                  <a:lnTo>
                    <a:pt x="24" y="73"/>
                  </a:lnTo>
                  <a:lnTo>
                    <a:pt x="24" y="74"/>
                  </a:lnTo>
                  <a:lnTo>
                    <a:pt x="24" y="75"/>
                  </a:lnTo>
                  <a:lnTo>
                    <a:pt x="24" y="76"/>
                  </a:lnTo>
                  <a:lnTo>
                    <a:pt x="24" y="77"/>
                  </a:lnTo>
                  <a:lnTo>
                    <a:pt x="24" y="78"/>
                  </a:lnTo>
                  <a:lnTo>
                    <a:pt x="24" y="79"/>
                  </a:lnTo>
                  <a:lnTo>
                    <a:pt x="24" y="80"/>
                  </a:lnTo>
                  <a:lnTo>
                    <a:pt x="24" y="81"/>
                  </a:lnTo>
                  <a:lnTo>
                    <a:pt x="24" y="82"/>
                  </a:lnTo>
                  <a:lnTo>
                    <a:pt x="24" y="83"/>
                  </a:lnTo>
                  <a:lnTo>
                    <a:pt x="24" y="84"/>
                  </a:lnTo>
                  <a:lnTo>
                    <a:pt x="24" y="86"/>
                  </a:lnTo>
                  <a:lnTo>
                    <a:pt x="24" y="87"/>
                  </a:lnTo>
                  <a:lnTo>
                    <a:pt x="24" y="88"/>
                  </a:lnTo>
                  <a:lnTo>
                    <a:pt x="24" y="89"/>
                  </a:lnTo>
                  <a:lnTo>
                    <a:pt x="24" y="90"/>
                  </a:lnTo>
                  <a:lnTo>
                    <a:pt x="24" y="91"/>
                  </a:lnTo>
                  <a:lnTo>
                    <a:pt x="24" y="92"/>
                  </a:lnTo>
                  <a:lnTo>
                    <a:pt x="24" y="93"/>
                  </a:lnTo>
                  <a:lnTo>
                    <a:pt x="24" y="94"/>
                  </a:lnTo>
                  <a:lnTo>
                    <a:pt x="24" y="95"/>
                  </a:lnTo>
                  <a:lnTo>
                    <a:pt x="24" y="96"/>
                  </a:lnTo>
                  <a:lnTo>
                    <a:pt x="24" y="97"/>
                  </a:lnTo>
                  <a:lnTo>
                    <a:pt x="24" y="98"/>
                  </a:lnTo>
                  <a:lnTo>
                    <a:pt x="24" y="99"/>
                  </a:lnTo>
                  <a:lnTo>
                    <a:pt x="24" y="100"/>
                  </a:lnTo>
                  <a:lnTo>
                    <a:pt x="24" y="101"/>
                  </a:lnTo>
                  <a:lnTo>
                    <a:pt x="24" y="102"/>
                  </a:lnTo>
                  <a:lnTo>
                    <a:pt x="24" y="103"/>
                  </a:lnTo>
                  <a:lnTo>
                    <a:pt x="24" y="104"/>
                  </a:lnTo>
                  <a:lnTo>
                    <a:pt x="24" y="105"/>
                  </a:lnTo>
                  <a:lnTo>
                    <a:pt x="22" y="108"/>
                  </a:lnTo>
                  <a:lnTo>
                    <a:pt x="22" y="110"/>
                  </a:lnTo>
                  <a:lnTo>
                    <a:pt x="22" y="112"/>
                  </a:lnTo>
                  <a:lnTo>
                    <a:pt x="21" y="113"/>
                  </a:lnTo>
                  <a:lnTo>
                    <a:pt x="20" y="114"/>
                  </a:lnTo>
                  <a:lnTo>
                    <a:pt x="20" y="116"/>
                  </a:lnTo>
                  <a:lnTo>
                    <a:pt x="20" y="117"/>
                  </a:lnTo>
                  <a:lnTo>
                    <a:pt x="19" y="118"/>
                  </a:lnTo>
                  <a:lnTo>
                    <a:pt x="18" y="119"/>
                  </a:lnTo>
                  <a:lnTo>
                    <a:pt x="18" y="120"/>
                  </a:lnTo>
                  <a:lnTo>
                    <a:pt x="17" y="121"/>
                  </a:lnTo>
                  <a:lnTo>
                    <a:pt x="16" y="122"/>
                  </a:lnTo>
                  <a:lnTo>
                    <a:pt x="16" y="123"/>
                  </a:lnTo>
                  <a:lnTo>
                    <a:pt x="15" y="124"/>
                  </a:lnTo>
                  <a:lnTo>
                    <a:pt x="15" y="125"/>
                  </a:lnTo>
                  <a:lnTo>
                    <a:pt x="14" y="126"/>
                  </a:lnTo>
                  <a:lnTo>
                    <a:pt x="14" y="127"/>
                  </a:lnTo>
                  <a:lnTo>
                    <a:pt x="13" y="128"/>
                  </a:lnTo>
                  <a:lnTo>
                    <a:pt x="12" y="129"/>
                  </a:lnTo>
                  <a:lnTo>
                    <a:pt x="12" y="130"/>
                  </a:lnTo>
                  <a:lnTo>
                    <a:pt x="11" y="131"/>
                  </a:lnTo>
                  <a:lnTo>
                    <a:pt x="10" y="132"/>
                  </a:lnTo>
                  <a:lnTo>
                    <a:pt x="10" y="133"/>
                  </a:lnTo>
                  <a:lnTo>
                    <a:pt x="10" y="134"/>
                  </a:lnTo>
                  <a:lnTo>
                    <a:pt x="9" y="136"/>
                  </a:lnTo>
                  <a:lnTo>
                    <a:pt x="8" y="137"/>
                  </a:lnTo>
                  <a:lnTo>
                    <a:pt x="8" y="138"/>
                  </a:lnTo>
                  <a:lnTo>
                    <a:pt x="8" y="140"/>
                  </a:lnTo>
                  <a:lnTo>
                    <a:pt x="7" y="142"/>
                  </a:lnTo>
                  <a:lnTo>
                    <a:pt x="6" y="144"/>
                  </a:lnTo>
                  <a:lnTo>
                    <a:pt x="6" y="146"/>
                  </a:lnTo>
                  <a:lnTo>
                    <a:pt x="5" y="151"/>
                  </a:lnTo>
                  <a:lnTo>
                    <a:pt x="5" y="153"/>
                  </a:lnTo>
                  <a:lnTo>
                    <a:pt x="4" y="156"/>
                  </a:lnTo>
                  <a:lnTo>
                    <a:pt x="4" y="158"/>
                  </a:lnTo>
                  <a:lnTo>
                    <a:pt x="4" y="160"/>
                  </a:lnTo>
                  <a:lnTo>
                    <a:pt x="4" y="162"/>
                  </a:lnTo>
                  <a:lnTo>
                    <a:pt x="4" y="164"/>
                  </a:lnTo>
                  <a:lnTo>
                    <a:pt x="4" y="165"/>
                  </a:lnTo>
                  <a:lnTo>
                    <a:pt x="4" y="167"/>
                  </a:lnTo>
                  <a:lnTo>
                    <a:pt x="4" y="168"/>
                  </a:lnTo>
                  <a:lnTo>
                    <a:pt x="4" y="170"/>
                  </a:lnTo>
                  <a:lnTo>
                    <a:pt x="4" y="172"/>
                  </a:lnTo>
                  <a:lnTo>
                    <a:pt x="4" y="173"/>
                  </a:lnTo>
                  <a:lnTo>
                    <a:pt x="4" y="174"/>
                  </a:lnTo>
                  <a:lnTo>
                    <a:pt x="4" y="176"/>
                  </a:lnTo>
                  <a:lnTo>
                    <a:pt x="4" y="178"/>
                  </a:lnTo>
                  <a:lnTo>
                    <a:pt x="4" y="179"/>
                  </a:lnTo>
                  <a:lnTo>
                    <a:pt x="4" y="180"/>
                  </a:lnTo>
                  <a:lnTo>
                    <a:pt x="5" y="182"/>
                  </a:lnTo>
                  <a:lnTo>
                    <a:pt x="5" y="184"/>
                  </a:lnTo>
                  <a:lnTo>
                    <a:pt x="5" y="186"/>
                  </a:lnTo>
                  <a:lnTo>
                    <a:pt x="5" y="187"/>
                  </a:lnTo>
                  <a:lnTo>
                    <a:pt x="5" y="189"/>
                  </a:lnTo>
                  <a:lnTo>
                    <a:pt x="6" y="191"/>
                  </a:lnTo>
                  <a:lnTo>
                    <a:pt x="6" y="193"/>
                  </a:lnTo>
                  <a:lnTo>
                    <a:pt x="6" y="195"/>
                  </a:lnTo>
                  <a:lnTo>
                    <a:pt x="6" y="197"/>
                  </a:lnTo>
                  <a:lnTo>
                    <a:pt x="6" y="200"/>
                  </a:lnTo>
                  <a:lnTo>
                    <a:pt x="6" y="202"/>
                  </a:lnTo>
                  <a:lnTo>
                    <a:pt x="6" y="205"/>
                  </a:lnTo>
                  <a:lnTo>
                    <a:pt x="6" y="208"/>
                  </a:lnTo>
                  <a:lnTo>
                    <a:pt x="6" y="210"/>
                  </a:lnTo>
                  <a:lnTo>
                    <a:pt x="6" y="211"/>
                  </a:lnTo>
                  <a:lnTo>
                    <a:pt x="6" y="212"/>
                  </a:lnTo>
                  <a:lnTo>
                    <a:pt x="6" y="213"/>
                  </a:lnTo>
                  <a:lnTo>
                    <a:pt x="6" y="214"/>
                  </a:lnTo>
                  <a:lnTo>
                    <a:pt x="6" y="215"/>
                  </a:lnTo>
                  <a:lnTo>
                    <a:pt x="6" y="216"/>
                  </a:lnTo>
                  <a:lnTo>
                    <a:pt x="6" y="217"/>
                  </a:lnTo>
                  <a:lnTo>
                    <a:pt x="6" y="218"/>
                  </a:lnTo>
                  <a:lnTo>
                    <a:pt x="6" y="219"/>
                  </a:lnTo>
                  <a:lnTo>
                    <a:pt x="6" y="220"/>
                  </a:lnTo>
                  <a:lnTo>
                    <a:pt x="6" y="221"/>
                  </a:lnTo>
                  <a:lnTo>
                    <a:pt x="6" y="222"/>
                  </a:lnTo>
                  <a:lnTo>
                    <a:pt x="6" y="223"/>
                  </a:lnTo>
                  <a:lnTo>
                    <a:pt x="6" y="224"/>
                  </a:lnTo>
                  <a:lnTo>
                    <a:pt x="6" y="225"/>
                  </a:lnTo>
                  <a:lnTo>
                    <a:pt x="6" y="226"/>
                  </a:lnTo>
                  <a:lnTo>
                    <a:pt x="6" y="227"/>
                  </a:lnTo>
                  <a:lnTo>
                    <a:pt x="6" y="228"/>
                  </a:lnTo>
                  <a:lnTo>
                    <a:pt x="6" y="230"/>
                  </a:lnTo>
                  <a:lnTo>
                    <a:pt x="6" y="231"/>
                  </a:lnTo>
                  <a:lnTo>
                    <a:pt x="6" y="232"/>
                  </a:lnTo>
                  <a:lnTo>
                    <a:pt x="6" y="233"/>
                  </a:lnTo>
                  <a:lnTo>
                    <a:pt x="6" y="234"/>
                  </a:lnTo>
                  <a:lnTo>
                    <a:pt x="6" y="235"/>
                  </a:lnTo>
                  <a:lnTo>
                    <a:pt x="6" y="236"/>
                  </a:lnTo>
                  <a:lnTo>
                    <a:pt x="6" y="237"/>
                  </a:lnTo>
                  <a:lnTo>
                    <a:pt x="6" y="238"/>
                  </a:lnTo>
                  <a:lnTo>
                    <a:pt x="6" y="239"/>
                  </a:lnTo>
                  <a:lnTo>
                    <a:pt x="6" y="240"/>
                  </a:lnTo>
                  <a:lnTo>
                    <a:pt x="6" y="241"/>
                  </a:lnTo>
                  <a:lnTo>
                    <a:pt x="6" y="242"/>
                  </a:lnTo>
                  <a:lnTo>
                    <a:pt x="6" y="243"/>
                  </a:lnTo>
                  <a:lnTo>
                    <a:pt x="6" y="244"/>
                  </a:lnTo>
                  <a:lnTo>
                    <a:pt x="6" y="245"/>
                  </a:lnTo>
                  <a:lnTo>
                    <a:pt x="6" y="246"/>
                  </a:lnTo>
                  <a:lnTo>
                    <a:pt x="6" y="247"/>
                  </a:lnTo>
                  <a:lnTo>
                    <a:pt x="6" y="248"/>
                  </a:lnTo>
                  <a:lnTo>
                    <a:pt x="6" y="249"/>
                  </a:lnTo>
                  <a:lnTo>
                    <a:pt x="6" y="254"/>
                  </a:lnTo>
                  <a:lnTo>
                    <a:pt x="6" y="257"/>
                  </a:lnTo>
                  <a:lnTo>
                    <a:pt x="6" y="260"/>
                  </a:lnTo>
                  <a:lnTo>
                    <a:pt x="5" y="262"/>
                  </a:lnTo>
                  <a:lnTo>
                    <a:pt x="5" y="264"/>
                  </a:lnTo>
                  <a:lnTo>
                    <a:pt x="5" y="267"/>
                  </a:lnTo>
                  <a:lnTo>
                    <a:pt x="4" y="269"/>
                  </a:lnTo>
                  <a:lnTo>
                    <a:pt x="4" y="271"/>
                  </a:lnTo>
                  <a:lnTo>
                    <a:pt x="4" y="273"/>
                  </a:lnTo>
                  <a:lnTo>
                    <a:pt x="3" y="275"/>
                  </a:lnTo>
                  <a:lnTo>
                    <a:pt x="3" y="277"/>
                  </a:lnTo>
                  <a:lnTo>
                    <a:pt x="2" y="279"/>
                  </a:lnTo>
                  <a:lnTo>
                    <a:pt x="2" y="281"/>
                  </a:lnTo>
                  <a:lnTo>
                    <a:pt x="2" y="282"/>
                  </a:lnTo>
                  <a:lnTo>
                    <a:pt x="2" y="284"/>
                  </a:lnTo>
                  <a:lnTo>
                    <a:pt x="1" y="286"/>
                  </a:lnTo>
                  <a:lnTo>
                    <a:pt x="1" y="288"/>
                  </a:lnTo>
                  <a:lnTo>
                    <a:pt x="1" y="289"/>
                  </a:lnTo>
                  <a:lnTo>
                    <a:pt x="0" y="291"/>
                  </a:lnTo>
                  <a:lnTo>
                    <a:pt x="0" y="293"/>
                  </a:lnTo>
                  <a:lnTo>
                    <a:pt x="0" y="294"/>
                  </a:lnTo>
                  <a:lnTo>
                    <a:pt x="1" y="296"/>
                  </a:lnTo>
                  <a:lnTo>
                    <a:pt x="1" y="298"/>
                  </a:lnTo>
                  <a:lnTo>
                    <a:pt x="1" y="299"/>
                  </a:lnTo>
                  <a:lnTo>
                    <a:pt x="2" y="301"/>
                  </a:lnTo>
                  <a:lnTo>
                    <a:pt x="2" y="302"/>
                  </a:lnTo>
                  <a:lnTo>
                    <a:pt x="2" y="304"/>
                  </a:lnTo>
                  <a:lnTo>
                    <a:pt x="3" y="306"/>
                  </a:lnTo>
                  <a:lnTo>
                    <a:pt x="4" y="308"/>
                  </a:lnTo>
                  <a:lnTo>
                    <a:pt x="5" y="309"/>
                  </a:lnTo>
                  <a:lnTo>
                    <a:pt x="6" y="311"/>
                  </a:lnTo>
                  <a:lnTo>
                    <a:pt x="10" y="315"/>
                  </a:lnTo>
                  <a:lnTo>
                    <a:pt x="12" y="317"/>
                  </a:lnTo>
                  <a:lnTo>
                    <a:pt x="13" y="318"/>
                  </a:lnTo>
                  <a:lnTo>
                    <a:pt x="15" y="320"/>
                  </a:lnTo>
                  <a:lnTo>
                    <a:pt x="18" y="320"/>
                  </a:lnTo>
                  <a:lnTo>
                    <a:pt x="20" y="321"/>
                  </a:lnTo>
                  <a:lnTo>
                    <a:pt x="22" y="322"/>
                  </a:lnTo>
                  <a:lnTo>
                    <a:pt x="24" y="322"/>
                  </a:lnTo>
                  <a:lnTo>
                    <a:pt x="26" y="322"/>
                  </a:lnTo>
                  <a:lnTo>
                    <a:pt x="29" y="322"/>
                  </a:lnTo>
                  <a:lnTo>
                    <a:pt x="31" y="322"/>
                  </a:lnTo>
                  <a:lnTo>
                    <a:pt x="33" y="322"/>
                  </a:lnTo>
                  <a:lnTo>
                    <a:pt x="36" y="322"/>
                  </a:lnTo>
                  <a:lnTo>
                    <a:pt x="38" y="322"/>
                  </a:lnTo>
                  <a:lnTo>
                    <a:pt x="41" y="321"/>
                  </a:lnTo>
                  <a:lnTo>
                    <a:pt x="43" y="321"/>
                  </a:lnTo>
                  <a:lnTo>
                    <a:pt x="46" y="321"/>
                  </a:lnTo>
                  <a:lnTo>
                    <a:pt x="48" y="320"/>
                  </a:lnTo>
                  <a:lnTo>
                    <a:pt x="50" y="320"/>
                  </a:lnTo>
                  <a:lnTo>
                    <a:pt x="53" y="320"/>
                  </a:lnTo>
                  <a:lnTo>
                    <a:pt x="55" y="320"/>
                  </a:lnTo>
                  <a:lnTo>
                    <a:pt x="57" y="320"/>
                  </a:lnTo>
                  <a:lnTo>
                    <a:pt x="60" y="321"/>
                  </a:lnTo>
                  <a:lnTo>
                    <a:pt x="62" y="322"/>
                  </a:lnTo>
                  <a:lnTo>
                    <a:pt x="64" y="322"/>
                  </a:lnTo>
                  <a:lnTo>
                    <a:pt x="66" y="323"/>
                  </a:lnTo>
                  <a:lnTo>
                    <a:pt x="68" y="324"/>
                  </a:lnTo>
                  <a:lnTo>
                    <a:pt x="70" y="326"/>
                  </a:lnTo>
                  <a:lnTo>
                    <a:pt x="72" y="328"/>
                  </a:lnTo>
                  <a:lnTo>
                    <a:pt x="74" y="330"/>
                  </a:lnTo>
                  <a:lnTo>
                    <a:pt x="76" y="332"/>
                  </a:lnTo>
                  <a:lnTo>
                    <a:pt x="76" y="333"/>
                  </a:lnTo>
                  <a:lnTo>
                    <a:pt x="76" y="334"/>
                  </a:lnTo>
                  <a:lnTo>
                    <a:pt x="77" y="335"/>
                  </a:lnTo>
                  <a:lnTo>
                    <a:pt x="77" y="336"/>
                  </a:lnTo>
                  <a:lnTo>
                    <a:pt x="77" y="337"/>
                  </a:lnTo>
                  <a:lnTo>
                    <a:pt x="77" y="338"/>
                  </a:lnTo>
                  <a:lnTo>
                    <a:pt x="76" y="339"/>
                  </a:lnTo>
                  <a:lnTo>
                    <a:pt x="76" y="340"/>
                  </a:lnTo>
                  <a:lnTo>
                    <a:pt x="76" y="341"/>
                  </a:lnTo>
                  <a:lnTo>
                    <a:pt x="76" y="342"/>
                  </a:lnTo>
                  <a:lnTo>
                    <a:pt x="76" y="343"/>
                  </a:lnTo>
                  <a:lnTo>
                    <a:pt x="76" y="344"/>
                  </a:lnTo>
                  <a:lnTo>
                    <a:pt x="75" y="344"/>
                  </a:lnTo>
                  <a:lnTo>
                    <a:pt x="75" y="345"/>
                  </a:lnTo>
                  <a:lnTo>
                    <a:pt x="75" y="346"/>
                  </a:lnTo>
                  <a:lnTo>
                    <a:pt x="75" y="347"/>
                  </a:lnTo>
                  <a:lnTo>
                    <a:pt x="75" y="348"/>
                  </a:lnTo>
                  <a:lnTo>
                    <a:pt x="75" y="349"/>
                  </a:lnTo>
                  <a:lnTo>
                    <a:pt x="75" y="350"/>
                  </a:lnTo>
                  <a:lnTo>
                    <a:pt x="75" y="351"/>
                  </a:lnTo>
                  <a:lnTo>
                    <a:pt x="76" y="352"/>
                  </a:lnTo>
                  <a:lnTo>
                    <a:pt x="76" y="356"/>
                  </a:lnTo>
                  <a:lnTo>
                    <a:pt x="77" y="358"/>
                  </a:lnTo>
                  <a:lnTo>
                    <a:pt x="77" y="359"/>
                  </a:lnTo>
                  <a:lnTo>
                    <a:pt x="78" y="361"/>
                  </a:lnTo>
                  <a:lnTo>
                    <a:pt x="78" y="362"/>
                  </a:lnTo>
                  <a:lnTo>
                    <a:pt x="79" y="364"/>
                  </a:lnTo>
                  <a:lnTo>
                    <a:pt x="79" y="365"/>
                  </a:lnTo>
                  <a:lnTo>
                    <a:pt x="80" y="366"/>
                  </a:lnTo>
                  <a:lnTo>
                    <a:pt x="80" y="367"/>
                  </a:lnTo>
                  <a:lnTo>
                    <a:pt x="81" y="368"/>
                  </a:lnTo>
                  <a:lnTo>
                    <a:pt x="82" y="369"/>
                  </a:lnTo>
                  <a:lnTo>
                    <a:pt x="82" y="370"/>
                  </a:lnTo>
                  <a:lnTo>
                    <a:pt x="83" y="371"/>
                  </a:lnTo>
                  <a:lnTo>
                    <a:pt x="84" y="372"/>
                  </a:lnTo>
                  <a:lnTo>
                    <a:pt x="84" y="373"/>
                  </a:lnTo>
                  <a:lnTo>
                    <a:pt x="84" y="374"/>
                  </a:lnTo>
                  <a:lnTo>
                    <a:pt x="85" y="374"/>
                  </a:lnTo>
                  <a:lnTo>
                    <a:pt x="86" y="375"/>
                  </a:lnTo>
                  <a:lnTo>
                    <a:pt x="86" y="376"/>
                  </a:lnTo>
                  <a:lnTo>
                    <a:pt x="87" y="377"/>
                  </a:lnTo>
                  <a:lnTo>
                    <a:pt x="88" y="378"/>
                  </a:lnTo>
                  <a:lnTo>
                    <a:pt x="88" y="380"/>
                  </a:lnTo>
                  <a:lnTo>
                    <a:pt x="89" y="381"/>
                  </a:lnTo>
                  <a:lnTo>
                    <a:pt x="89" y="382"/>
                  </a:lnTo>
                  <a:lnTo>
                    <a:pt x="90" y="383"/>
                  </a:lnTo>
                  <a:lnTo>
                    <a:pt x="90" y="385"/>
                  </a:lnTo>
                  <a:lnTo>
                    <a:pt x="91" y="386"/>
                  </a:lnTo>
                  <a:lnTo>
                    <a:pt x="91" y="388"/>
                  </a:lnTo>
                  <a:lnTo>
                    <a:pt x="92" y="390"/>
                  </a:lnTo>
                  <a:lnTo>
                    <a:pt x="92" y="391"/>
                  </a:lnTo>
                  <a:lnTo>
                    <a:pt x="93" y="394"/>
                  </a:lnTo>
                  <a:lnTo>
                    <a:pt x="93" y="397"/>
                  </a:lnTo>
                  <a:lnTo>
                    <a:pt x="94" y="398"/>
                  </a:lnTo>
                  <a:lnTo>
                    <a:pt x="94" y="400"/>
                  </a:lnTo>
                  <a:lnTo>
                    <a:pt x="94" y="401"/>
                  </a:lnTo>
                  <a:lnTo>
                    <a:pt x="94" y="403"/>
                  </a:lnTo>
                  <a:lnTo>
                    <a:pt x="94" y="404"/>
                  </a:lnTo>
                  <a:lnTo>
                    <a:pt x="94" y="405"/>
                  </a:lnTo>
                  <a:lnTo>
                    <a:pt x="94" y="406"/>
                  </a:lnTo>
                  <a:lnTo>
                    <a:pt x="94" y="408"/>
                  </a:lnTo>
                  <a:lnTo>
                    <a:pt x="94" y="410"/>
                  </a:lnTo>
                  <a:lnTo>
                    <a:pt x="94" y="411"/>
                  </a:lnTo>
                  <a:lnTo>
                    <a:pt x="94" y="412"/>
                  </a:lnTo>
                  <a:lnTo>
                    <a:pt x="94" y="413"/>
                  </a:lnTo>
                  <a:lnTo>
                    <a:pt x="94" y="414"/>
                  </a:lnTo>
                  <a:lnTo>
                    <a:pt x="94" y="415"/>
                  </a:lnTo>
                  <a:lnTo>
                    <a:pt x="94" y="416"/>
                  </a:lnTo>
                  <a:lnTo>
                    <a:pt x="94" y="417"/>
                  </a:lnTo>
                  <a:lnTo>
                    <a:pt x="94" y="418"/>
                  </a:lnTo>
                  <a:lnTo>
                    <a:pt x="94" y="419"/>
                  </a:lnTo>
                  <a:lnTo>
                    <a:pt x="93" y="420"/>
                  </a:lnTo>
                  <a:lnTo>
                    <a:pt x="93" y="421"/>
                  </a:lnTo>
                  <a:lnTo>
                    <a:pt x="93" y="422"/>
                  </a:lnTo>
                  <a:lnTo>
                    <a:pt x="93" y="424"/>
                  </a:lnTo>
                  <a:lnTo>
                    <a:pt x="93" y="425"/>
                  </a:lnTo>
                  <a:lnTo>
                    <a:pt x="93" y="426"/>
                  </a:lnTo>
                  <a:lnTo>
                    <a:pt x="93" y="428"/>
                  </a:lnTo>
                  <a:lnTo>
                    <a:pt x="93" y="430"/>
                  </a:lnTo>
                  <a:lnTo>
                    <a:pt x="93" y="431"/>
                  </a:lnTo>
                  <a:lnTo>
                    <a:pt x="93" y="433"/>
                  </a:lnTo>
                  <a:lnTo>
                    <a:pt x="93" y="435"/>
                  </a:lnTo>
                  <a:lnTo>
                    <a:pt x="92" y="437"/>
                  </a:lnTo>
                  <a:lnTo>
                    <a:pt x="92" y="438"/>
                  </a:lnTo>
                  <a:lnTo>
                    <a:pt x="92" y="439"/>
                  </a:lnTo>
                  <a:lnTo>
                    <a:pt x="92" y="440"/>
                  </a:lnTo>
                  <a:lnTo>
                    <a:pt x="92" y="441"/>
                  </a:lnTo>
                  <a:lnTo>
                    <a:pt x="92" y="442"/>
                  </a:lnTo>
                  <a:lnTo>
                    <a:pt x="92" y="443"/>
                  </a:lnTo>
                  <a:lnTo>
                    <a:pt x="92" y="444"/>
                  </a:lnTo>
                  <a:lnTo>
                    <a:pt x="92" y="445"/>
                  </a:lnTo>
                  <a:lnTo>
                    <a:pt x="92" y="446"/>
                  </a:lnTo>
                  <a:lnTo>
                    <a:pt x="91" y="446"/>
                  </a:lnTo>
                  <a:lnTo>
                    <a:pt x="91" y="447"/>
                  </a:lnTo>
                  <a:lnTo>
                    <a:pt x="91" y="448"/>
                  </a:lnTo>
                  <a:lnTo>
                    <a:pt x="91" y="449"/>
                  </a:lnTo>
                  <a:lnTo>
                    <a:pt x="91" y="450"/>
                  </a:lnTo>
                  <a:lnTo>
                    <a:pt x="91" y="451"/>
                  </a:lnTo>
                  <a:lnTo>
                    <a:pt x="92" y="452"/>
                  </a:lnTo>
                  <a:lnTo>
                    <a:pt x="92" y="453"/>
                  </a:lnTo>
                  <a:lnTo>
                    <a:pt x="92" y="454"/>
                  </a:lnTo>
                  <a:lnTo>
                    <a:pt x="93" y="456"/>
                  </a:lnTo>
                  <a:lnTo>
                    <a:pt x="94" y="458"/>
                  </a:lnTo>
                  <a:lnTo>
                    <a:pt x="94" y="460"/>
                  </a:lnTo>
                  <a:lnTo>
                    <a:pt x="95" y="460"/>
                  </a:lnTo>
                  <a:lnTo>
                    <a:pt x="95" y="461"/>
                  </a:lnTo>
                  <a:lnTo>
                    <a:pt x="96" y="462"/>
                  </a:lnTo>
                  <a:lnTo>
                    <a:pt x="96" y="463"/>
                  </a:lnTo>
                  <a:lnTo>
                    <a:pt x="97" y="464"/>
                  </a:lnTo>
                  <a:lnTo>
                    <a:pt x="98" y="465"/>
                  </a:lnTo>
                  <a:lnTo>
                    <a:pt x="99" y="466"/>
                  </a:lnTo>
                  <a:lnTo>
                    <a:pt x="100" y="466"/>
                  </a:lnTo>
                  <a:lnTo>
                    <a:pt x="100" y="467"/>
                  </a:lnTo>
                  <a:lnTo>
                    <a:pt x="101" y="468"/>
                  </a:lnTo>
                  <a:lnTo>
                    <a:pt x="102" y="468"/>
                  </a:lnTo>
                  <a:lnTo>
                    <a:pt x="102" y="469"/>
                  </a:lnTo>
                  <a:lnTo>
                    <a:pt x="103" y="469"/>
                  </a:lnTo>
                  <a:lnTo>
                    <a:pt x="104" y="470"/>
                  </a:lnTo>
                  <a:lnTo>
                    <a:pt x="105" y="471"/>
                  </a:lnTo>
                  <a:lnTo>
                    <a:pt x="106" y="472"/>
                  </a:lnTo>
                  <a:lnTo>
                    <a:pt x="107" y="473"/>
                  </a:lnTo>
                  <a:lnTo>
                    <a:pt x="108" y="474"/>
                  </a:lnTo>
                  <a:lnTo>
                    <a:pt x="109" y="475"/>
                  </a:lnTo>
                  <a:lnTo>
                    <a:pt x="110" y="476"/>
                  </a:lnTo>
                  <a:lnTo>
                    <a:pt x="112" y="478"/>
                  </a:lnTo>
                  <a:lnTo>
                    <a:pt x="112" y="479"/>
                  </a:lnTo>
                  <a:lnTo>
                    <a:pt x="113" y="480"/>
                  </a:lnTo>
                  <a:lnTo>
                    <a:pt x="114" y="481"/>
                  </a:lnTo>
                  <a:lnTo>
                    <a:pt x="115" y="482"/>
                  </a:lnTo>
                  <a:lnTo>
                    <a:pt x="116" y="483"/>
                  </a:lnTo>
                  <a:lnTo>
                    <a:pt x="116" y="484"/>
                  </a:lnTo>
                  <a:lnTo>
                    <a:pt x="117" y="484"/>
                  </a:lnTo>
                  <a:lnTo>
                    <a:pt x="118" y="486"/>
                  </a:lnTo>
                  <a:lnTo>
                    <a:pt x="119" y="487"/>
                  </a:lnTo>
                  <a:lnTo>
                    <a:pt x="120" y="488"/>
                  </a:lnTo>
                  <a:lnTo>
                    <a:pt x="121" y="489"/>
                  </a:lnTo>
                  <a:lnTo>
                    <a:pt x="121" y="490"/>
                  </a:lnTo>
                  <a:lnTo>
                    <a:pt x="122" y="490"/>
                  </a:lnTo>
                  <a:lnTo>
                    <a:pt x="122" y="491"/>
                  </a:lnTo>
                  <a:lnTo>
                    <a:pt x="123" y="492"/>
                  </a:lnTo>
                  <a:lnTo>
                    <a:pt x="124" y="492"/>
                  </a:lnTo>
                  <a:lnTo>
                    <a:pt x="124" y="493"/>
                  </a:lnTo>
                  <a:lnTo>
                    <a:pt x="125" y="494"/>
                  </a:lnTo>
                  <a:lnTo>
                    <a:pt x="126" y="495"/>
                  </a:lnTo>
                  <a:lnTo>
                    <a:pt x="126" y="496"/>
                  </a:lnTo>
                  <a:lnTo>
                    <a:pt x="127" y="496"/>
                  </a:lnTo>
                  <a:lnTo>
                    <a:pt x="127" y="497"/>
                  </a:lnTo>
                  <a:lnTo>
                    <a:pt x="128" y="49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4" name="Freeform 80"/>
            <p:cNvSpPr>
              <a:spLocks/>
            </p:cNvSpPr>
            <p:nvPr/>
          </p:nvSpPr>
          <p:spPr bwMode="auto">
            <a:xfrm>
              <a:off x="3356" y="2735"/>
              <a:ext cx="2"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0 w 1"/>
                <a:gd name="T77" fmla="*/ 0 h 1"/>
                <a:gd name="T78" fmla="*/ 0 w 1"/>
                <a:gd name="T79" fmla="*/ 0 h 1"/>
                <a:gd name="T80" fmla="*/ 0 w 1"/>
                <a:gd name="T81" fmla="*/ 0 h 1"/>
                <a:gd name="T82" fmla="*/ 0 w 1"/>
                <a:gd name="T83" fmla="*/ 0 h 1"/>
                <a:gd name="T84" fmla="*/ 0 w 1"/>
                <a:gd name="T85" fmla="*/ 0 h 1"/>
                <a:gd name="T86" fmla="*/ 0 w 1"/>
                <a:gd name="T87" fmla="*/ 0 h 1"/>
                <a:gd name="T88" fmla="*/ 0 w 1"/>
                <a:gd name="T89" fmla="*/ 0 h 1"/>
                <a:gd name="T90" fmla="*/ 0 w 1"/>
                <a:gd name="T91" fmla="*/ 0 h 1"/>
                <a:gd name="T92" fmla="*/ 0 w 1"/>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 h="1">
                  <a:moveTo>
                    <a:pt x="0" y="0"/>
                  </a:move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5" name="Freeform 81"/>
            <p:cNvSpPr>
              <a:spLocks/>
            </p:cNvSpPr>
            <p:nvPr/>
          </p:nvSpPr>
          <p:spPr bwMode="auto">
            <a:xfrm>
              <a:off x="3329" y="2707"/>
              <a:ext cx="67" cy="76"/>
            </a:xfrm>
            <a:custGeom>
              <a:avLst/>
              <a:gdLst>
                <a:gd name="T0" fmla="*/ 78 w 57"/>
                <a:gd name="T1" fmla="*/ 0 h 68"/>
                <a:gd name="T2" fmla="*/ 76 w 57"/>
                <a:gd name="T3" fmla="*/ 0 h 68"/>
                <a:gd name="T4" fmla="*/ 76 w 57"/>
                <a:gd name="T5" fmla="*/ 0 h 68"/>
                <a:gd name="T6" fmla="*/ 76 w 57"/>
                <a:gd name="T7" fmla="*/ 2 h 68"/>
                <a:gd name="T8" fmla="*/ 76 w 57"/>
                <a:gd name="T9" fmla="*/ 3 h 68"/>
                <a:gd name="T10" fmla="*/ 74 w 57"/>
                <a:gd name="T11" fmla="*/ 4 h 68"/>
                <a:gd name="T12" fmla="*/ 74 w 57"/>
                <a:gd name="T13" fmla="*/ 8 h 68"/>
                <a:gd name="T14" fmla="*/ 73 w 57"/>
                <a:gd name="T15" fmla="*/ 9 h 68"/>
                <a:gd name="T16" fmla="*/ 73 w 57"/>
                <a:gd name="T17" fmla="*/ 11 h 68"/>
                <a:gd name="T18" fmla="*/ 72 w 57"/>
                <a:gd name="T19" fmla="*/ 13 h 68"/>
                <a:gd name="T20" fmla="*/ 71 w 57"/>
                <a:gd name="T21" fmla="*/ 18 h 68"/>
                <a:gd name="T22" fmla="*/ 71 w 57"/>
                <a:gd name="T23" fmla="*/ 20 h 68"/>
                <a:gd name="T24" fmla="*/ 69 w 57"/>
                <a:gd name="T25" fmla="*/ 22 h 68"/>
                <a:gd name="T26" fmla="*/ 68 w 57"/>
                <a:gd name="T27" fmla="*/ 26 h 68"/>
                <a:gd name="T28" fmla="*/ 66 w 57"/>
                <a:gd name="T29" fmla="*/ 29 h 68"/>
                <a:gd name="T30" fmla="*/ 65 w 57"/>
                <a:gd name="T31" fmla="*/ 32 h 68"/>
                <a:gd name="T32" fmla="*/ 62 w 57"/>
                <a:gd name="T33" fmla="*/ 36 h 68"/>
                <a:gd name="T34" fmla="*/ 61 w 57"/>
                <a:gd name="T35" fmla="*/ 40 h 68"/>
                <a:gd name="T36" fmla="*/ 60 w 57"/>
                <a:gd name="T37" fmla="*/ 42 h 68"/>
                <a:gd name="T38" fmla="*/ 56 w 57"/>
                <a:gd name="T39" fmla="*/ 46 h 68"/>
                <a:gd name="T40" fmla="*/ 55 w 57"/>
                <a:gd name="T41" fmla="*/ 50 h 68"/>
                <a:gd name="T42" fmla="*/ 54 w 57"/>
                <a:gd name="T43" fmla="*/ 53 h 68"/>
                <a:gd name="T44" fmla="*/ 51 w 57"/>
                <a:gd name="T45" fmla="*/ 56 h 68"/>
                <a:gd name="T46" fmla="*/ 48 w 57"/>
                <a:gd name="T47" fmla="*/ 60 h 68"/>
                <a:gd name="T48" fmla="*/ 46 w 57"/>
                <a:gd name="T49" fmla="*/ 63 h 68"/>
                <a:gd name="T50" fmla="*/ 42 w 57"/>
                <a:gd name="T51" fmla="*/ 66 h 68"/>
                <a:gd name="T52" fmla="*/ 40 w 57"/>
                <a:gd name="T53" fmla="*/ 68 h 68"/>
                <a:gd name="T54" fmla="*/ 38 w 57"/>
                <a:gd name="T55" fmla="*/ 73 h 68"/>
                <a:gd name="T56" fmla="*/ 34 w 57"/>
                <a:gd name="T57" fmla="*/ 75 h 68"/>
                <a:gd name="T58" fmla="*/ 32 w 57"/>
                <a:gd name="T59" fmla="*/ 77 h 68"/>
                <a:gd name="T60" fmla="*/ 29 w 57"/>
                <a:gd name="T61" fmla="*/ 78 h 68"/>
                <a:gd name="T62" fmla="*/ 26 w 57"/>
                <a:gd name="T63" fmla="*/ 82 h 68"/>
                <a:gd name="T64" fmla="*/ 24 w 57"/>
                <a:gd name="T65" fmla="*/ 83 h 68"/>
                <a:gd name="T66" fmla="*/ 22 w 57"/>
                <a:gd name="T67" fmla="*/ 83 h 68"/>
                <a:gd name="T68" fmla="*/ 21 w 57"/>
                <a:gd name="T69" fmla="*/ 83 h 68"/>
                <a:gd name="T70" fmla="*/ 21 w 57"/>
                <a:gd name="T71" fmla="*/ 83 h 68"/>
                <a:gd name="T72" fmla="*/ 19 w 57"/>
                <a:gd name="T73" fmla="*/ 84 h 68"/>
                <a:gd name="T74" fmla="*/ 18 w 57"/>
                <a:gd name="T75" fmla="*/ 84 h 68"/>
                <a:gd name="T76" fmla="*/ 18 w 57"/>
                <a:gd name="T77" fmla="*/ 84 h 68"/>
                <a:gd name="T78" fmla="*/ 16 w 57"/>
                <a:gd name="T79" fmla="*/ 84 h 68"/>
                <a:gd name="T80" fmla="*/ 15 w 57"/>
                <a:gd name="T81" fmla="*/ 84 h 68"/>
                <a:gd name="T82" fmla="*/ 14 w 57"/>
                <a:gd name="T83" fmla="*/ 84 h 68"/>
                <a:gd name="T84" fmla="*/ 13 w 57"/>
                <a:gd name="T85" fmla="*/ 84 h 68"/>
                <a:gd name="T86" fmla="*/ 13 w 57"/>
                <a:gd name="T87" fmla="*/ 84 h 68"/>
                <a:gd name="T88" fmla="*/ 11 w 57"/>
                <a:gd name="T89" fmla="*/ 84 h 68"/>
                <a:gd name="T90" fmla="*/ 9 w 57"/>
                <a:gd name="T91" fmla="*/ 84 h 68"/>
                <a:gd name="T92" fmla="*/ 9 w 57"/>
                <a:gd name="T93" fmla="*/ 84 h 68"/>
                <a:gd name="T94" fmla="*/ 8 w 57"/>
                <a:gd name="T95" fmla="*/ 83 h 68"/>
                <a:gd name="T96" fmla="*/ 7 w 57"/>
                <a:gd name="T97" fmla="*/ 83 h 68"/>
                <a:gd name="T98" fmla="*/ 7 w 57"/>
                <a:gd name="T99" fmla="*/ 83 h 68"/>
                <a:gd name="T100" fmla="*/ 6 w 57"/>
                <a:gd name="T101" fmla="*/ 83 h 68"/>
                <a:gd name="T102" fmla="*/ 5 w 57"/>
                <a:gd name="T103" fmla="*/ 83 h 68"/>
                <a:gd name="T104" fmla="*/ 5 w 57"/>
                <a:gd name="T105" fmla="*/ 83 h 68"/>
                <a:gd name="T106" fmla="*/ 2 w 57"/>
                <a:gd name="T107" fmla="*/ 83 h 68"/>
                <a:gd name="T108" fmla="*/ 2 w 57"/>
                <a:gd name="T109" fmla="*/ 83 h 68"/>
                <a:gd name="T110" fmla="*/ 1 w 57"/>
                <a:gd name="T111" fmla="*/ 83 h 68"/>
                <a:gd name="T112" fmla="*/ 1 w 57"/>
                <a:gd name="T113" fmla="*/ 82 h 68"/>
                <a:gd name="T114" fmla="*/ 1 w 57"/>
                <a:gd name="T115" fmla="*/ 82 h 68"/>
                <a:gd name="T116" fmla="*/ 1 w 57"/>
                <a:gd name="T117" fmla="*/ 82 h 68"/>
                <a:gd name="T118" fmla="*/ 0 w 57"/>
                <a:gd name="T119" fmla="*/ 82 h 68"/>
                <a:gd name="T120" fmla="*/ 0 w 57"/>
                <a:gd name="T121" fmla="*/ 82 h 68"/>
                <a:gd name="T122" fmla="*/ 0 w 57"/>
                <a:gd name="T123" fmla="*/ 82 h 68"/>
                <a:gd name="T124" fmla="*/ 0 w 57"/>
                <a:gd name="T125" fmla="*/ 82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8">
                  <a:moveTo>
                    <a:pt x="56" y="0"/>
                  </a:moveTo>
                  <a:lnTo>
                    <a:pt x="55" y="0"/>
                  </a:lnTo>
                  <a:lnTo>
                    <a:pt x="55" y="2"/>
                  </a:lnTo>
                  <a:lnTo>
                    <a:pt x="55" y="3"/>
                  </a:lnTo>
                  <a:lnTo>
                    <a:pt x="54" y="4"/>
                  </a:lnTo>
                  <a:lnTo>
                    <a:pt x="54" y="6"/>
                  </a:lnTo>
                  <a:lnTo>
                    <a:pt x="53" y="7"/>
                  </a:lnTo>
                  <a:lnTo>
                    <a:pt x="53" y="9"/>
                  </a:lnTo>
                  <a:lnTo>
                    <a:pt x="52" y="11"/>
                  </a:lnTo>
                  <a:lnTo>
                    <a:pt x="51" y="14"/>
                  </a:lnTo>
                  <a:lnTo>
                    <a:pt x="51" y="16"/>
                  </a:lnTo>
                  <a:lnTo>
                    <a:pt x="50" y="18"/>
                  </a:lnTo>
                  <a:lnTo>
                    <a:pt x="49" y="21"/>
                  </a:lnTo>
                  <a:lnTo>
                    <a:pt x="48" y="23"/>
                  </a:lnTo>
                  <a:lnTo>
                    <a:pt x="47" y="26"/>
                  </a:lnTo>
                  <a:lnTo>
                    <a:pt x="45" y="29"/>
                  </a:lnTo>
                  <a:lnTo>
                    <a:pt x="44" y="32"/>
                  </a:lnTo>
                  <a:lnTo>
                    <a:pt x="43" y="34"/>
                  </a:lnTo>
                  <a:lnTo>
                    <a:pt x="41" y="37"/>
                  </a:lnTo>
                  <a:lnTo>
                    <a:pt x="40" y="40"/>
                  </a:lnTo>
                  <a:lnTo>
                    <a:pt x="39" y="42"/>
                  </a:lnTo>
                  <a:lnTo>
                    <a:pt x="37" y="45"/>
                  </a:lnTo>
                  <a:lnTo>
                    <a:pt x="35" y="48"/>
                  </a:lnTo>
                  <a:lnTo>
                    <a:pt x="33" y="50"/>
                  </a:lnTo>
                  <a:lnTo>
                    <a:pt x="31" y="53"/>
                  </a:lnTo>
                  <a:lnTo>
                    <a:pt x="29" y="55"/>
                  </a:lnTo>
                  <a:lnTo>
                    <a:pt x="27" y="58"/>
                  </a:lnTo>
                  <a:lnTo>
                    <a:pt x="25" y="60"/>
                  </a:lnTo>
                  <a:lnTo>
                    <a:pt x="23" y="62"/>
                  </a:lnTo>
                  <a:lnTo>
                    <a:pt x="21" y="63"/>
                  </a:lnTo>
                  <a:lnTo>
                    <a:pt x="19" y="65"/>
                  </a:lnTo>
                  <a:lnTo>
                    <a:pt x="17" y="66"/>
                  </a:lnTo>
                  <a:lnTo>
                    <a:pt x="16" y="66"/>
                  </a:lnTo>
                  <a:lnTo>
                    <a:pt x="15" y="66"/>
                  </a:lnTo>
                  <a:lnTo>
                    <a:pt x="14" y="67"/>
                  </a:lnTo>
                  <a:lnTo>
                    <a:pt x="13" y="67"/>
                  </a:lnTo>
                  <a:lnTo>
                    <a:pt x="12" y="67"/>
                  </a:lnTo>
                  <a:lnTo>
                    <a:pt x="11" y="67"/>
                  </a:lnTo>
                  <a:lnTo>
                    <a:pt x="10" y="67"/>
                  </a:lnTo>
                  <a:lnTo>
                    <a:pt x="9" y="67"/>
                  </a:lnTo>
                  <a:lnTo>
                    <a:pt x="8" y="67"/>
                  </a:lnTo>
                  <a:lnTo>
                    <a:pt x="7" y="67"/>
                  </a:lnTo>
                  <a:lnTo>
                    <a:pt x="6" y="66"/>
                  </a:lnTo>
                  <a:lnTo>
                    <a:pt x="5" y="66"/>
                  </a:lnTo>
                  <a:lnTo>
                    <a:pt x="4" y="66"/>
                  </a:lnTo>
                  <a:lnTo>
                    <a:pt x="3" y="66"/>
                  </a:lnTo>
                  <a:lnTo>
                    <a:pt x="2" y="66"/>
                  </a:lnTo>
                  <a:lnTo>
                    <a:pt x="1" y="66"/>
                  </a:lnTo>
                  <a:lnTo>
                    <a:pt x="1" y="65"/>
                  </a:lnTo>
                  <a:lnTo>
                    <a:pt x="0" y="6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6" name="Freeform 82"/>
            <p:cNvSpPr>
              <a:spLocks/>
            </p:cNvSpPr>
            <p:nvPr/>
          </p:nvSpPr>
          <p:spPr bwMode="auto">
            <a:xfrm>
              <a:off x="5499" y="3498"/>
              <a:ext cx="45" cy="49"/>
            </a:xfrm>
            <a:custGeom>
              <a:avLst/>
              <a:gdLst>
                <a:gd name="T0" fmla="*/ 0 w 38"/>
                <a:gd name="T1" fmla="*/ 0 h 44"/>
                <a:gd name="T2" fmla="*/ 0 w 38"/>
                <a:gd name="T3" fmla="*/ 0 h 44"/>
                <a:gd name="T4" fmla="*/ 1 w 38"/>
                <a:gd name="T5" fmla="*/ 1 h 44"/>
                <a:gd name="T6" fmla="*/ 1 w 38"/>
                <a:gd name="T7" fmla="*/ 1 h 44"/>
                <a:gd name="T8" fmla="*/ 2 w 38"/>
                <a:gd name="T9" fmla="*/ 2 h 44"/>
                <a:gd name="T10" fmla="*/ 5 w 38"/>
                <a:gd name="T11" fmla="*/ 3 h 44"/>
                <a:gd name="T12" fmla="*/ 5 w 38"/>
                <a:gd name="T13" fmla="*/ 4 h 44"/>
                <a:gd name="T14" fmla="*/ 7 w 38"/>
                <a:gd name="T15" fmla="*/ 7 h 44"/>
                <a:gd name="T16" fmla="*/ 7 w 38"/>
                <a:gd name="T17" fmla="*/ 8 h 44"/>
                <a:gd name="T18" fmla="*/ 9 w 38"/>
                <a:gd name="T19" fmla="*/ 9 h 44"/>
                <a:gd name="T20" fmla="*/ 11 w 38"/>
                <a:gd name="T21" fmla="*/ 11 h 44"/>
                <a:gd name="T22" fmla="*/ 13 w 38"/>
                <a:gd name="T23" fmla="*/ 13 h 44"/>
                <a:gd name="T24" fmla="*/ 15 w 38"/>
                <a:gd name="T25" fmla="*/ 14 h 44"/>
                <a:gd name="T26" fmla="*/ 17 w 38"/>
                <a:gd name="T27" fmla="*/ 18 h 44"/>
                <a:gd name="T28" fmla="*/ 20 w 38"/>
                <a:gd name="T29" fmla="*/ 19 h 44"/>
                <a:gd name="T30" fmla="*/ 21 w 38"/>
                <a:gd name="T31" fmla="*/ 21 h 44"/>
                <a:gd name="T32" fmla="*/ 24 w 38"/>
                <a:gd name="T33" fmla="*/ 23 h 44"/>
                <a:gd name="T34" fmla="*/ 25 w 38"/>
                <a:gd name="T35" fmla="*/ 26 h 44"/>
                <a:gd name="T36" fmla="*/ 28 w 38"/>
                <a:gd name="T37" fmla="*/ 29 h 44"/>
                <a:gd name="T38" fmla="*/ 30 w 38"/>
                <a:gd name="T39" fmla="*/ 31 h 44"/>
                <a:gd name="T40" fmla="*/ 32 w 38"/>
                <a:gd name="T41" fmla="*/ 33 h 44"/>
                <a:gd name="T42" fmla="*/ 36 w 38"/>
                <a:gd name="T43" fmla="*/ 35 h 44"/>
                <a:gd name="T44" fmla="*/ 37 w 38"/>
                <a:gd name="T45" fmla="*/ 37 h 44"/>
                <a:gd name="T46" fmla="*/ 38 w 38"/>
                <a:gd name="T47" fmla="*/ 40 h 44"/>
                <a:gd name="T48" fmla="*/ 40 w 38"/>
                <a:gd name="T49" fmla="*/ 41 h 44"/>
                <a:gd name="T50" fmla="*/ 43 w 38"/>
                <a:gd name="T51" fmla="*/ 43 h 44"/>
                <a:gd name="T52" fmla="*/ 45 w 38"/>
                <a:gd name="T53" fmla="*/ 46 h 44"/>
                <a:gd name="T54" fmla="*/ 46 w 38"/>
                <a:gd name="T55" fmla="*/ 47 h 44"/>
                <a:gd name="T56" fmla="*/ 47 w 38"/>
                <a:gd name="T57" fmla="*/ 50 h 44"/>
                <a:gd name="T58" fmla="*/ 49 w 38"/>
                <a:gd name="T59" fmla="*/ 51 h 44"/>
                <a:gd name="T60" fmla="*/ 51 w 38"/>
                <a:gd name="T61" fmla="*/ 52 h 44"/>
                <a:gd name="T62" fmla="*/ 52 w 38"/>
                <a:gd name="T63" fmla="*/ 53 h 44"/>
                <a:gd name="T64" fmla="*/ 52 w 38"/>
                <a:gd name="T65" fmla="*/ 53 h 44"/>
                <a:gd name="T66" fmla="*/ 52 w 38"/>
                <a:gd name="T67" fmla="*/ 53 h 44"/>
                <a:gd name="T68" fmla="*/ 52 w 38"/>
                <a:gd name="T69" fmla="*/ 53 h 44"/>
                <a:gd name="T70" fmla="*/ 52 w 38"/>
                <a:gd name="T71" fmla="*/ 53 h 44"/>
                <a:gd name="T72" fmla="*/ 52 w 38"/>
                <a:gd name="T73" fmla="*/ 53 h 44"/>
                <a:gd name="T74" fmla="*/ 52 w 38"/>
                <a:gd name="T75" fmla="*/ 53 h 44"/>
                <a:gd name="T76" fmla="*/ 52 w 38"/>
                <a:gd name="T77" fmla="*/ 53 h 44"/>
                <a:gd name="T78" fmla="*/ 52 w 38"/>
                <a:gd name="T79" fmla="*/ 53 h 44"/>
                <a:gd name="T80" fmla="*/ 52 w 38"/>
                <a:gd name="T81" fmla="*/ 53 h 44"/>
                <a:gd name="T82" fmla="*/ 52 w 38"/>
                <a:gd name="T83" fmla="*/ 53 h 44"/>
                <a:gd name="T84" fmla="*/ 52 w 38"/>
                <a:gd name="T85" fmla="*/ 53 h 44"/>
                <a:gd name="T86" fmla="*/ 52 w 38"/>
                <a:gd name="T87" fmla="*/ 53 h 44"/>
                <a:gd name="T88" fmla="*/ 52 w 38"/>
                <a:gd name="T89" fmla="*/ 53 h 44"/>
                <a:gd name="T90" fmla="*/ 52 w 38"/>
                <a:gd name="T91" fmla="*/ 53 h 44"/>
                <a:gd name="T92" fmla="*/ 52 w 38"/>
                <a:gd name="T93" fmla="*/ 53 h 44"/>
                <a:gd name="T94" fmla="*/ 52 w 38"/>
                <a:gd name="T95" fmla="*/ 53 h 44"/>
                <a:gd name="T96" fmla="*/ 52 w 38"/>
                <a:gd name="T97" fmla="*/ 53 h 44"/>
                <a:gd name="T98" fmla="*/ 52 w 38"/>
                <a:gd name="T99" fmla="*/ 53 h 44"/>
                <a:gd name="T100" fmla="*/ 52 w 38"/>
                <a:gd name="T101" fmla="*/ 53 h 44"/>
                <a:gd name="T102" fmla="*/ 52 w 38"/>
                <a:gd name="T103" fmla="*/ 53 h 44"/>
                <a:gd name="T104" fmla="*/ 52 w 38"/>
                <a:gd name="T105" fmla="*/ 53 h 44"/>
                <a:gd name="T106" fmla="*/ 52 w 38"/>
                <a:gd name="T107" fmla="*/ 53 h 44"/>
                <a:gd name="T108" fmla="*/ 52 w 38"/>
                <a:gd name="T109" fmla="*/ 53 h 44"/>
                <a:gd name="T110" fmla="*/ 52 w 38"/>
                <a:gd name="T111" fmla="*/ 53 h 44"/>
                <a:gd name="T112" fmla="*/ 52 w 38"/>
                <a:gd name="T113" fmla="*/ 53 h 44"/>
                <a:gd name="T114" fmla="*/ 52 w 38"/>
                <a:gd name="T115" fmla="*/ 53 h 44"/>
                <a:gd name="T116" fmla="*/ 52 w 38"/>
                <a:gd name="T117" fmla="*/ 53 h 44"/>
                <a:gd name="T118" fmla="*/ 52 w 38"/>
                <a:gd name="T119" fmla="*/ 53 h 44"/>
                <a:gd name="T120" fmla="*/ 52 w 38"/>
                <a:gd name="T121" fmla="*/ 53 h 44"/>
                <a:gd name="T122" fmla="*/ 52 w 38"/>
                <a:gd name="T123" fmla="*/ 53 h 44"/>
                <a:gd name="T124" fmla="*/ 52 w 38"/>
                <a:gd name="T125" fmla="*/ 53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 h="44">
                  <a:moveTo>
                    <a:pt x="0" y="0"/>
                  </a:moveTo>
                  <a:lnTo>
                    <a:pt x="0" y="0"/>
                  </a:lnTo>
                  <a:lnTo>
                    <a:pt x="1" y="1"/>
                  </a:lnTo>
                  <a:lnTo>
                    <a:pt x="2" y="2"/>
                  </a:lnTo>
                  <a:lnTo>
                    <a:pt x="3" y="3"/>
                  </a:lnTo>
                  <a:lnTo>
                    <a:pt x="3" y="4"/>
                  </a:lnTo>
                  <a:lnTo>
                    <a:pt x="5" y="5"/>
                  </a:lnTo>
                  <a:lnTo>
                    <a:pt x="5" y="6"/>
                  </a:lnTo>
                  <a:lnTo>
                    <a:pt x="7" y="7"/>
                  </a:lnTo>
                  <a:lnTo>
                    <a:pt x="8" y="9"/>
                  </a:lnTo>
                  <a:lnTo>
                    <a:pt x="9" y="11"/>
                  </a:lnTo>
                  <a:lnTo>
                    <a:pt x="11" y="12"/>
                  </a:lnTo>
                  <a:lnTo>
                    <a:pt x="12" y="14"/>
                  </a:lnTo>
                  <a:lnTo>
                    <a:pt x="14" y="15"/>
                  </a:lnTo>
                  <a:lnTo>
                    <a:pt x="15" y="17"/>
                  </a:lnTo>
                  <a:lnTo>
                    <a:pt x="17" y="19"/>
                  </a:lnTo>
                  <a:lnTo>
                    <a:pt x="18" y="21"/>
                  </a:lnTo>
                  <a:lnTo>
                    <a:pt x="20" y="23"/>
                  </a:lnTo>
                  <a:lnTo>
                    <a:pt x="21" y="25"/>
                  </a:lnTo>
                  <a:lnTo>
                    <a:pt x="23" y="27"/>
                  </a:lnTo>
                  <a:lnTo>
                    <a:pt x="25" y="28"/>
                  </a:lnTo>
                  <a:lnTo>
                    <a:pt x="26" y="30"/>
                  </a:lnTo>
                  <a:lnTo>
                    <a:pt x="27" y="32"/>
                  </a:lnTo>
                  <a:lnTo>
                    <a:pt x="29" y="33"/>
                  </a:lnTo>
                  <a:lnTo>
                    <a:pt x="30" y="35"/>
                  </a:lnTo>
                  <a:lnTo>
                    <a:pt x="32" y="37"/>
                  </a:lnTo>
                  <a:lnTo>
                    <a:pt x="33" y="38"/>
                  </a:lnTo>
                  <a:lnTo>
                    <a:pt x="34" y="40"/>
                  </a:lnTo>
                  <a:lnTo>
                    <a:pt x="35" y="41"/>
                  </a:lnTo>
                  <a:lnTo>
                    <a:pt x="36" y="42"/>
                  </a:lnTo>
                  <a:lnTo>
                    <a:pt x="37"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7" name="Freeform 83"/>
            <p:cNvSpPr>
              <a:spLocks/>
            </p:cNvSpPr>
            <p:nvPr/>
          </p:nvSpPr>
          <p:spPr bwMode="auto">
            <a:xfrm>
              <a:off x="5478" y="3473"/>
              <a:ext cx="88" cy="99"/>
            </a:xfrm>
            <a:custGeom>
              <a:avLst/>
              <a:gdLst>
                <a:gd name="T0" fmla="*/ 0 w 75"/>
                <a:gd name="T1" fmla="*/ 0 h 88"/>
                <a:gd name="T2" fmla="*/ 0 w 75"/>
                <a:gd name="T3" fmla="*/ 0 h 88"/>
                <a:gd name="T4" fmla="*/ 1 w 75"/>
                <a:gd name="T5" fmla="*/ 1 h 88"/>
                <a:gd name="T6" fmla="*/ 2 w 75"/>
                <a:gd name="T7" fmla="*/ 3 h 88"/>
                <a:gd name="T8" fmla="*/ 5 w 75"/>
                <a:gd name="T9" fmla="*/ 6 h 88"/>
                <a:gd name="T10" fmla="*/ 7 w 75"/>
                <a:gd name="T11" fmla="*/ 8 h 88"/>
                <a:gd name="T12" fmla="*/ 9 w 75"/>
                <a:gd name="T13" fmla="*/ 10 h 88"/>
                <a:gd name="T14" fmla="*/ 13 w 75"/>
                <a:gd name="T15" fmla="*/ 12 h 88"/>
                <a:gd name="T16" fmla="*/ 15 w 75"/>
                <a:gd name="T17" fmla="*/ 17 h 88"/>
                <a:gd name="T18" fmla="*/ 18 w 75"/>
                <a:gd name="T19" fmla="*/ 19 h 88"/>
                <a:gd name="T20" fmla="*/ 21 w 75"/>
                <a:gd name="T21" fmla="*/ 23 h 88"/>
                <a:gd name="T22" fmla="*/ 25 w 75"/>
                <a:gd name="T23" fmla="*/ 27 h 88"/>
                <a:gd name="T24" fmla="*/ 29 w 75"/>
                <a:gd name="T25" fmla="*/ 32 h 88"/>
                <a:gd name="T26" fmla="*/ 33 w 75"/>
                <a:gd name="T27" fmla="*/ 36 h 88"/>
                <a:gd name="T28" fmla="*/ 38 w 75"/>
                <a:gd name="T29" fmla="*/ 39 h 88"/>
                <a:gd name="T30" fmla="*/ 40 w 75"/>
                <a:gd name="T31" fmla="*/ 44 h 88"/>
                <a:gd name="T32" fmla="*/ 46 w 75"/>
                <a:gd name="T33" fmla="*/ 50 h 88"/>
                <a:gd name="T34" fmla="*/ 49 w 75"/>
                <a:gd name="T35" fmla="*/ 54 h 88"/>
                <a:gd name="T36" fmla="*/ 54 w 75"/>
                <a:gd name="T37" fmla="*/ 59 h 88"/>
                <a:gd name="T38" fmla="*/ 57 w 75"/>
                <a:gd name="T39" fmla="*/ 63 h 88"/>
                <a:gd name="T40" fmla="*/ 62 w 75"/>
                <a:gd name="T41" fmla="*/ 68 h 88"/>
                <a:gd name="T42" fmla="*/ 66 w 75"/>
                <a:gd name="T43" fmla="*/ 72 h 88"/>
                <a:gd name="T44" fmla="*/ 70 w 75"/>
                <a:gd name="T45" fmla="*/ 78 h 88"/>
                <a:gd name="T46" fmla="*/ 74 w 75"/>
                <a:gd name="T47" fmla="*/ 81 h 88"/>
                <a:gd name="T48" fmla="*/ 79 w 75"/>
                <a:gd name="T49" fmla="*/ 87 h 88"/>
                <a:gd name="T50" fmla="*/ 82 w 75"/>
                <a:gd name="T51" fmla="*/ 90 h 88"/>
                <a:gd name="T52" fmla="*/ 87 w 75"/>
                <a:gd name="T53" fmla="*/ 93 h 88"/>
                <a:gd name="T54" fmla="*/ 89 w 75"/>
                <a:gd name="T55" fmla="*/ 98 h 88"/>
                <a:gd name="T56" fmla="*/ 93 w 75"/>
                <a:gd name="T57" fmla="*/ 101 h 88"/>
                <a:gd name="T58" fmla="*/ 96 w 75"/>
                <a:gd name="T59" fmla="*/ 105 h 88"/>
                <a:gd name="T60" fmla="*/ 99 w 75"/>
                <a:gd name="T61" fmla="*/ 108 h 88"/>
                <a:gd name="T62" fmla="*/ 102 w 75"/>
                <a:gd name="T63" fmla="*/ 110 h 88"/>
                <a:gd name="T64" fmla="*/ 102 w 75"/>
                <a:gd name="T65" fmla="*/ 110 h 88"/>
                <a:gd name="T66" fmla="*/ 102 w 75"/>
                <a:gd name="T67" fmla="*/ 110 h 88"/>
                <a:gd name="T68" fmla="*/ 102 w 75"/>
                <a:gd name="T69" fmla="*/ 110 h 88"/>
                <a:gd name="T70" fmla="*/ 102 w 75"/>
                <a:gd name="T71" fmla="*/ 110 h 88"/>
                <a:gd name="T72" fmla="*/ 102 w 75"/>
                <a:gd name="T73" fmla="*/ 110 h 88"/>
                <a:gd name="T74" fmla="*/ 102 w 75"/>
                <a:gd name="T75" fmla="*/ 110 h 88"/>
                <a:gd name="T76" fmla="*/ 102 w 75"/>
                <a:gd name="T77" fmla="*/ 110 h 88"/>
                <a:gd name="T78" fmla="*/ 102 w 75"/>
                <a:gd name="T79" fmla="*/ 110 h 88"/>
                <a:gd name="T80" fmla="*/ 102 w 75"/>
                <a:gd name="T81" fmla="*/ 110 h 88"/>
                <a:gd name="T82" fmla="*/ 102 w 75"/>
                <a:gd name="T83" fmla="*/ 110 h 88"/>
                <a:gd name="T84" fmla="*/ 102 w 75"/>
                <a:gd name="T85" fmla="*/ 110 h 88"/>
                <a:gd name="T86" fmla="*/ 102 w 75"/>
                <a:gd name="T87" fmla="*/ 110 h 88"/>
                <a:gd name="T88" fmla="*/ 102 w 75"/>
                <a:gd name="T89" fmla="*/ 110 h 88"/>
                <a:gd name="T90" fmla="*/ 102 w 75"/>
                <a:gd name="T91" fmla="*/ 110 h 88"/>
                <a:gd name="T92" fmla="*/ 102 w 75"/>
                <a:gd name="T93" fmla="*/ 110 h 88"/>
                <a:gd name="T94" fmla="*/ 102 w 75"/>
                <a:gd name="T95" fmla="*/ 110 h 88"/>
                <a:gd name="T96" fmla="*/ 102 w 75"/>
                <a:gd name="T97" fmla="*/ 110 h 88"/>
                <a:gd name="T98" fmla="*/ 102 w 75"/>
                <a:gd name="T99" fmla="*/ 110 h 88"/>
                <a:gd name="T100" fmla="*/ 102 w 75"/>
                <a:gd name="T101" fmla="*/ 110 h 88"/>
                <a:gd name="T102" fmla="*/ 102 w 75"/>
                <a:gd name="T103" fmla="*/ 110 h 88"/>
                <a:gd name="T104" fmla="*/ 102 w 75"/>
                <a:gd name="T105" fmla="*/ 110 h 88"/>
                <a:gd name="T106" fmla="*/ 102 w 75"/>
                <a:gd name="T107" fmla="*/ 110 h 88"/>
                <a:gd name="T108" fmla="*/ 102 w 75"/>
                <a:gd name="T109" fmla="*/ 110 h 88"/>
                <a:gd name="T110" fmla="*/ 102 w 75"/>
                <a:gd name="T111" fmla="*/ 110 h 88"/>
                <a:gd name="T112" fmla="*/ 102 w 75"/>
                <a:gd name="T113" fmla="*/ 110 h 88"/>
                <a:gd name="T114" fmla="*/ 102 w 75"/>
                <a:gd name="T115" fmla="*/ 110 h 88"/>
                <a:gd name="T116" fmla="*/ 102 w 75"/>
                <a:gd name="T117" fmla="*/ 110 h 88"/>
                <a:gd name="T118" fmla="*/ 102 w 75"/>
                <a:gd name="T119" fmla="*/ 110 h 88"/>
                <a:gd name="T120" fmla="*/ 102 w 75"/>
                <a:gd name="T121" fmla="*/ 110 h 88"/>
                <a:gd name="T122" fmla="*/ 102 w 75"/>
                <a:gd name="T123" fmla="*/ 110 h 88"/>
                <a:gd name="T124" fmla="*/ 102 w 75"/>
                <a:gd name="T125" fmla="*/ 110 h 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88">
                  <a:moveTo>
                    <a:pt x="0" y="0"/>
                  </a:moveTo>
                  <a:lnTo>
                    <a:pt x="0" y="0"/>
                  </a:lnTo>
                  <a:lnTo>
                    <a:pt x="1" y="1"/>
                  </a:lnTo>
                  <a:lnTo>
                    <a:pt x="2" y="3"/>
                  </a:lnTo>
                  <a:lnTo>
                    <a:pt x="3" y="4"/>
                  </a:lnTo>
                  <a:lnTo>
                    <a:pt x="5" y="6"/>
                  </a:lnTo>
                  <a:lnTo>
                    <a:pt x="7" y="8"/>
                  </a:lnTo>
                  <a:lnTo>
                    <a:pt x="9" y="10"/>
                  </a:lnTo>
                  <a:lnTo>
                    <a:pt x="11" y="13"/>
                  </a:lnTo>
                  <a:lnTo>
                    <a:pt x="13" y="15"/>
                  </a:lnTo>
                  <a:lnTo>
                    <a:pt x="15" y="18"/>
                  </a:lnTo>
                  <a:lnTo>
                    <a:pt x="18" y="21"/>
                  </a:lnTo>
                  <a:lnTo>
                    <a:pt x="21" y="25"/>
                  </a:lnTo>
                  <a:lnTo>
                    <a:pt x="24" y="28"/>
                  </a:lnTo>
                  <a:lnTo>
                    <a:pt x="27" y="31"/>
                  </a:lnTo>
                  <a:lnTo>
                    <a:pt x="29" y="35"/>
                  </a:lnTo>
                  <a:lnTo>
                    <a:pt x="33" y="39"/>
                  </a:lnTo>
                  <a:lnTo>
                    <a:pt x="36" y="43"/>
                  </a:lnTo>
                  <a:lnTo>
                    <a:pt x="39" y="46"/>
                  </a:lnTo>
                  <a:lnTo>
                    <a:pt x="42" y="50"/>
                  </a:lnTo>
                  <a:lnTo>
                    <a:pt x="45" y="53"/>
                  </a:lnTo>
                  <a:lnTo>
                    <a:pt x="48" y="57"/>
                  </a:lnTo>
                  <a:lnTo>
                    <a:pt x="51" y="61"/>
                  </a:lnTo>
                  <a:lnTo>
                    <a:pt x="54" y="64"/>
                  </a:lnTo>
                  <a:lnTo>
                    <a:pt x="57" y="68"/>
                  </a:lnTo>
                  <a:lnTo>
                    <a:pt x="60" y="71"/>
                  </a:lnTo>
                  <a:lnTo>
                    <a:pt x="63" y="74"/>
                  </a:lnTo>
                  <a:lnTo>
                    <a:pt x="65" y="77"/>
                  </a:lnTo>
                  <a:lnTo>
                    <a:pt x="67" y="80"/>
                  </a:lnTo>
                  <a:lnTo>
                    <a:pt x="70" y="83"/>
                  </a:lnTo>
                  <a:lnTo>
                    <a:pt x="72" y="85"/>
                  </a:lnTo>
                  <a:lnTo>
                    <a:pt x="74" y="8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88" name="Line 84"/>
            <p:cNvSpPr>
              <a:spLocks noChangeShapeType="1"/>
            </p:cNvSpPr>
            <p:nvPr/>
          </p:nvSpPr>
          <p:spPr bwMode="auto">
            <a:xfrm>
              <a:off x="5478" y="3448"/>
              <a:ext cx="43" cy="98"/>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89" name="Freeform 85"/>
            <p:cNvSpPr>
              <a:spLocks/>
            </p:cNvSpPr>
            <p:nvPr/>
          </p:nvSpPr>
          <p:spPr bwMode="auto">
            <a:xfrm>
              <a:off x="5829" y="3098"/>
              <a:ext cx="74" cy="88"/>
            </a:xfrm>
            <a:custGeom>
              <a:avLst/>
              <a:gdLst>
                <a:gd name="T0" fmla="*/ 82 w 63"/>
                <a:gd name="T1" fmla="*/ 0 h 78"/>
                <a:gd name="T2" fmla="*/ 85 w 63"/>
                <a:gd name="T3" fmla="*/ 11 h 78"/>
                <a:gd name="T4" fmla="*/ 86 w 63"/>
                <a:gd name="T5" fmla="*/ 17 h 78"/>
                <a:gd name="T6" fmla="*/ 86 w 63"/>
                <a:gd name="T7" fmla="*/ 21 h 78"/>
                <a:gd name="T8" fmla="*/ 85 w 63"/>
                <a:gd name="T9" fmla="*/ 27 h 78"/>
                <a:gd name="T10" fmla="*/ 85 w 63"/>
                <a:gd name="T11" fmla="*/ 30 h 78"/>
                <a:gd name="T12" fmla="*/ 82 w 63"/>
                <a:gd name="T13" fmla="*/ 34 h 78"/>
                <a:gd name="T14" fmla="*/ 81 w 63"/>
                <a:gd name="T15" fmla="*/ 39 h 78"/>
                <a:gd name="T16" fmla="*/ 80 w 63"/>
                <a:gd name="T17" fmla="*/ 42 h 78"/>
                <a:gd name="T18" fmla="*/ 79 w 63"/>
                <a:gd name="T19" fmla="*/ 46 h 78"/>
                <a:gd name="T20" fmla="*/ 76 w 63"/>
                <a:gd name="T21" fmla="*/ 50 h 78"/>
                <a:gd name="T22" fmla="*/ 73 w 63"/>
                <a:gd name="T23" fmla="*/ 52 h 78"/>
                <a:gd name="T24" fmla="*/ 70 w 63"/>
                <a:gd name="T25" fmla="*/ 56 h 78"/>
                <a:gd name="T26" fmla="*/ 68 w 63"/>
                <a:gd name="T27" fmla="*/ 59 h 78"/>
                <a:gd name="T28" fmla="*/ 65 w 63"/>
                <a:gd name="T29" fmla="*/ 61 h 78"/>
                <a:gd name="T30" fmla="*/ 62 w 63"/>
                <a:gd name="T31" fmla="*/ 65 h 78"/>
                <a:gd name="T32" fmla="*/ 58 w 63"/>
                <a:gd name="T33" fmla="*/ 67 h 78"/>
                <a:gd name="T34" fmla="*/ 54 w 63"/>
                <a:gd name="T35" fmla="*/ 69 h 78"/>
                <a:gd name="T36" fmla="*/ 51 w 63"/>
                <a:gd name="T37" fmla="*/ 71 h 78"/>
                <a:gd name="T38" fmla="*/ 47 w 63"/>
                <a:gd name="T39" fmla="*/ 73 h 78"/>
                <a:gd name="T40" fmla="*/ 42 w 63"/>
                <a:gd name="T41" fmla="*/ 76 h 78"/>
                <a:gd name="T42" fmla="*/ 39 w 63"/>
                <a:gd name="T43" fmla="*/ 78 h 78"/>
                <a:gd name="T44" fmla="*/ 34 w 63"/>
                <a:gd name="T45" fmla="*/ 80 h 78"/>
                <a:gd name="T46" fmla="*/ 31 w 63"/>
                <a:gd name="T47" fmla="*/ 81 h 78"/>
                <a:gd name="T48" fmla="*/ 26 w 63"/>
                <a:gd name="T49" fmla="*/ 83 h 78"/>
                <a:gd name="T50" fmla="*/ 22 w 63"/>
                <a:gd name="T51" fmla="*/ 86 h 78"/>
                <a:gd name="T52" fmla="*/ 18 w 63"/>
                <a:gd name="T53" fmla="*/ 88 h 78"/>
                <a:gd name="T54" fmla="*/ 14 w 63"/>
                <a:gd name="T55" fmla="*/ 89 h 78"/>
                <a:gd name="T56" fmla="*/ 9 w 63"/>
                <a:gd name="T57" fmla="*/ 91 h 78"/>
                <a:gd name="T58" fmla="*/ 7 w 63"/>
                <a:gd name="T59" fmla="*/ 93 h 78"/>
                <a:gd name="T60" fmla="*/ 2 w 63"/>
                <a:gd name="T61" fmla="*/ 96 h 78"/>
                <a:gd name="T62" fmla="*/ 0 w 63"/>
                <a:gd name="T63" fmla="*/ 9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 h="78">
                  <a:moveTo>
                    <a:pt x="60" y="0"/>
                  </a:moveTo>
                  <a:lnTo>
                    <a:pt x="61" y="9"/>
                  </a:lnTo>
                  <a:lnTo>
                    <a:pt x="62" y="13"/>
                  </a:lnTo>
                  <a:lnTo>
                    <a:pt x="62" y="17"/>
                  </a:lnTo>
                  <a:lnTo>
                    <a:pt x="61" y="21"/>
                  </a:lnTo>
                  <a:lnTo>
                    <a:pt x="61" y="24"/>
                  </a:lnTo>
                  <a:lnTo>
                    <a:pt x="60" y="27"/>
                  </a:lnTo>
                  <a:lnTo>
                    <a:pt x="59" y="31"/>
                  </a:lnTo>
                  <a:lnTo>
                    <a:pt x="58" y="33"/>
                  </a:lnTo>
                  <a:lnTo>
                    <a:pt x="57" y="36"/>
                  </a:lnTo>
                  <a:lnTo>
                    <a:pt x="55" y="39"/>
                  </a:lnTo>
                  <a:lnTo>
                    <a:pt x="53" y="41"/>
                  </a:lnTo>
                  <a:lnTo>
                    <a:pt x="51" y="44"/>
                  </a:lnTo>
                  <a:lnTo>
                    <a:pt x="49" y="46"/>
                  </a:lnTo>
                  <a:lnTo>
                    <a:pt x="47" y="48"/>
                  </a:lnTo>
                  <a:lnTo>
                    <a:pt x="45" y="51"/>
                  </a:lnTo>
                  <a:lnTo>
                    <a:pt x="42" y="52"/>
                  </a:lnTo>
                  <a:lnTo>
                    <a:pt x="39" y="54"/>
                  </a:lnTo>
                  <a:lnTo>
                    <a:pt x="37" y="56"/>
                  </a:lnTo>
                  <a:lnTo>
                    <a:pt x="34" y="58"/>
                  </a:lnTo>
                  <a:lnTo>
                    <a:pt x="31" y="59"/>
                  </a:lnTo>
                  <a:lnTo>
                    <a:pt x="28" y="61"/>
                  </a:lnTo>
                  <a:lnTo>
                    <a:pt x="25" y="63"/>
                  </a:lnTo>
                  <a:lnTo>
                    <a:pt x="22" y="64"/>
                  </a:lnTo>
                  <a:lnTo>
                    <a:pt x="19" y="66"/>
                  </a:lnTo>
                  <a:lnTo>
                    <a:pt x="16" y="67"/>
                  </a:lnTo>
                  <a:lnTo>
                    <a:pt x="13" y="69"/>
                  </a:lnTo>
                  <a:lnTo>
                    <a:pt x="10" y="70"/>
                  </a:lnTo>
                  <a:lnTo>
                    <a:pt x="7" y="72"/>
                  </a:lnTo>
                  <a:lnTo>
                    <a:pt x="5"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0" name="Line 86"/>
            <p:cNvSpPr>
              <a:spLocks noChangeShapeType="1"/>
            </p:cNvSpPr>
            <p:nvPr/>
          </p:nvSpPr>
          <p:spPr bwMode="auto">
            <a:xfrm flipH="1">
              <a:off x="5823" y="3185"/>
              <a:ext cx="21" cy="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91" name="Freeform 87"/>
            <p:cNvSpPr>
              <a:spLocks/>
            </p:cNvSpPr>
            <p:nvPr/>
          </p:nvSpPr>
          <p:spPr bwMode="auto">
            <a:xfrm>
              <a:off x="5959" y="2728"/>
              <a:ext cx="13" cy="51"/>
            </a:xfrm>
            <a:custGeom>
              <a:avLst/>
              <a:gdLst>
                <a:gd name="T0" fmla="*/ 0 w 11"/>
                <a:gd name="T1" fmla="*/ 0 h 45"/>
                <a:gd name="T2" fmla="*/ 1 w 11"/>
                <a:gd name="T3" fmla="*/ 2 h 45"/>
                <a:gd name="T4" fmla="*/ 2 w 11"/>
                <a:gd name="T5" fmla="*/ 3 h 45"/>
                <a:gd name="T6" fmla="*/ 5 w 11"/>
                <a:gd name="T7" fmla="*/ 7 h 45"/>
                <a:gd name="T8" fmla="*/ 6 w 11"/>
                <a:gd name="T9" fmla="*/ 8 h 45"/>
                <a:gd name="T10" fmla="*/ 6 w 11"/>
                <a:gd name="T11" fmla="*/ 9 h 45"/>
                <a:gd name="T12" fmla="*/ 7 w 11"/>
                <a:gd name="T13" fmla="*/ 10 h 45"/>
                <a:gd name="T14" fmla="*/ 7 w 11"/>
                <a:gd name="T15" fmla="*/ 12 h 45"/>
                <a:gd name="T16" fmla="*/ 8 w 11"/>
                <a:gd name="T17" fmla="*/ 14 h 45"/>
                <a:gd name="T18" fmla="*/ 8 w 11"/>
                <a:gd name="T19" fmla="*/ 16 h 45"/>
                <a:gd name="T20" fmla="*/ 9 w 11"/>
                <a:gd name="T21" fmla="*/ 17 h 45"/>
                <a:gd name="T22" fmla="*/ 9 w 11"/>
                <a:gd name="T23" fmla="*/ 19 h 45"/>
                <a:gd name="T24" fmla="*/ 11 w 11"/>
                <a:gd name="T25" fmla="*/ 20 h 45"/>
                <a:gd name="T26" fmla="*/ 11 w 11"/>
                <a:gd name="T27" fmla="*/ 23 h 45"/>
                <a:gd name="T28" fmla="*/ 11 w 11"/>
                <a:gd name="T29" fmla="*/ 25 h 45"/>
                <a:gd name="T30" fmla="*/ 13 w 11"/>
                <a:gd name="T31" fmla="*/ 27 h 45"/>
                <a:gd name="T32" fmla="*/ 13 w 11"/>
                <a:gd name="T33" fmla="*/ 28 h 45"/>
                <a:gd name="T34" fmla="*/ 13 w 11"/>
                <a:gd name="T35" fmla="*/ 29 h 45"/>
                <a:gd name="T36" fmla="*/ 14 w 11"/>
                <a:gd name="T37" fmla="*/ 32 h 45"/>
                <a:gd name="T38" fmla="*/ 14 w 11"/>
                <a:gd name="T39" fmla="*/ 33 h 45"/>
                <a:gd name="T40" fmla="*/ 14 w 11"/>
                <a:gd name="T41" fmla="*/ 35 h 45"/>
                <a:gd name="T42" fmla="*/ 14 w 11"/>
                <a:gd name="T43" fmla="*/ 37 h 45"/>
                <a:gd name="T44" fmla="*/ 14 w 11"/>
                <a:gd name="T45" fmla="*/ 39 h 45"/>
                <a:gd name="T46" fmla="*/ 14 w 11"/>
                <a:gd name="T47" fmla="*/ 41 h 45"/>
                <a:gd name="T48" fmla="*/ 14 w 11"/>
                <a:gd name="T49" fmla="*/ 42 h 45"/>
                <a:gd name="T50" fmla="*/ 14 w 11"/>
                <a:gd name="T51" fmla="*/ 45 h 45"/>
                <a:gd name="T52" fmla="*/ 14 w 11"/>
                <a:gd name="T53" fmla="*/ 46 h 45"/>
                <a:gd name="T54" fmla="*/ 14 w 11"/>
                <a:gd name="T55" fmla="*/ 49 h 45"/>
                <a:gd name="T56" fmla="*/ 14 w 11"/>
                <a:gd name="T57" fmla="*/ 50 h 45"/>
                <a:gd name="T58" fmla="*/ 14 w 11"/>
                <a:gd name="T59" fmla="*/ 52 h 45"/>
                <a:gd name="T60" fmla="*/ 13 w 11"/>
                <a:gd name="T61" fmla="*/ 54 h 45"/>
                <a:gd name="T62" fmla="*/ 13 w 11"/>
                <a:gd name="T63" fmla="*/ 57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 h="45">
                  <a:moveTo>
                    <a:pt x="0" y="0"/>
                  </a:moveTo>
                  <a:lnTo>
                    <a:pt x="1" y="2"/>
                  </a:lnTo>
                  <a:lnTo>
                    <a:pt x="2" y="3"/>
                  </a:lnTo>
                  <a:lnTo>
                    <a:pt x="3" y="5"/>
                  </a:lnTo>
                  <a:lnTo>
                    <a:pt x="4" y="6"/>
                  </a:lnTo>
                  <a:lnTo>
                    <a:pt x="4" y="7"/>
                  </a:lnTo>
                  <a:lnTo>
                    <a:pt x="5" y="8"/>
                  </a:lnTo>
                  <a:lnTo>
                    <a:pt x="5" y="10"/>
                  </a:lnTo>
                  <a:lnTo>
                    <a:pt x="6" y="11"/>
                  </a:lnTo>
                  <a:lnTo>
                    <a:pt x="6" y="12"/>
                  </a:lnTo>
                  <a:lnTo>
                    <a:pt x="7" y="13"/>
                  </a:lnTo>
                  <a:lnTo>
                    <a:pt x="7" y="15"/>
                  </a:lnTo>
                  <a:lnTo>
                    <a:pt x="8" y="16"/>
                  </a:lnTo>
                  <a:lnTo>
                    <a:pt x="8" y="18"/>
                  </a:lnTo>
                  <a:lnTo>
                    <a:pt x="8" y="19"/>
                  </a:lnTo>
                  <a:lnTo>
                    <a:pt x="9" y="21"/>
                  </a:lnTo>
                  <a:lnTo>
                    <a:pt x="9" y="22"/>
                  </a:lnTo>
                  <a:lnTo>
                    <a:pt x="9" y="23"/>
                  </a:lnTo>
                  <a:lnTo>
                    <a:pt x="10" y="25"/>
                  </a:lnTo>
                  <a:lnTo>
                    <a:pt x="10" y="26"/>
                  </a:lnTo>
                  <a:lnTo>
                    <a:pt x="10" y="27"/>
                  </a:lnTo>
                  <a:lnTo>
                    <a:pt x="10" y="29"/>
                  </a:lnTo>
                  <a:lnTo>
                    <a:pt x="10" y="30"/>
                  </a:lnTo>
                  <a:lnTo>
                    <a:pt x="10" y="32"/>
                  </a:lnTo>
                  <a:lnTo>
                    <a:pt x="10" y="33"/>
                  </a:lnTo>
                  <a:lnTo>
                    <a:pt x="10" y="35"/>
                  </a:lnTo>
                  <a:lnTo>
                    <a:pt x="10" y="36"/>
                  </a:lnTo>
                  <a:lnTo>
                    <a:pt x="10" y="38"/>
                  </a:lnTo>
                  <a:lnTo>
                    <a:pt x="10" y="39"/>
                  </a:lnTo>
                  <a:lnTo>
                    <a:pt x="10" y="41"/>
                  </a:lnTo>
                  <a:lnTo>
                    <a:pt x="9" y="42"/>
                  </a:lnTo>
                  <a:lnTo>
                    <a:pt x="9" y="4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2" name="Line 88"/>
            <p:cNvSpPr>
              <a:spLocks noChangeShapeType="1"/>
            </p:cNvSpPr>
            <p:nvPr/>
          </p:nvSpPr>
          <p:spPr bwMode="auto">
            <a:xfrm flipH="1">
              <a:off x="5954" y="2746"/>
              <a:ext cx="11" cy="25"/>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193" name="Freeform 89"/>
            <p:cNvSpPr>
              <a:spLocks/>
            </p:cNvSpPr>
            <p:nvPr/>
          </p:nvSpPr>
          <p:spPr bwMode="auto">
            <a:xfrm>
              <a:off x="5796" y="2627"/>
              <a:ext cx="68" cy="28"/>
            </a:xfrm>
            <a:custGeom>
              <a:avLst/>
              <a:gdLst>
                <a:gd name="T0" fmla="*/ 0 w 58"/>
                <a:gd name="T1" fmla="*/ 2 h 25"/>
                <a:gd name="T2" fmla="*/ 5 w 58"/>
                <a:gd name="T3" fmla="*/ 3 h 25"/>
                <a:gd name="T4" fmla="*/ 7 w 58"/>
                <a:gd name="T5" fmla="*/ 4 h 25"/>
                <a:gd name="T6" fmla="*/ 9 w 58"/>
                <a:gd name="T7" fmla="*/ 4 h 25"/>
                <a:gd name="T8" fmla="*/ 13 w 58"/>
                <a:gd name="T9" fmla="*/ 4 h 25"/>
                <a:gd name="T10" fmla="*/ 16 w 58"/>
                <a:gd name="T11" fmla="*/ 4 h 25"/>
                <a:gd name="T12" fmla="*/ 19 w 58"/>
                <a:gd name="T13" fmla="*/ 3 h 25"/>
                <a:gd name="T14" fmla="*/ 23 w 58"/>
                <a:gd name="T15" fmla="*/ 3 h 25"/>
                <a:gd name="T16" fmla="*/ 27 w 58"/>
                <a:gd name="T17" fmla="*/ 3 h 25"/>
                <a:gd name="T18" fmla="*/ 30 w 58"/>
                <a:gd name="T19" fmla="*/ 3 h 25"/>
                <a:gd name="T20" fmla="*/ 34 w 58"/>
                <a:gd name="T21" fmla="*/ 2 h 25"/>
                <a:gd name="T22" fmla="*/ 39 w 58"/>
                <a:gd name="T23" fmla="*/ 1 h 25"/>
                <a:gd name="T24" fmla="*/ 42 w 58"/>
                <a:gd name="T25" fmla="*/ 1 h 25"/>
                <a:gd name="T26" fmla="*/ 46 w 58"/>
                <a:gd name="T27" fmla="*/ 1 h 25"/>
                <a:gd name="T28" fmla="*/ 49 w 58"/>
                <a:gd name="T29" fmla="*/ 0 h 25"/>
                <a:gd name="T30" fmla="*/ 53 w 58"/>
                <a:gd name="T31" fmla="*/ 0 h 25"/>
                <a:gd name="T32" fmla="*/ 56 w 58"/>
                <a:gd name="T33" fmla="*/ 0 h 25"/>
                <a:gd name="T34" fmla="*/ 59 w 58"/>
                <a:gd name="T35" fmla="*/ 0 h 25"/>
                <a:gd name="T36" fmla="*/ 62 w 58"/>
                <a:gd name="T37" fmla="*/ 0 h 25"/>
                <a:gd name="T38" fmla="*/ 64 w 58"/>
                <a:gd name="T39" fmla="*/ 0 h 25"/>
                <a:gd name="T40" fmla="*/ 67 w 58"/>
                <a:gd name="T41" fmla="*/ 1 h 25"/>
                <a:gd name="T42" fmla="*/ 70 w 58"/>
                <a:gd name="T43" fmla="*/ 1 h 25"/>
                <a:gd name="T44" fmla="*/ 73 w 58"/>
                <a:gd name="T45" fmla="*/ 2 h 25"/>
                <a:gd name="T46" fmla="*/ 74 w 58"/>
                <a:gd name="T47" fmla="*/ 3 h 25"/>
                <a:gd name="T48" fmla="*/ 75 w 58"/>
                <a:gd name="T49" fmla="*/ 7 h 25"/>
                <a:gd name="T50" fmla="*/ 77 w 58"/>
                <a:gd name="T51" fmla="*/ 9 h 25"/>
                <a:gd name="T52" fmla="*/ 79 w 58"/>
                <a:gd name="T53" fmla="*/ 11 h 25"/>
                <a:gd name="T54" fmla="*/ 79 w 58"/>
                <a:gd name="T55" fmla="*/ 13 h 25"/>
                <a:gd name="T56" fmla="*/ 79 w 58"/>
                <a:gd name="T57" fmla="*/ 17 h 25"/>
                <a:gd name="T58" fmla="*/ 79 w 58"/>
                <a:gd name="T59" fmla="*/ 21 h 25"/>
                <a:gd name="T60" fmla="*/ 77 w 58"/>
                <a:gd name="T61" fmla="*/ 25 h 25"/>
                <a:gd name="T62" fmla="*/ 75 w 58"/>
                <a:gd name="T63" fmla="*/ 30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 h="25">
                  <a:moveTo>
                    <a:pt x="0" y="2"/>
                  </a:moveTo>
                  <a:lnTo>
                    <a:pt x="3" y="3"/>
                  </a:lnTo>
                  <a:lnTo>
                    <a:pt x="5" y="4"/>
                  </a:lnTo>
                  <a:lnTo>
                    <a:pt x="7" y="4"/>
                  </a:lnTo>
                  <a:lnTo>
                    <a:pt x="9" y="4"/>
                  </a:lnTo>
                  <a:lnTo>
                    <a:pt x="12" y="4"/>
                  </a:lnTo>
                  <a:lnTo>
                    <a:pt x="14" y="3"/>
                  </a:lnTo>
                  <a:lnTo>
                    <a:pt x="17" y="3"/>
                  </a:lnTo>
                  <a:lnTo>
                    <a:pt x="20" y="3"/>
                  </a:lnTo>
                  <a:lnTo>
                    <a:pt x="22" y="3"/>
                  </a:lnTo>
                  <a:lnTo>
                    <a:pt x="25" y="2"/>
                  </a:lnTo>
                  <a:lnTo>
                    <a:pt x="28" y="1"/>
                  </a:lnTo>
                  <a:lnTo>
                    <a:pt x="31" y="1"/>
                  </a:lnTo>
                  <a:lnTo>
                    <a:pt x="33" y="1"/>
                  </a:lnTo>
                  <a:lnTo>
                    <a:pt x="36" y="0"/>
                  </a:lnTo>
                  <a:lnTo>
                    <a:pt x="38" y="0"/>
                  </a:lnTo>
                  <a:lnTo>
                    <a:pt x="41" y="0"/>
                  </a:lnTo>
                  <a:lnTo>
                    <a:pt x="43" y="0"/>
                  </a:lnTo>
                  <a:lnTo>
                    <a:pt x="45" y="0"/>
                  </a:lnTo>
                  <a:lnTo>
                    <a:pt x="47" y="0"/>
                  </a:lnTo>
                  <a:lnTo>
                    <a:pt x="49" y="1"/>
                  </a:lnTo>
                  <a:lnTo>
                    <a:pt x="51" y="1"/>
                  </a:lnTo>
                  <a:lnTo>
                    <a:pt x="53" y="2"/>
                  </a:lnTo>
                  <a:lnTo>
                    <a:pt x="54" y="3"/>
                  </a:lnTo>
                  <a:lnTo>
                    <a:pt x="55" y="5"/>
                  </a:lnTo>
                  <a:lnTo>
                    <a:pt x="56" y="7"/>
                  </a:lnTo>
                  <a:lnTo>
                    <a:pt x="57" y="9"/>
                  </a:lnTo>
                  <a:lnTo>
                    <a:pt x="57" y="11"/>
                  </a:lnTo>
                  <a:lnTo>
                    <a:pt x="57" y="13"/>
                  </a:lnTo>
                  <a:lnTo>
                    <a:pt x="57" y="17"/>
                  </a:lnTo>
                  <a:lnTo>
                    <a:pt x="56" y="20"/>
                  </a:lnTo>
                  <a:lnTo>
                    <a:pt x="55" y="2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4" name="Freeform 90"/>
            <p:cNvSpPr>
              <a:spLocks/>
            </p:cNvSpPr>
            <p:nvPr/>
          </p:nvSpPr>
          <p:spPr bwMode="auto">
            <a:xfrm>
              <a:off x="5867" y="2649"/>
              <a:ext cx="66" cy="68"/>
            </a:xfrm>
            <a:custGeom>
              <a:avLst/>
              <a:gdLst>
                <a:gd name="T0" fmla="*/ 0 w 57"/>
                <a:gd name="T1" fmla="*/ 6 h 60"/>
                <a:gd name="T2" fmla="*/ 7 w 57"/>
                <a:gd name="T3" fmla="*/ 3 h 60"/>
                <a:gd name="T4" fmla="*/ 10 w 57"/>
                <a:gd name="T5" fmla="*/ 2 h 60"/>
                <a:gd name="T6" fmla="*/ 14 w 57"/>
                <a:gd name="T7" fmla="*/ 1 h 60"/>
                <a:gd name="T8" fmla="*/ 17 w 57"/>
                <a:gd name="T9" fmla="*/ 1 h 60"/>
                <a:gd name="T10" fmla="*/ 20 w 57"/>
                <a:gd name="T11" fmla="*/ 1 h 60"/>
                <a:gd name="T12" fmla="*/ 24 w 57"/>
                <a:gd name="T13" fmla="*/ 0 h 60"/>
                <a:gd name="T14" fmla="*/ 27 w 57"/>
                <a:gd name="T15" fmla="*/ 0 h 60"/>
                <a:gd name="T16" fmla="*/ 31 w 57"/>
                <a:gd name="T17" fmla="*/ 0 h 60"/>
                <a:gd name="T18" fmla="*/ 34 w 57"/>
                <a:gd name="T19" fmla="*/ 0 h 60"/>
                <a:gd name="T20" fmla="*/ 36 w 57"/>
                <a:gd name="T21" fmla="*/ 1 h 60"/>
                <a:gd name="T22" fmla="*/ 41 w 57"/>
                <a:gd name="T23" fmla="*/ 1 h 60"/>
                <a:gd name="T24" fmla="*/ 43 w 57"/>
                <a:gd name="T25" fmla="*/ 1 h 60"/>
                <a:gd name="T26" fmla="*/ 45 w 57"/>
                <a:gd name="T27" fmla="*/ 2 h 60"/>
                <a:gd name="T28" fmla="*/ 49 w 57"/>
                <a:gd name="T29" fmla="*/ 3 h 60"/>
                <a:gd name="T30" fmla="*/ 51 w 57"/>
                <a:gd name="T31" fmla="*/ 6 h 60"/>
                <a:gd name="T32" fmla="*/ 53 w 57"/>
                <a:gd name="T33" fmla="*/ 7 h 60"/>
                <a:gd name="T34" fmla="*/ 57 w 57"/>
                <a:gd name="T35" fmla="*/ 8 h 60"/>
                <a:gd name="T36" fmla="*/ 59 w 57"/>
                <a:gd name="T37" fmla="*/ 9 h 60"/>
                <a:gd name="T38" fmla="*/ 60 w 57"/>
                <a:gd name="T39" fmla="*/ 11 h 60"/>
                <a:gd name="T40" fmla="*/ 63 w 57"/>
                <a:gd name="T41" fmla="*/ 14 h 60"/>
                <a:gd name="T42" fmla="*/ 66 w 57"/>
                <a:gd name="T43" fmla="*/ 17 h 60"/>
                <a:gd name="T44" fmla="*/ 67 w 57"/>
                <a:gd name="T45" fmla="*/ 19 h 60"/>
                <a:gd name="T46" fmla="*/ 68 w 57"/>
                <a:gd name="T47" fmla="*/ 22 h 60"/>
                <a:gd name="T48" fmla="*/ 69 w 57"/>
                <a:gd name="T49" fmla="*/ 25 h 60"/>
                <a:gd name="T50" fmla="*/ 71 w 57"/>
                <a:gd name="T51" fmla="*/ 28 h 60"/>
                <a:gd name="T52" fmla="*/ 73 w 57"/>
                <a:gd name="T53" fmla="*/ 32 h 60"/>
                <a:gd name="T54" fmla="*/ 74 w 57"/>
                <a:gd name="T55" fmla="*/ 36 h 60"/>
                <a:gd name="T56" fmla="*/ 74 w 57"/>
                <a:gd name="T57" fmla="*/ 40 h 60"/>
                <a:gd name="T58" fmla="*/ 74 w 57"/>
                <a:gd name="T59" fmla="*/ 45 h 60"/>
                <a:gd name="T60" fmla="*/ 74 w 57"/>
                <a:gd name="T61" fmla="*/ 49 h 60"/>
                <a:gd name="T62" fmla="*/ 75 w 57"/>
                <a:gd name="T63" fmla="*/ 54 h 60"/>
                <a:gd name="T64" fmla="*/ 74 w 57"/>
                <a:gd name="T65" fmla="*/ 56 h 60"/>
                <a:gd name="T66" fmla="*/ 73 w 57"/>
                <a:gd name="T67" fmla="*/ 57 h 60"/>
                <a:gd name="T68" fmla="*/ 71 w 57"/>
                <a:gd name="T69" fmla="*/ 57 h 60"/>
                <a:gd name="T70" fmla="*/ 71 w 57"/>
                <a:gd name="T71" fmla="*/ 58 h 60"/>
                <a:gd name="T72" fmla="*/ 69 w 57"/>
                <a:gd name="T73" fmla="*/ 58 h 60"/>
                <a:gd name="T74" fmla="*/ 69 w 57"/>
                <a:gd name="T75" fmla="*/ 59 h 60"/>
                <a:gd name="T76" fmla="*/ 68 w 57"/>
                <a:gd name="T77" fmla="*/ 60 h 60"/>
                <a:gd name="T78" fmla="*/ 68 w 57"/>
                <a:gd name="T79" fmla="*/ 60 h 60"/>
                <a:gd name="T80" fmla="*/ 67 w 57"/>
                <a:gd name="T81" fmla="*/ 61 h 60"/>
                <a:gd name="T82" fmla="*/ 66 w 57"/>
                <a:gd name="T83" fmla="*/ 63 h 60"/>
                <a:gd name="T84" fmla="*/ 66 w 57"/>
                <a:gd name="T85" fmla="*/ 63 h 60"/>
                <a:gd name="T86" fmla="*/ 66 w 57"/>
                <a:gd name="T87" fmla="*/ 65 h 60"/>
                <a:gd name="T88" fmla="*/ 65 w 57"/>
                <a:gd name="T89" fmla="*/ 65 h 60"/>
                <a:gd name="T90" fmla="*/ 63 w 57"/>
                <a:gd name="T91" fmla="*/ 66 h 60"/>
                <a:gd name="T92" fmla="*/ 63 w 57"/>
                <a:gd name="T93" fmla="*/ 66 h 60"/>
                <a:gd name="T94" fmla="*/ 61 w 57"/>
                <a:gd name="T95" fmla="*/ 67 h 60"/>
                <a:gd name="T96" fmla="*/ 61 w 57"/>
                <a:gd name="T97" fmla="*/ 68 h 60"/>
                <a:gd name="T98" fmla="*/ 60 w 57"/>
                <a:gd name="T99" fmla="*/ 68 h 60"/>
                <a:gd name="T100" fmla="*/ 60 w 57"/>
                <a:gd name="T101" fmla="*/ 69 h 60"/>
                <a:gd name="T102" fmla="*/ 59 w 57"/>
                <a:gd name="T103" fmla="*/ 69 h 60"/>
                <a:gd name="T104" fmla="*/ 58 w 57"/>
                <a:gd name="T105" fmla="*/ 70 h 60"/>
                <a:gd name="T106" fmla="*/ 58 w 57"/>
                <a:gd name="T107" fmla="*/ 70 h 60"/>
                <a:gd name="T108" fmla="*/ 57 w 57"/>
                <a:gd name="T109" fmla="*/ 71 h 60"/>
                <a:gd name="T110" fmla="*/ 57 w 57"/>
                <a:gd name="T111" fmla="*/ 71 h 60"/>
                <a:gd name="T112" fmla="*/ 54 w 57"/>
                <a:gd name="T113" fmla="*/ 74 h 60"/>
                <a:gd name="T114" fmla="*/ 53 w 57"/>
                <a:gd name="T115" fmla="*/ 74 h 60"/>
                <a:gd name="T116" fmla="*/ 53 w 57"/>
                <a:gd name="T117" fmla="*/ 74 h 60"/>
                <a:gd name="T118" fmla="*/ 52 w 57"/>
                <a:gd name="T119" fmla="*/ 75 h 60"/>
                <a:gd name="T120" fmla="*/ 52 w 57"/>
                <a:gd name="T121" fmla="*/ 75 h 60"/>
                <a:gd name="T122" fmla="*/ 51 w 57"/>
                <a:gd name="T123" fmla="*/ 75 h 60"/>
                <a:gd name="T124" fmla="*/ 50 w 57"/>
                <a:gd name="T125" fmla="*/ 76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0">
                  <a:moveTo>
                    <a:pt x="0" y="4"/>
                  </a:moveTo>
                  <a:lnTo>
                    <a:pt x="5" y="3"/>
                  </a:lnTo>
                  <a:lnTo>
                    <a:pt x="8" y="2"/>
                  </a:lnTo>
                  <a:lnTo>
                    <a:pt x="10" y="1"/>
                  </a:lnTo>
                  <a:lnTo>
                    <a:pt x="13" y="1"/>
                  </a:lnTo>
                  <a:lnTo>
                    <a:pt x="15" y="1"/>
                  </a:lnTo>
                  <a:lnTo>
                    <a:pt x="18" y="0"/>
                  </a:lnTo>
                  <a:lnTo>
                    <a:pt x="20" y="0"/>
                  </a:lnTo>
                  <a:lnTo>
                    <a:pt x="23" y="0"/>
                  </a:lnTo>
                  <a:lnTo>
                    <a:pt x="25" y="0"/>
                  </a:lnTo>
                  <a:lnTo>
                    <a:pt x="27" y="1"/>
                  </a:lnTo>
                  <a:lnTo>
                    <a:pt x="30" y="1"/>
                  </a:lnTo>
                  <a:lnTo>
                    <a:pt x="32" y="1"/>
                  </a:lnTo>
                  <a:lnTo>
                    <a:pt x="34" y="2"/>
                  </a:lnTo>
                  <a:lnTo>
                    <a:pt x="36" y="3"/>
                  </a:lnTo>
                  <a:lnTo>
                    <a:pt x="38" y="4"/>
                  </a:lnTo>
                  <a:lnTo>
                    <a:pt x="40" y="5"/>
                  </a:lnTo>
                  <a:lnTo>
                    <a:pt x="42" y="6"/>
                  </a:lnTo>
                  <a:lnTo>
                    <a:pt x="44" y="7"/>
                  </a:lnTo>
                  <a:lnTo>
                    <a:pt x="45" y="9"/>
                  </a:lnTo>
                  <a:lnTo>
                    <a:pt x="47" y="11"/>
                  </a:lnTo>
                  <a:lnTo>
                    <a:pt x="49" y="13"/>
                  </a:lnTo>
                  <a:lnTo>
                    <a:pt x="50" y="15"/>
                  </a:lnTo>
                  <a:lnTo>
                    <a:pt x="51" y="17"/>
                  </a:lnTo>
                  <a:lnTo>
                    <a:pt x="52" y="19"/>
                  </a:lnTo>
                  <a:lnTo>
                    <a:pt x="53" y="22"/>
                  </a:lnTo>
                  <a:lnTo>
                    <a:pt x="54" y="25"/>
                  </a:lnTo>
                  <a:lnTo>
                    <a:pt x="55" y="28"/>
                  </a:lnTo>
                  <a:lnTo>
                    <a:pt x="55" y="31"/>
                  </a:lnTo>
                  <a:lnTo>
                    <a:pt x="55" y="35"/>
                  </a:lnTo>
                  <a:lnTo>
                    <a:pt x="55" y="38"/>
                  </a:lnTo>
                  <a:lnTo>
                    <a:pt x="56" y="42"/>
                  </a:lnTo>
                  <a:lnTo>
                    <a:pt x="55" y="43"/>
                  </a:lnTo>
                  <a:lnTo>
                    <a:pt x="54" y="44"/>
                  </a:lnTo>
                  <a:lnTo>
                    <a:pt x="53" y="44"/>
                  </a:lnTo>
                  <a:lnTo>
                    <a:pt x="53" y="45"/>
                  </a:lnTo>
                  <a:lnTo>
                    <a:pt x="52" y="45"/>
                  </a:lnTo>
                  <a:lnTo>
                    <a:pt x="52" y="46"/>
                  </a:lnTo>
                  <a:lnTo>
                    <a:pt x="51" y="47"/>
                  </a:lnTo>
                  <a:lnTo>
                    <a:pt x="50" y="48"/>
                  </a:lnTo>
                  <a:lnTo>
                    <a:pt x="49" y="49"/>
                  </a:lnTo>
                  <a:lnTo>
                    <a:pt x="49" y="50"/>
                  </a:lnTo>
                  <a:lnTo>
                    <a:pt x="48" y="50"/>
                  </a:lnTo>
                  <a:lnTo>
                    <a:pt x="47" y="51"/>
                  </a:lnTo>
                  <a:lnTo>
                    <a:pt x="46" y="52"/>
                  </a:lnTo>
                  <a:lnTo>
                    <a:pt x="46" y="53"/>
                  </a:lnTo>
                  <a:lnTo>
                    <a:pt x="45" y="53"/>
                  </a:lnTo>
                  <a:lnTo>
                    <a:pt x="45" y="54"/>
                  </a:lnTo>
                  <a:lnTo>
                    <a:pt x="44" y="54"/>
                  </a:lnTo>
                  <a:lnTo>
                    <a:pt x="43" y="55"/>
                  </a:lnTo>
                  <a:lnTo>
                    <a:pt x="42" y="56"/>
                  </a:lnTo>
                  <a:lnTo>
                    <a:pt x="41" y="57"/>
                  </a:lnTo>
                  <a:lnTo>
                    <a:pt x="40" y="57"/>
                  </a:lnTo>
                  <a:lnTo>
                    <a:pt x="39" y="58"/>
                  </a:lnTo>
                  <a:lnTo>
                    <a:pt x="38" y="58"/>
                  </a:lnTo>
                  <a:lnTo>
                    <a:pt x="37" y="5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5" name="Freeform 91"/>
            <p:cNvSpPr>
              <a:spLocks/>
            </p:cNvSpPr>
            <p:nvPr/>
          </p:nvSpPr>
          <p:spPr bwMode="auto">
            <a:xfrm>
              <a:off x="4742" y="3296"/>
              <a:ext cx="29" cy="75"/>
            </a:xfrm>
            <a:custGeom>
              <a:avLst/>
              <a:gdLst>
                <a:gd name="T0" fmla="*/ 1 w 25"/>
                <a:gd name="T1" fmla="*/ 0 h 67"/>
                <a:gd name="T2" fmla="*/ 0 w 25"/>
                <a:gd name="T3" fmla="*/ 7 h 67"/>
                <a:gd name="T4" fmla="*/ 0 w 25"/>
                <a:gd name="T5" fmla="*/ 10 h 67"/>
                <a:gd name="T6" fmla="*/ 0 w 25"/>
                <a:gd name="T7" fmla="*/ 12 h 67"/>
                <a:gd name="T8" fmla="*/ 0 w 25"/>
                <a:gd name="T9" fmla="*/ 15 h 67"/>
                <a:gd name="T10" fmla="*/ 0 w 25"/>
                <a:gd name="T11" fmla="*/ 18 h 67"/>
                <a:gd name="T12" fmla="*/ 0 w 25"/>
                <a:gd name="T13" fmla="*/ 21 h 67"/>
                <a:gd name="T14" fmla="*/ 1 w 25"/>
                <a:gd name="T15" fmla="*/ 24 h 67"/>
                <a:gd name="T16" fmla="*/ 1 w 25"/>
                <a:gd name="T17" fmla="*/ 27 h 67"/>
                <a:gd name="T18" fmla="*/ 2 w 25"/>
                <a:gd name="T19" fmla="*/ 29 h 67"/>
                <a:gd name="T20" fmla="*/ 2 w 25"/>
                <a:gd name="T21" fmla="*/ 31 h 67"/>
                <a:gd name="T22" fmla="*/ 3 w 25"/>
                <a:gd name="T23" fmla="*/ 34 h 67"/>
                <a:gd name="T24" fmla="*/ 6 w 25"/>
                <a:gd name="T25" fmla="*/ 36 h 67"/>
                <a:gd name="T26" fmla="*/ 7 w 25"/>
                <a:gd name="T27" fmla="*/ 39 h 67"/>
                <a:gd name="T28" fmla="*/ 8 w 25"/>
                <a:gd name="T29" fmla="*/ 41 h 67"/>
                <a:gd name="T30" fmla="*/ 9 w 25"/>
                <a:gd name="T31" fmla="*/ 44 h 67"/>
                <a:gd name="T32" fmla="*/ 10 w 25"/>
                <a:gd name="T33" fmla="*/ 45 h 67"/>
                <a:gd name="T34" fmla="*/ 12 w 25"/>
                <a:gd name="T35" fmla="*/ 48 h 67"/>
                <a:gd name="T36" fmla="*/ 14 w 25"/>
                <a:gd name="T37" fmla="*/ 50 h 67"/>
                <a:gd name="T38" fmla="*/ 16 w 25"/>
                <a:gd name="T39" fmla="*/ 53 h 67"/>
                <a:gd name="T40" fmla="*/ 16 w 25"/>
                <a:gd name="T41" fmla="*/ 55 h 67"/>
                <a:gd name="T42" fmla="*/ 19 w 25"/>
                <a:gd name="T43" fmla="*/ 57 h 67"/>
                <a:gd name="T44" fmla="*/ 20 w 25"/>
                <a:gd name="T45" fmla="*/ 60 h 67"/>
                <a:gd name="T46" fmla="*/ 22 w 25"/>
                <a:gd name="T47" fmla="*/ 63 h 67"/>
                <a:gd name="T48" fmla="*/ 23 w 25"/>
                <a:gd name="T49" fmla="*/ 65 h 67"/>
                <a:gd name="T50" fmla="*/ 24 w 25"/>
                <a:gd name="T51" fmla="*/ 67 h 67"/>
                <a:gd name="T52" fmla="*/ 26 w 25"/>
                <a:gd name="T53" fmla="*/ 71 h 67"/>
                <a:gd name="T54" fmla="*/ 27 w 25"/>
                <a:gd name="T55" fmla="*/ 73 h 67"/>
                <a:gd name="T56" fmla="*/ 28 w 25"/>
                <a:gd name="T57" fmla="*/ 75 h 67"/>
                <a:gd name="T58" fmla="*/ 30 w 25"/>
                <a:gd name="T59" fmla="*/ 77 h 67"/>
                <a:gd name="T60" fmla="*/ 31 w 25"/>
                <a:gd name="T61" fmla="*/ 81 h 67"/>
                <a:gd name="T62" fmla="*/ 32 w 25"/>
                <a:gd name="T63" fmla="*/ 83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67">
                  <a:moveTo>
                    <a:pt x="1" y="0"/>
                  </a:moveTo>
                  <a:lnTo>
                    <a:pt x="0" y="5"/>
                  </a:lnTo>
                  <a:lnTo>
                    <a:pt x="0" y="8"/>
                  </a:lnTo>
                  <a:lnTo>
                    <a:pt x="0" y="10"/>
                  </a:lnTo>
                  <a:lnTo>
                    <a:pt x="0" y="12"/>
                  </a:lnTo>
                  <a:lnTo>
                    <a:pt x="0" y="14"/>
                  </a:lnTo>
                  <a:lnTo>
                    <a:pt x="0" y="17"/>
                  </a:lnTo>
                  <a:lnTo>
                    <a:pt x="1" y="19"/>
                  </a:lnTo>
                  <a:lnTo>
                    <a:pt x="1" y="21"/>
                  </a:lnTo>
                  <a:lnTo>
                    <a:pt x="2" y="23"/>
                  </a:lnTo>
                  <a:lnTo>
                    <a:pt x="2" y="25"/>
                  </a:lnTo>
                  <a:lnTo>
                    <a:pt x="3" y="27"/>
                  </a:lnTo>
                  <a:lnTo>
                    <a:pt x="4" y="29"/>
                  </a:lnTo>
                  <a:lnTo>
                    <a:pt x="5" y="31"/>
                  </a:lnTo>
                  <a:lnTo>
                    <a:pt x="6" y="33"/>
                  </a:lnTo>
                  <a:lnTo>
                    <a:pt x="7" y="35"/>
                  </a:lnTo>
                  <a:lnTo>
                    <a:pt x="8" y="36"/>
                  </a:lnTo>
                  <a:lnTo>
                    <a:pt x="9" y="38"/>
                  </a:lnTo>
                  <a:lnTo>
                    <a:pt x="10" y="40"/>
                  </a:lnTo>
                  <a:lnTo>
                    <a:pt x="12" y="42"/>
                  </a:lnTo>
                  <a:lnTo>
                    <a:pt x="12" y="44"/>
                  </a:lnTo>
                  <a:lnTo>
                    <a:pt x="14" y="46"/>
                  </a:lnTo>
                  <a:lnTo>
                    <a:pt x="15" y="48"/>
                  </a:lnTo>
                  <a:lnTo>
                    <a:pt x="16" y="50"/>
                  </a:lnTo>
                  <a:lnTo>
                    <a:pt x="17" y="52"/>
                  </a:lnTo>
                  <a:lnTo>
                    <a:pt x="18" y="54"/>
                  </a:lnTo>
                  <a:lnTo>
                    <a:pt x="19" y="56"/>
                  </a:lnTo>
                  <a:lnTo>
                    <a:pt x="20" y="58"/>
                  </a:lnTo>
                  <a:lnTo>
                    <a:pt x="21" y="60"/>
                  </a:lnTo>
                  <a:lnTo>
                    <a:pt x="22" y="62"/>
                  </a:lnTo>
                  <a:lnTo>
                    <a:pt x="23" y="64"/>
                  </a:lnTo>
                  <a:lnTo>
                    <a:pt x="24" y="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6" name="Freeform 92"/>
            <p:cNvSpPr>
              <a:spLocks/>
            </p:cNvSpPr>
            <p:nvPr/>
          </p:nvSpPr>
          <p:spPr bwMode="auto">
            <a:xfrm>
              <a:off x="4927" y="3148"/>
              <a:ext cx="67" cy="26"/>
            </a:xfrm>
            <a:custGeom>
              <a:avLst/>
              <a:gdLst>
                <a:gd name="T0" fmla="*/ 78 w 57"/>
                <a:gd name="T1" fmla="*/ 0 h 23"/>
                <a:gd name="T2" fmla="*/ 72 w 57"/>
                <a:gd name="T3" fmla="*/ 1 h 23"/>
                <a:gd name="T4" fmla="*/ 69 w 57"/>
                <a:gd name="T5" fmla="*/ 1 h 23"/>
                <a:gd name="T6" fmla="*/ 68 w 57"/>
                <a:gd name="T7" fmla="*/ 2 h 23"/>
                <a:gd name="T8" fmla="*/ 65 w 57"/>
                <a:gd name="T9" fmla="*/ 2 h 23"/>
                <a:gd name="T10" fmla="*/ 62 w 57"/>
                <a:gd name="T11" fmla="*/ 3 h 23"/>
                <a:gd name="T12" fmla="*/ 60 w 57"/>
                <a:gd name="T13" fmla="*/ 3 h 23"/>
                <a:gd name="T14" fmla="*/ 58 w 57"/>
                <a:gd name="T15" fmla="*/ 6 h 23"/>
                <a:gd name="T16" fmla="*/ 55 w 57"/>
                <a:gd name="T17" fmla="*/ 6 h 23"/>
                <a:gd name="T18" fmla="*/ 53 w 57"/>
                <a:gd name="T19" fmla="*/ 7 h 23"/>
                <a:gd name="T20" fmla="*/ 49 w 57"/>
                <a:gd name="T21" fmla="*/ 7 h 23"/>
                <a:gd name="T22" fmla="*/ 47 w 57"/>
                <a:gd name="T23" fmla="*/ 8 h 23"/>
                <a:gd name="T24" fmla="*/ 45 w 57"/>
                <a:gd name="T25" fmla="*/ 9 h 23"/>
                <a:gd name="T26" fmla="*/ 42 w 57"/>
                <a:gd name="T27" fmla="*/ 9 h 23"/>
                <a:gd name="T28" fmla="*/ 40 w 57"/>
                <a:gd name="T29" fmla="*/ 10 h 23"/>
                <a:gd name="T30" fmla="*/ 38 w 57"/>
                <a:gd name="T31" fmla="*/ 10 h 23"/>
                <a:gd name="T32" fmla="*/ 36 w 57"/>
                <a:gd name="T33" fmla="*/ 11 h 23"/>
                <a:gd name="T34" fmla="*/ 33 w 57"/>
                <a:gd name="T35" fmla="*/ 11 h 23"/>
                <a:gd name="T36" fmla="*/ 31 w 57"/>
                <a:gd name="T37" fmla="*/ 12 h 23"/>
                <a:gd name="T38" fmla="*/ 28 w 57"/>
                <a:gd name="T39" fmla="*/ 14 h 23"/>
                <a:gd name="T40" fmla="*/ 25 w 57"/>
                <a:gd name="T41" fmla="*/ 14 h 23"/>
                <a:gd name="T42" fmla="*/ 24 w 57"/>
                <a:gd name="T43" fmla="*/ 16 h 23"/>
                <a:gd name="T44" fmla="*/ 21 w 57"/>
                <a:gd name="T45" fmla="*/ 17 h 23"/>
                <a:gd name="T46" fmla="*/ 18 w 57"/>
                <a:gd name="T47" fmla="*/ 18 h 23"/>
                <a:gd name="T48" fmla="*/ 16 w 57"/>
                <a:gd name="T49" fmla="*/ 19 h 23"/>
                <a:gd name="T50" fmla="*/ 14 w 57"/>
                <a:gd name="T51" fmla="*/ 19 h 23"/>
                <a:gd name="T52" fmla="*/ 11 w 57"/>
                <a:gd name="T53" fmla="*/ 21 h 23"/>
                <a:gd name="T54" fmla="*/ 9 w 57"/>
                <a:gd name="T55" fmla="*/ 21 h 23"/>
                <a:gd name="T56" fmla="*/ 7 w 57"/>
                <a:gd name="T57" fmla="*/ 23 h 23"/>
                <a:gd name="T58" fmla="*/ 5 w 57"/>
                <a:gd name="T59" fmla="*/ 24 h 23"/>
                <a:gd name="T60" fmla="*/ 2 w 57"/>
                <a:gd name="T61" fmla="*/ 27 h 23"/>
                <a:gd name="T62" fmla="*/ 0 w 57"/>
                <a:gd name="T63" fmla="*/ 28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23">
                  <a:moveTo>
                    <a:pt x="56" y="0"/>
                  </a:moveTo>
                  <a:lnTo>
                    <a:pt x="52" y="1"/>
                  </a:lnTo>
                  <a:lnTo>
                    <a:pt x="50" y="1"/>
                  </a:lnTo>
                  <a:lnTo>
                    <a:pt x="49" y="2"/>
                  </a:lnTo>
                  <a:lnTo>
                    <a:pt x="47" y="2"/>
                  </a:lnTo>
                  <a:lnTo>
                    <a:pt x="45" y="3"/>
                  </a:lnTo>
                  <a:lnTo>
                    <a:pt x="43" y="3"/>
                  </a:lnTo>
                  <a:lnTo>
                    <a:pt x="42" y="4"/>
                  </a:lnTo>
                  <a:lnTo>
                    <a:pt x="40" y="4"/>
                  </a:lnTo>
                  <a:lnTo>
                    <a:pt x="38" y="5"/>
                  </a:lnTo>
                  <a:lnTo>
                    <a:pt x="36" y="5"/>
                  </a:lnTo>
                  <a:lnTo>
                    <a:pt x="34" y="6"/>
                  </a:lnTo>
                  <a:lnTo>
                    <a:pt x="32" y="7"/>
                  </a:lnTo>
                  <a:lnTo>
                    <a:pt x="31" y="7"/>
                  </a:lnTo>
                  <a:lnTo>
                    <a:pt x="29" y="8"/>
                  </a:lnTo>
                  <a:lnTo>
                    <a:pt x="27" y="8"/>
                  </a:lnTo>
                  <a:lnTo>
                    <a:pt x="26" y="9"/>
                  </a:lnTo>
                  <a:lnTo>
                    <a:pt x="24" y="9"/>
                  </a:lnTo>
                  <a:lnTo>
                    <a:pt x="22" y="10"/>
                  </a:lnTo>
                  <a:lnTo>
                    <a:pt x="20" y="11"/>
                  </a:lnTo>
                  <a:lnTo>
                    <a:pt x="18" y="11"/>
                  </a:lnTo>
                  <a:lnTo>
                    <a:pt x="17" y="12"/>
                  </a:lnTo>
                  <a:lnTo>
                    <a:pt x="15" y="13"/>
                  </a:lnTo>
                  <a:lnTo>
                    <a:pt x="13" y="14"/>
                  </a:lnTo>
                  <a:lnTo>
                    <a:pt x="12" y="15"/>
                  </a:lnTo>
                  <a:lnTo>
                    <a:pt x="10" y="15"/>
                  </a:lnTo>
                  <a:lnTo>
                    <a:pt x="8" y="17"/>
                  </a:lnTo>
                  <a:lnTo>
                    <a:pt x="7" y="17"/>
                  </a:lnTo>
                  <a:lnTo>
                    <a:pt x="5" y="18"/>
                  </a:lnTo>
                  <a:lnTo>
                    <a:pt x="3" y="19"/>
                  </a:lnTo>
                  <a:lnTo>
                    <a:pt x="2" y="21"/>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7" name="Freeform 93"/>
            <p:cNvSpPr>
              <a:spLocks/>
            </p:cNvSpPr>
            <p:nvPr/>
          </p:nvSpPr>
          <p:spPr bwMode="auto">
            <a:xfrm>
              <a:off x="5476" y="2876"/>
              <a:ext cx="35" cy="125"/>
            </a:xfrm>
            <a:custGeom>
              <a:avLst/>
              <a:gdLst>
                <a:gd name="T0" fmla="*/ 0 w 30"/>
                <a:gd name="T1" fmla="*/ 0 h 111"/>
                <a:gd name="T2" fmla="*/ 1 w 30"/>
                <a:gd name="T3" fmla="*/ 9 h 111"/>
                <a:gd name="T4" fmla="*/ 2 w 30"/>
                <a:gd name="T5" fmla="*/ 12 h 111"/>
                <a:gd name="T6" fmla="*/ 5 w 30"/>
                <a:gd name="T7" fmla="*/ 18 h 111"/>
                <a:gd name="T8" fmla="*/ 6 w 30"/>
                <a:gd name="T9" fmla="*/ 21 h 111"/>
                <a:gd name="T10" fmla="*/ 8 w 30"/>
                <a:gd name="T11" fmla="*/ 27 h 111"/>
                <a:gd name="T12" fmla="*/ 9 w 30"/>
                <a:gd name="T13" fmla="*/ 30 h 111"/>
                <a:gd name="T14" fmla="*/ 13 w 30"/>
                <a:gd name="T15" fmla="*/ 36 h 111"/>
                <a:gd name="T16" fmla="*/ 15 w 30"/>
                <a:gd name="T17" fmla="*/ 39 h 111"/>
                <a:gd name="T18" fmla="*/ 18 w 30"/>
                <a:gd name="T19" fmla="*/ 44 h 111"/>
                <a:gd name="T20" fmla="*/ 19 w 30"/>
                <a:gd name="T21" fmla="*/ 48 h 111"/>
                <a:gd name="T22" fmla="*/ 22 w 30"/>
                <a:gd name="T23" fmla="*/ 53 h 111"/>
                <a:gd name="T24" fmla="*/ 25 w 30"/>
                <a:gd name="T25" fmla="*/ 57 h 111"/>
                <a:gd name="T26" fmla="*/ 26 w 30"/>
                <a:gd name="T27" fmla="*/ 61 h 111"/>
                <a:gd name="T28" fmla="*/ 29 w 30"/>
                <a:gd name="T29" fmla="*/ 66 h 111"/>
                <a:gd name="T30" fmla="*/ 32 w 30"/>
                <a:gd name="T31" fmla="*/ 71 h 111"/>
                <a:gd name="T32" fmla="*/ 33 w 30"/>
                <a:gd name="T33" fmla="*/ 74 h 111"/>
                <a:gd name="T34" fmla="*/ 34 w 30"/>
                <a:gd name="T35" fmla="*/ 79 h 111"/>
                <a:gd name="T36" fmla="*/ 37 w 30"/>
                <a:gd name="T37" fmla="*/ 83 h 111"/>
                <a:gd name="T38" fmla="*/ 37 w 30"/>
                <a:gd name="T39" fmla="*/ 88 h 111"/>
                <a:gd name="T40" fmla="*/ 39 w 30"/>
                <a:gd name="T41" fmla="*/ 92 h 111"/>
                <a:gd name="T42" fmla="*/ 40 w 30"/>
                <a:gd name="T43" fmla="*/ 97 h 111"/>
                <a:gd name="T44" fmla="*/ 40 w 30"/>
                <a:gd name="T45" fmla="*/ 101 h 111"/>
                <a:gd name="T46" fmla="*/ 40 w 30"/>
                <a:gd name="T47" fmla="*/ 105 h 111"/>
                <a:gd name="T48" fmla="*/ 39 w 30"/>
                <a:gd name="T49" fmla="*/ 109 h 111"/>
                <a:gd name="T50" fmla="*/ 37 w 30"/>
                <a:gd name="T51" fmla="*/ 114 h 111"/>
                <a:gd name="T52" fmla="*/ 35 w 30"/>
                <a:gd name="T53" fmla="*/ 118 h 111"/>
                <a:gd name="T54" fmla="*/ 34 w 30"/>
                <a:gd name="T55" fmla="*/ 122 h 111"/>
                <a:gd name="T56" fmla="*/ 32 w 30"/>
                <a:gd name="T57" fmla="*/ 127 h 111"/>
                <a:gd name="T58" fmla="*/ 27 w 30"/>
                <a:gd name="T59" fmla="*/ 131 h 111"/>
                <a:gd name="T60" fmla="*/ 23 w 30"/>
                <a:gd name="T61" fmla="*/ 134 h 111"/>
                <a:gd name="T62" fmla="*/ 19 w 30"/>
                <a:gd name="T63" fmla="*/ 14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111">
                  <a:moveTo>
                    <a:pt x="0" y="0"/>
                  </a:moveTo>
                  <a:lnTo>
                    <a:pt x="1" y="7"/>
                  </a:lnTo>
                  <a:lnTo>
                    <a:pt x="2" y="10"/>
                  </a:lnTo>
                  <a:lnTo>
                    <a:pt x="3" y="14"/>
                  </a:lnTo>
                  <a:lnTo>
                    <a:pt x="4" y="17"/>
                  </a:lnTo>
                  <a:lnTo>
                    <a:pt x="6" y="21"/>
                  </a:lnTo>
                  <a:lnTo>
                    <a:pt x="7" y="24"/>
                  </a:lnTo>
                  <a:lnTo>
                    <a:pt x="9" y="28"/>
                  </a:lnTo>
                  <a:lnTo>
                    <a:pt x="11" y="31"/>
                  </a:lnTo>
                  <a:lnTo>
                    <a:pt x="13" y="35"/>
                  </a:lnTo>
                  <a:lnTo>
                    <a:pt x="14" y="38"/>
                  </a:lnTo>
                  <a:lnTo>
                    <a:pt x="16" y="42"/>
                  </a:lnTo>
                  <a:lnTo>
                    <a:pt x="18" y="45"/>
                  </a:lnTo>
                  <a:lnTo>
                    <a:pt x="19" y="48"/>
                  </a:lnTo>
                  <a:lnTo>
                    <a:pt x="21" y="52"/>
                  </a:lnTo>
                  <a:lnTo>
                    <a:pt x="23" y="56"/>
                  </a:lnTo>
                  <a:lnTo>
                    <a:pt x="24" y="59"/>
                  </a:lnTo>
                  <a:lnTo>
                    <a:pt x="25" y="62"/>
                  </a:lnTo>
                  <a:lnTo>
                    <a:pt x="27" y="66"/>
                  </a:lnTo>
                  <a:lnTo>
                    <a:pt x="27" y="69"/>
                  </a:lnTo>
                  <a:lnTo>
                    <a:pt x="28" y="73"/>
                  </a:lnTo>
                  <a:lnTo>
                    <a:pt x="29" y="76"/>
                  </a:lnTo>
                  <a:lnTo>
                    <a:pt x="29" y="80"/>
                  </a:lnTo>
                  <a:lnTo>
                    <a:pt x="29" y="83"/>
                  </a:lnTo>
                  <a:lnTo>
                    <a:pt x="28" y="86"/>
                  </a:lnTo>
                  <a:lnTo>
                    <a:pt x="27" y="90"/>
                  </a:lnTo>
                  <a:lnTo>
                    <a:pt x="26" y="93"/>
                  </a:lnTo>
                  <a:lnTo>
                    <a:pt x="25" y="96"/>
                  </a:lnTo>
                  <a:lnTo>
                    <a:pt x="23" y="100"/>
                  </a:lnTo>
                  <a:lnTo>
                    <a:pt x="20" y="103"/>
                  </a:lnTo>
                  <a:lnTo>
                    <a:pt x="17" y="106"/>
                  </a:lnTo>
                  <a:lnTo>
                    <a:pt x="14"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8" name="Freeform 94"/>
            <p:cNvSpPr>
              <a:spLocks/>
            </p:cNvSpPr>
            <p:nvPr/>
          </p:nvSpPr>
          <p:spPr bwMode="auto">
            <a:xfrm>
              <a:off x="5301" y="2993"/>
              <a:ext cx="198" cy="211"/>
            </a:xfrm>
            <a:custGeom>
              <a:avLst/>
              <a:gdLst>
                <a:gd name="T0" fmla="*/ 231 w 169"/>
                <a:gd name="T1" fmla="*/ 0 h 187"/>
                <a:gd name="T2" fmla="*/ 214 w 169"/>
                <a:gd name="T3" fmla="*/ 11 h 187"/>
                <a:gd name="T4" fmla="*/ 206 w 169"/>
                <a:gd name="T5" fmla="*/ 18 h 187"/>
                <a:gd name="T6" fmla="*/ 198 w 169"/>
                <a:gd name="T7" fmla="*/ 23 h 187"/>
                <a:gd name="T8" fmla="*/ 191 w 169"/>
                <a:gd name="T9" fmla="*/ 30 h 187"/>
                <a:gd name="T10" fmla="*/ 183 w 169"/>
                <a:gd name="T11" fmla="*/ 37 h 187"/>
                <a:gd name="T12" fmla="*/ 176 w 169"/>
                <a:gd name="T13" fmla="*/ 43 h 187"/>
                <a:gd name="T14" fmla="*/ 168 w 169"/>
                <a:gd name="T15" fmla="*/ 51 h 187"/>
                <a:gd name="T16" fmla="*/ 161 w 169"/>
                <a:gd name="T17" fmla="*/ 59 h 187"/>
                <a:gd name="T18" fmla="*/ 153 w 169"/>
                <a:gd name="T19" fmla="*/ 67 h 187"/>
                <a:gd name="T20" fmla="*/ 146 w 169"/>
                <a:gd name="T21" fmla="*/ 73 h 187"/>
                <a:gd name="T22" fmla="*/ 141 w 169"/>
                <a:gd name="T23" fmla="*/ 81 h 187"/>
                <a:gd name="T24" fmla="*/ 131 w 169"/>
                <a:gd name="T25" fmla="*/ 89 h 187"/>
                <a:gd name="T26" fmla="*/ 127 w 169"/>
                <a:gd name="T27" fmla="*/ 97 h 187"/>
                <a:gd name="T28" fmla="*/ 118 w 169"/>
                <a:gd name="T29" fmla="*/ 106 h 187"/>
                <a:gd name="T30" fmla="*/ 112 w 169"/>
                <a:gd name="T31" fmla="*/ 113 h 187"/>
                <a:gd name="T32" fmla="*/ 104 w 169"/>
                <a:gd name="T33" fmla="*/ 121 h 187"/>
                <a:gd name="T34" fmla="*/ 98 w 169"/>
                <a:gd name="T35" fmla="*/ 130 h 187"/>
                <a:gd name="T36" fmla="*/ 91 w 169"/>
                <a:gd name="T37" fmla="*/ 138 h 187"/>
                <a:gd name="T38" fmla="*/ 86 w 169"/>
                <a:gd name="T39" fmla="*/ 147 h 187"/>
                <a:gd name="T40" fmla="*/ 78 w 169"/>
                <a:gd name="T41" fmla="*/ 155 h 187"/>
                <a:gd name="T42" fmla="*/ 71 w 169"/>
                <a:gd name="T43" fmla="*/ 162 h 187"/>
                <a:gd name="T44" fmla="*/ 64 w 169"/>
                <a:gd name="T45" fmla="*/ 170 h 187"/>
                <a:gd name="T46" fmla="*/ 57 w 169"/>
                <a:gd name="T47" fmla="*/ 178 h 187"/>
                <a:gd name="T48" fmla="*/ 50 w 169"/>
                <a:gd name="T49" fmla="*/ 186 h 187"/>
                <a:gd name="T50" fmla="*/ 43 w 169"/>
                <a:gd name="T51" fmla="*/ 194 h 187"/>
                <a:gd name="T52" fmla="*/ 35 w 169"/>
                <a:gd name="T53" fmla="*/ 201 h 187"/>
                <a:gd name="T54" fmla="*/ 30 w 169"/>
                <a:gd name="T55" fmla="*/ 209 h 187"/>
                <a:gd name="T56" fmla="*/ 22 w 169"/>
                <a:gd name="T57" fmla="*/ 217 h 187"/>
                <a:gd name="T58" fmla="*/ 15 w 169"/>
                <a:gd name="T59" fmla="*/ 225 h 187"/>
                <a:gd name="T60" fmla="*/ 8 w 169"/>
                <a:gd name="T61" fmla="*/ 230 h 187"/>
                <a:gd name="T62" fmla="*/ 0 w 169"/>
                <a:gd name="T63" fmla="*/ 237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9" h="187">
                  <a:moveTo>
                    <a:pt x="168" y="0"/>
                  </a:moveTo>
                  <a:lnTo>
                    <a:pt x="156" y="9"/>
                  </a:lnTo>
                  <a:lnTo>
                    <a:pt x="150" y="14"/>
                  </a:lnTo>
                  <a:lnTo>
                    <a:pt x="144" y="18"/>
                  </a:lnTo>
                  <a:lnTo>
                    <a:pt x="139" y="24"/>
                  </a:lnTo>
                  <a:lnTo>
                    <a:pt x="133" y="29"/>
                  </a:lnTo>
                  <a:lnTo>
                    <a:pt x="128" y="34"/>
                  </a:lnTo>
                  <a:lnTo>
                    <a:pt x="122" y="40"/>
                  </a:lnTo>
                  <a:lnTo>
                    <a:pt x="117" y="46"/>
                  </a:lnTo>
                  <a:lnTo>
                    <a:pt x="112" y="52"/>
                  </a:lnTo>
                  <a:lnTo>
                    <a:pt x="107" y="58"/>
                  </a:lnTo>
                  <a:lnTo>
                    <a:pt x="102" y="64"/>
                  </a:lnTo>
                  <a:lnTo>
                    <a:pt x="96" y="70"/>
                  </a:lnTo>
                  <a:lnTo>
                    <a:pt x="92" y="76"/>
                  </a:lnTo>
                  <a:lnTo>
                    <a:pt x="86" y="83"/>
                  </a:lnTo>
                  <a:lnTo>
                    <a:pt x="82" y="89"/>
                  </a:lnTo>
                  <a:lnTo>
                    <a:pt x="76" y="95"/>
                  </a:lnTo>
                  <a:lnTo>
                    <a:pt x="72" y="102"/>
                  </a:lnTo>
                  <a:lnTo>
                    <a:pt x="67" y="108"/>
                  </a:lnTo>
                  <a:lnTo>
                    <a:pt x="62" y="115"/>
                  </a:lnTo>
                  <a:lnTo>
                    <a:pt x="57" y="121"/>
                  </a:lnTo>
                  <a:lnTo>
                    <a:pt x="52" y="128"/>
                  </a:lnTo>
                  <a:lnTo>
                    <a:pt x="47" y="134"/>
                  </a:lnTo>
                  <a:lnTo>
                    <a:pt x="42" y="140"/>
                  </a:lnTo>
                  <a:lnTo>
                    <a:pt x="37" y="146"/>
                  </a:lnTo>
                  <a:lnTo>
                    <a:pt x="32" y="152"/>
                  </a:lnTo>
                  <a:lnTo>
                    <a:pt x="26" y="158"/>
                  </a:lnTo>
                  <a:lnTo>
                    <a:pt x="22" y="164"/>
                  </a:lnTo>
                  <a:lnTo>
                    <a:pt x="16" y="170"/>
                  </a:lnTo>
                  <a:lnTo>
                    <a:pt x="11" y="176"/>
                  </a:lnTo>
                  <a:lnTo>
                    <a:pt x="6" y="181"/>
                  </a:lnTo>
                  <a:lnTo>
                    <a:pt x="0" y="1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99" name="Freeform 95"/>
            <p:cNvSpPr>
              <a:spLocks/>
            </p:cNvSpPr>
            <p:nvPr/>
          </p:nvSpPr>
          <p:spPr bwMode="auto">
            <a:xfrm>
              <a:off x="5595" y="3747"/>
              <a:ext cx="171" cy="237"/>
            </a:xfrm>
            <a:custGeom>
              <a:avLst/>
              <a:gdLst>
                <a:gd name="T0" fmla="*/ 159 w 146"/>
                <a:gd name="T1" fmla="*/ 0 h 210"/>
                <a:gd name="T2" fmla="*/ 176 w 146"/>
                <a:gd name="T3" fmla="*/ 0 h 210"/>
                <a:gd name="T4" fmla="*/ 183 w 146"/>
                <a:gd name="T5" fmla="*/ 2 h 210"/>
                <a:gd name="T6" fmla="*/ 187 w 146"/>
                <a:gd name="T7" fmla="*/ 8 h 210"/>
                <a:gd name="T8" fmla="*/ 192 w 146"/>
                <a:gd name="T9" fmla="*/ 12 h 210"/>
                <a:gd name="T10" fmla="*/ 196 w 146"/>
                <a:gd name="T11" fmla="*/ 19 h 210"/>
                <a:gd name="T12" fmla="*/ 198 w 146"/>
                <a:gd name="T13" fmla="*/ 27 h 210"/>
                <a:gd name="T14" fmla="*/ 199 w 146"/>
                <a:gd name="T15" fmla="*/ 36 h 210"/>
                <a:gd name="T16" fmla="*/ 199 w 146"/>
                <a:gd name="T17" fmla="*/ 46 h 210"/>
                <a:gd name="T18" fmla="*/ 199 w 146"/>
                <a:gd name="T19" fmla="*/ 56 h 210"/>
                <a:gd name="T20" fmla="*/ 198 w 146"/>
                <a:gd name="T21" fmla="*/ 68 h 210"/>
                <a:gd name="T22" fmla="*/ 194 w 146"/>
                <a:gd name="T23" fmla="*/ 79 h 210"/>
                <a:gd name="T24" fmla="*/ 192 w 146"/>
                <a:gd name="T25" fmla="*/ 91 h 210"/>
                <a:gd name="T26" fmla="*/ 187 w 146"/>
                <a:gd name="T27" fmla="*/ 103 h 210"/>
                <a:gd name="T28" fmla="*/ 183 w 146"/>
                <a:gd name="T29" fmla="*/ 116 h 210"/>
                <a:gd name="T30" fmla="*/ 177 w 146"/>
                <a:gd name="T31" fmla="*/ 130 h 210"/>
                <a:gd name="T32" fmla="*/ 170 w 146"/>
                <a:gd name="T33" fmla="*/ 142 h 210"/>
                <a:gd name="T34" fmla="*/ 163 w 146"/>
                <a:gd name="T35" fmla="*/ 156 h 210"/>
                <a:gd name="T36" fmla="*/ 155 w 146"/>
                <a:gd name="T37" fmla="*/ 168 h 210"/>
                <a:gd name="T38" fmla="*/ 146 w 146"/>
                <a:gd name="T39" fmla="*/ 181 h 210"/>
                <a:gd name="T40" fmla="*/ 137 w 146"/>
                <a:gd name="T41" fmla="*/ 192 h 210"/>
                <a:gd name="T42" fmla="*/ 128 w 146"/>
                <a:gd name="T43" fmla="*/ 204 h 210"/>
                <a:gd name="T44" fmla="*/ 117 w 146"/>
                <a:gd name="T45" fmla="*/ 214 h 210"/>
                <a:gd name="T46" fmla="*/ 105 w 146"/>
                <a:gd name="T47" fmla="*/ 225 h 210"/>
                <a:gd name="T48" fmla="*/ 95 w 146"/>
                <a:gd name="T49" fmla="*/ 235 h 210"/>
                <a:gd name="T50" fmla="*/ 82 w 146"/>
                <a:gd name="T51" fmla="*/ 242 h 210"/>
                <a:gd name="T52" fmla="*/ 70 w 146"/>
                <a:gd name="T53" fmla="*/ 249 h 210"/>
                <a:gd name="T54" fmla="*/ 56 w 146"/>
                <a:gd name="T55" fmla="*/ 255 h 210"/>
                <a:gd name="T56" fmla="*/ 42 w 146"/>
                <a:gd name="T57" fmla="*/ 260 h 210"/>
                <a:gd name="T58" fmla="*/ 29 w 146"/>
                <a:gd name="T59" fmla="*/ 264 h 210"/>
                <a:gd name="T60" fmla="*/ 15 w 146"/>
                <a:gd name="T61" fmla="*/ 265 h 210"/>
                <a:gd name="T62" fmla="*/ 0 w 146"/>
                <a:gd name="T63" fmla="*/ 266 h 2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210">
                  <a:moveTo>
                    <a:pt x="116" y="0"/>
                  </a:moveTo>
                  <a:lnTo>
                    <a:pt x="128" y="0"/>
                  </a:lnTo>
                  <a:lnTo>
                    <a:pt x="133" y="2"/>
                  </a:lnTo>
                  <a:lnTo>
                    <a:pt x="137" y="6"/>
                  </a:lnTo>
                  <a:lnTo>
                    <a:pt x="140" y="10"/>
                  </a:lnTo>
                  <a:lnTo>
                    <a:pt x="143" y="15"/>
                  </a:lnTo>
                  <a:lnTo>
                    <a:pt x="144" y="21"/>
                  </a:lnTo>
                  <a:lnTo>
                    <a:pt x="145" y="28"/>
                  </a:lnTo>
                  <a:lnTo>
                    <a:pt x="145" y="36"/>
                  </a:lnTo>
                  <a:lnTo>
                    <a:pt x="145" y="44"/>
                  </a:lnTo>
                  <a:lnTo>
                    <a:pt x="144" y="53"/>
                  </a:lnTo>
                  <a:lnTo>
                    <a:pt x="142" y="62"/>
                  </a:lnTo>
                  <a:lnTo>
                    <a:pt x="140" y="72"/>
                  </a:lnTo>
                  <a:lnTo>
                    <a:pt x="137" y="81"/>
                  </a:lnTo>
                  <a:lnTo>
                    <a:pt x="133" y="91"/>
                  </a:lnTo>
                  <a:lnTo>
                    <a:pt x="129" y="102"/>
                  </a:lnTo>
                  <a:lnTo>
                    <a:pt x="124" y="112"/>
                  </a:lnTo>
                  <a:lnTo>
                    <a:pt x="119" y="122"/>
                  </a:lnTo>
                  <a:lnTo>
                    <a:pt x="113" y="132"/>
                  </a:lnTo>
                  <a:lnTo>
                    <a:pt x="107" y="142"/>
                  </a:lnTo>
                  <a:lnTo>
                    <a:pt x="100" y="151"/>
                  </a:lnTo>
                  <a:lnTo>
                    <a:pt x="93" y="160"/>
                  </a:lnTo>
                  <a:lnTo>
                    <a:pt x="85" y="168"/>
                  </a:lnTo>
                  <a:lnTo>
                    <a:pt x="77" y="176"/>
                  </a:lnTo>
                  <a:lnTo>
                    <a:pt x="69" y="184"/>
                  </a:lnTo>
                  <a:lnTo>
                    <a:pt x="60" y="190"/>
                  </a:lnTo>
                  <a:lnTo>
                    <a:pt x="51" y="196"/>
                  </a:lnTo>
                  <a:lnTo>
                    <a:pt x="41" y="200"/>
                  </a:lnTo>
                  <a:lnTo>
                    <a:pt x="31" y="204"/>
                  </a:lnTo>
                  <a:lnTo>
                    <a:pt x="21" y="207"/>
                  </a:lnTo>
                  <a:lnTo>
                    <a:pt x="11" y="208"/>
                  </a:lnTo>
                  <a:lnTo>
                    <a:pt x="0" y="20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0" name="Freeform 96"/>
            <p:cNvSpPr>
              <a:spLocks/>
            </p:cNvSpPr>
            <p:nvPr/>
          </p:nvSpPr>
          <p:spPr bwMode="auto">
            <a:xfrm>
              <a:off x="4988" y="3105"/>
              <a:ext cx="44" cy="8"/>
            </a:xfrm>
            <a:custGeom>
              <a:avLst/>
              <a:gdLst>
                <a:gd name="T0" fmla="*/ 50 w 38"/>
                <a:gd name="T1" fmla="*/ 0 h 7"/>
                <a:gd name="T2" fmla="*/ 45 w 38"/>
                <a:gd name="T3" fmla="*/ 1 h 7"/>
                <a:gd name="T4" fmla="*/ 44 w 38"/>
                <a:gd name="T5" fmla="*/ 1 h 7"/>
                <a:gd name="T6" fmla="*/ 43 w 38"/>
                <a:gd name="T7" fmla="*/ 1 h 7"/>
                <a:gd name="T8" fmla="*/ 42 w 38"/>
                <a:gd name="T9" fmla="*/ 2 h 7"/>
                <a:gd name="T10" fmla="*/ 41 w 38"/>
                <a:gd name="T11" fmla="*/ 2 h 7"/>
                <a:gd name="T12" fmla="*/ 37 w 38"/>
                <a:gd name="T13" fmla="*/ 3 h 7"/>
                <a:gd name="T14" fmla="*/ 37 w 38"/>
                <a:gd name="T15" fmla="*/ 3 h 7"/>
                <a:gd name="T16" fmla="*/ 35 w 38"/>
                <a:gd name="T17" fmla="*/ 3 h 7"/>
                <a:gd name="T18" fmla="*/ 34 w 38"/>
                <a:gd name="T19" fmla="*/ 3 h 7"/>
                <a:gd name="T20" fmla="*/ 32 w 38"/>
                <a:gd name="T21" fmla="*/ 6 h 7"/>
                <a:gd name="T22" fmla="*/ 31 w 38"/>
                <a:gd name="T23" fmla="*/ 6 h 7"/>
                <a:gd name="T24" fmla="*/ 29 w 38"/>
                <a:gd name="T25" fmla="*/ 6 h 7"/>
                <a:gd name="T26" fmla="*/ 27 w 38"/>
                <a:gd name="T27" fmla="*/ 7 h 7"/>
                <a:gd name="T28" fmla="*/ 25 w 38"/>
                <a:gd name="T29" fmla="*/ 7 h 7"/>
                <a:gd name="T30" fmla="*/ 24 w 38"/>
                <a:gd name="T31" fmla="*/ 7 h 7"/>
                <a:gd name="T32" fmla="*/ 23 w 38"/>
                <a:gd name="T33" fmla="*/ 7 h 7"/>
                <a:gd name="T34" fmla="*/ 22 w 38"/>
                <a:gd name="T35" fmla="*/ 7 h 7"/>
                <a:gd name="T36" fmla="*/ 19 w 38"/>
                <a:gd name="T37" fmla="*/ 7 h 7"/>
                <a:gd name="T38" fmla="*/ 19 w 38"/>
                <a:gd name="T39" fmla="*/ 7 h 7"/>
                <a:gd name="T40" fmla="*/ 16 w 38"/>
                <a:gd name="T41" fmla="*/ 7 h 7"/>
                <a:gd name="T42" fmla="*/ 15 w 38"/>
                <a:gd name="T43" fmla="*/ 8 h 7"/>
                <a:gd name="T44" fmla="*/ 14 w 38"/>
                <a:gd name="T45" fmla="*/ 8 h 7"/>
                <a:gd name="T46" fmla="*/ 12 w 38"/>
                <a:gd name="T47" fmla="*/ 8 h 7"/>
                <a:gd name="T48" fmla="*/ 10 w 38"/>
                <a:gd name="T49" fmla="*/ 8 h 7"/>
                <a:gd name="T50" fmla="*/ 8 w 38"/>
                <a:gd name="T51" fmla="*/ 8 h 7"/>
                <a:gd name="T52" fmla="*/ 7 w 38"/>
                <a:gd name="T53" fmla="*/ 8 h 7"/>
                <a:gd name="T54" fmla="*/ 6 w 38"/>
                <a:gd name="T55" fmla="*/ 8 h 7"/>
                <a:gd name="T56" fmla="*/ 3 w 38"/>
                <a:gd name="T57" fmla="*/ 7 h 7"/>
                <a:gd name="T58" fmla="*/ 2 w 38"/>
                <a:gd name="T59" fmla="*/ 7 h 7"/>
                <a:gd name="T60" fmla="*/ 0 w 38"/>
                <a:gd name="T61" fmla="*/ 7 h 7"/>
                <a:gd name="T62" fmla="*/ 0 w 38"/>
                <a:gd name="T63" fmla="*/ 7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7">
                  <a:moveTo>
                    <a:pt x="37" y="0"/>
                  </a:moveTo>
                  <a:lnTo>
                    <a:pt x="34" y="1"/>
                  </a:lnTo>
                  <a:lnTo>
                    <a:pt x="33" y="1"/>
                  </a:lnTo>
                  <a:lnTo>
                    <a:pt x="32" y="1"/>
                  </a:lnTo>
                  <a:lnTo>
                    <a:pt x="31" y="2"/>
                  </a:lnTo>
                  <a:lnTo>
                    <a:pt x="30" y="2"/>
                  </a:lnTo>
                  <a:lnTo>
                    <a:pt x="28" y="3"/>
                  </a:lnTo>
                  <a:lnTo>
                    <a:pt x="26" y="3"/>
                  </a:lnTo>
                  <a:lnTo>
                    <a:pt x="25" y="3"/>
                  </a:lnTo>
                  <a:lnTo>
                    <a:pt x="24" y="4"/>
                  </a:lnTo>
                  <a:lnTo>
                    <a:pt x="23" y="4"/>
                  </a:lnTo>
                  <a:lnTo>
                    <a:pt x="22" y="4"/>
                  </a:lnTo>
                  <a:lnTo>
                    <a:pt x="20" y="5"/>
                  </a:lnTo>
                  <a:lnTo>
                    <a:pt x="19" y="5"/>
                  </a:lnTo>
                  <a:lnTo>
                    <a:pt x="18" y="5"/>
                  </a:lnTo>
                  <a:lnTo>
                    <a:pt x="17" y="5"/>
                  </a:lnTo>
                  <a:lnTo>
                    <a:pt x="16" y="5"/>
                  </a:lnTo>
                  <a:lnTo>
                    <a:pt x="14" y="5"/>
                  </a:lnTo>
                  <a:lnTo>
                    <a:pt x="12" y="5"/>
                  </a:lnTo>
                  <a:lnTo>
                    <a:pt x="11" y="6"/>
                  </a:lnTo>
                  <a:lnTo>
                    <a:pt x="10" y="6"/>
                  </a:lnTo>
                  <a:lnTo>
                    <a:pt x="9" y="6"/>
                  </a:lnTo>
                  <a:lnTo>
                    <a:pt x="8" y="6"/>
                  </a:lnTo>
                  <a:lnTo>
                    <a:pt x="6" y="6"/>
                  </a:lnTo>
                  <a:lnTo>
                    <a:pt x="5" y="6"/>
                  </a:lnTo>
                  <a:lnTo>
                    <a:pt x="4" y="6"/>
                  </a:lnTo>
                  <a:lnTo>
                    <a:pt x="3" y="5"/>
                  </a:lnTo>
                  <a:lnTo>
                    <a:pt x="2" y="5"/>
                  </a:lnTo>
                  <a:lnTo>
                    <a:pt x="0" y="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1" name="Freeform 97"/>
            <p:cNvSpPr>
              <a:spLocks/>
            </p:cNvSpPr>
            <p:nvPr/>
          </p:nvSpPr>
          <p:spPr bwMode="auto">
            <a:xfrm>
              <a:off x="5015" y="3036"/>
              <a:ext cx="65" cy="15"/>
            </a:xfrm>
            <a:custGeom>
              <a:avLst/>
              <a:gdLst>
                <a:gd name="T0" fmla="*/ 74 w 56"/>
                <a:gd name="T1" fmla="*/ 1 h 13"/>
                <a:gd name="T2" fmla="*/ 68 w 56"/>
                <a:gd name="T3" fmla="*/ 0 h 13"/>
                <a:gd name="T4" fmla="*/ 67 w 56"/>
                <a:gd name="T5" fmla="*/ 0 h 13"/>
                <a:gd name="T6" fmla="*/ 65 w 56"/>
                <a:gd name="T7" fmla="*/ 0 h 13"/>
                <a:gd name="T8" fmla="*/ 62 w 56"/>
                <a:gd name="T9" fmla="*/ 0 h 13"/>
                <a:gd name="T10" fmla="*/ 59 w 56"/>
                <a:gd name="T11" fmla="*/ 0 h 13"/>
                <a:gd name="T12" fmla="*/ 57 w 56"/>
                <a:gd name="T13" fmla="*/ 0 h 13"/>
                <a:gd name="T14" fmla="*/ 56 w 56"/>
                <a:gd name="T15" fmla="*/ 0 h 13"/>
                <a:gd name="T16" fmla="*/ 52 w 56"/>
                <a:gd name="T17" fmla="*/ 0 h 13"/>
                <a:gd name="T18" fmla="*/ 50 w 56"/>
                <a:gd name="T19" fmla="*/ 0 h 13"/>
                <a:gd name="T20" fmla="*/ 48 w 56"/>
                <a:gd name="T21" fmla="*/ 0 h 13"/>
                <a:gd name="T22" fmla="*/ 44 w 56"/>
                <a:gd name="T23" fmla="*/ 0 h 13"/>
                <a:gd name="T24" fmla="*/ 42 w 56"/>
                <a:gd name="T25" fmla="*/ 0 h 13"/>
                <a:gd name="T26" fmla="*/ 41 w 56"/>
                <a:gd name="T27" fmla="*/ 0 h 13"/>
                <a:gd name="T28" fmla="*/ 38 w 56"/>
                <a:gd name="T29" fmla="*/ 0 h 13"/>
                <a:gd name="T30" fmla="*/ 35 w 56"/>
                <a:gd name="T31" fmla="*/ 0 h 13"/>
                <a:gd name="T32" fmla="*/ 34 w 56"/>
                <a:gd name="T33" fmla="*/ 0 h 13"/>
                <a:gd name="T34" fmla="*/ 31 w 56"/>
                <a:gd name="T35" fmla="*/ 0 h 13"/>
                <a:gd name="T36" fmla="*/ 28 w 56"/>
                <a:gd name="T37" fmla="*/ 1 h 13"/>
                <a:gd name="T38" fmla="*/ 26 w 56"/>
                <a:gd name="T39" fmla="*/ 1 h 13"/>
                <a:gd name="T40" fmla="*/ 23 w 56"/>
                <a:gd name="T41" fmla="*/ 1 h 13"/>
                <a:gd name="T42" fmla="*/ 22 w 56"/>
                <a:gd name="T43" fmla="*/ 2 h 13"/>
                <a:gd name="T44" fmla="*/ 19 w 56"/>
                <a:gd name="T45" fmla="*/ 2 h 13"/>
                <a:gd name="T46" fmla="*/ 17 w 56"/>
                <a:gd name="T47" fmla="*/ 3 h 13"/>
                <a:gd name="T48" fmla="*/ 15 w 56"/>
                <a:gd name="T49" fmla="*/ 6 h 13"/>
                <a:gd name="T50" fmla="*/ 12 w 56"/>
                <a:gd name="T51" fmla="*/ 6 h 13"/>
                <a:gd name="T52" fmla="*/ 9 w 56"/>
                <a:gd name="T53" fmla="*/ 7 h 13"/>
                <a:gd name="T54" fmla="*/ 8 w 56"/>
                <a:gd name="T55" fmla="*/ 8 h 13"/>
                <a:gd name="T56" fmla="*/ 6 w 56"/>
                <a:gd name="T57" fmla="*/ 10 h 13"/>
                <a:gd name="T58" fmla="*/ 3 w 56"/>
                <a:gd name="T59" fmla="*/ 12 h 13"/>
                <a:gd name="T60" fmla="*/ 1 w 56"/>
                <a:gd name="T61" fmla="*/ 14 h 13"/>
                <a:gd name="T62" fmla="*/ 0 w 56"/>
                <a:gd name="T63" fmla="*/ 16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3">
                  <a:moveTo>
                    <a:pt x="55" y="1"/>
                  </a:moveTo>
                  <a:lnTo>
                    <a:pt x="51" y="0"/>
                  </a:lnTo>
                  <a:lnTo>
                    <a:pt x="50" y="0"/>
                  </a:lnTo>
                  <a:lnTo>
                    <a:pt x="48" y="0"/>
                  </a:lnTo>
                  <a:lnTo>
                    <a:pt x="46" y="0"/>
                  </a:lnTo>
                  <a:lnTo>
                    <a:pt x="44" y="0"/>
                  </a:lnTo>
                  <a:lnTo>
                    <a:pt x="42" y="0"/>
                  </a:lnTo>
                  <a:lnTo>
                    <a:pt x="41" y="0"/>
                  </a:lnTo>
                  <a:lnTo>
                    <a:pt x="39" y="0"/>
                  </a:lnTo>
                  <a:lnTo>
                    <a:pt x="37" y="0"/>
                  </a:lnTo>
                  <a:lnTo>
                    <a:pt x="35" y="0"/>
                  </a:lnTo>
                  <a:lnTo>
                    <a:pt x="33" y="0"/>
                  </a:lnTo>
                  <a:lnTo>
                    <a:pt x="31" y="0"/>
                  </a:lnTo>
                  <a:lnTo>
                    <a:pt x="30" y="0"/>
                  </a:lnTo>
                  <a:lnTo>
                    <a:pt x="28" y="0"/>
                  </a:lnTo>
                  <a:lnTo>
                    <a:pt x="26" y="0"/>
                  </a:lnTo>
                  <a:lnTo>
                    <a:pt x="25" y="0"/>
                  </a:lnTo>
                  <a:lnTo>
                    <a:pt x="23" y="0"/>
                  </a:lnTo>
                  <a:lnTo>
                    <a:pt x="21" y="1"/>
                  </a:lnTo>
                  <a:lnTo>
                    <a:pt x="19" y="1"/>
                  </a:lnTo>
                  <a:lnTo>
                    <a:pt x="17" y="1"/>
                  </a:lnTo>
                  <a:lnTo>
                    <a:pt x="16" y="2"/>
                  </a:lnTo>
                  <a:lnTo>
                    <a:pt x="14" y="2"/>
                  </a:lnTo>
                  <a:lnTo>
                    <a:pt x="13" y="3"/>
                  </a:lnTo>
                  <a:lnTo>
                    <a:pt x="11" y="4"/>
                  </a:lnTo>
                  <a:lnTo>
                    <a:pt x="9" y="4"/>
                  </a:lnTo>
                  <a:lnTo>
                    <a:pt x="7" y="5"/>
                  </a:lnTo>
                  <a:lnTo>
                    <a:pt x="6" y="6"/>
                  </a:lnTo>
                  <a:lnTo>
                    <a:pt x="4" y="8"/>
                  </a:lnTo>
                  <a:lnTo>
                    <a:pt x="3" y="9"/>
                  </a:lnTo>
                  <a:lnTo>
                    <a:pt x="1" y="10"/>
                  </a:lnTo>
                  <a:lnTo>
                    <a:pt x="0" y="1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2" name="Freeform 98"/>
            <p:cNvSpPr>
              <a:spLocks/>
            </p:cNvSpPr>
            <p:nvPr/>
          </p:nvSpPr>
          <p:spPr bwMode="auto">
            <a:xfrm>
              <a:off x="4965" y="3111"/>
              <a:ext cx="45" cy="1"/>
            </a:xfrm>
            <a:custGeom>
              <a:avLst/>
              <a:gdLst>
                <a:gd name="T0" fmla="*/ 52 w 38"/>
                <a:gd name="T1" fmla="*/ 0 h 1"/>
                <a:gd name="T2" fmla="*/ 49 w 38"/>
                <a:gd name="T3" fmla="*/ 0 h 1"/>
                <a:gd name="T4" fmla="*/ 46 w 38"/>
                <a:gd name="T5" fmla="*/ 0 h 1"/>
                <a:gd name="T6" fmla="*/ 45 w 38"/>
                <a:gd name="T7" fmla="*/ 0 h 1"/>
                <a:gd name="T8" fmla="*/ 44 w 38"/>
                <a:gd name="T9" fmla="*/ 0 h 1"/>
                <a:gd name="T10" fmla="*/ 43 w 38"/>
                <a:gd name="T11" fmla="*/ 0 h 1"/>
                <a:gd name="T12" fmla="*/ 40 w 38"/>
                <a:gd name="T13" fmla="*/ 0 h 1"/>
                <a:gd name="T14" fmla="*/ 39 w 38"/>
                <a:gd name="T15" fmla="*/ 0 h 1"/>
                <a:gd name="T16" fmla="*/ 38 w 38"/>
                <a:gd name="T17" fmla="*/ 0 h 1"/>
                <a:gd name="T18" fmla="*/ 36 w 38"/>
                <a:gd name="T19" fmla="*/ 0 h 1"/>
                <a:gd name="T20" fmla="*/ 33 w 38"/>
                <a:gd name="T21" fmla="*/ 0 h 1"/>
                <a:gd name="T22" fmla="*/ 32 w 38"/>
                <a:gd name="T23" fmla="*/ 0 h 1"/>
                <a:gd name="T24" fmla="*/ 31 w 38"/>
                <a:gd name="T25" fmla="*/ 0 h 1"/>
                <a:gd name="T26" fmla="*/ 30 w 38"/>
                <a:gd name="T27" fmla="*/ 0 h 1"/>
                <a:gd name="T28" fmla="*/ 27 w 38"/>
                <a:gd name="T29" fmla="*/ 0 h 1"/>
                <a:gd name="T30" fmla="*/ 25 w 38"/>
                <a:gd name="T31" fmla="*/ 0 h 1"/>
                <a:gd name="T32" fmla="*/ 24 w 38"/>
                <a:gd name="T33" fmla="*/ 0 h 1"/>
                <a:gd name="T34" fmla="*/ 23 w 38"/>
                <a:gd name="T35" fmla="*/ 0 h 1"/>
                <a:gd name="T36" fmla="*/ 21 w 38"/>
                <a:gd name="T37" fmla="*/ 0 h 1"/>
                <a:gd name="T38" fmla="*/ 20 w 38"/>
                <a:gd name="T39" fmla="*/ 0 h 1"/>
                <a:gd name="T40" fmla="*/ 18 w 38"/>
                <a:gd name="T41" fmla="*/ 0 h 1"/>
                <a:gd name="T42" fmla="*/ 15 w 38"/>
                <a:gd name="T43" fmla="*/ 0 h 1"/>
                <a:gd name="T44" fmla="*/ 14 w 38"/>
                <a:gd name="T45" fmla="*/ 0 h 1"/>
                <a:gd name="T46" fmla="*/ 13 w 38"/>
                <a:gd name="T47" fmla="*/ 0 h 1"/>
                <a:gd name="T48" fmla="*/ 11 w 38"/>
                <a:gd name="T49" fmla="*/ 0 h 1"/>
                <a:gd name="T50" fmla="*/ 9 w 38"/>
                <a:gd name="T51" fmla="*/ 0 h 1"/>
                <a:gd name="T52" fmla="*/ 7 w 38"/>
                <a:gd name="T53" fmla="*/ 0 h 1"/>
                <a:gd name="T54" fmla="*/ 6 w 38"/>
                <a:gd name="T55" fmla="*/ 0 h 1"/>
                <a:gd name="T56" fmla="*/ 5 w 38"/>
                <a:gd name="T57" fmla="*/ 0 h 1"/>
                <a:gd name="T58" fmla="*/ 2 w 38"/>
                <a:gd name="T59" fmla="*/ 0 h 1"/>
                <a:gd name="T60" fmla="*/ 1 w 38"/>
                <a:gd name="T61" fmla="*/ 0 h 1"/>
                <a:gd name="T62" fmla="*/ 0 w 38"/>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
                  <a:moveTo>
                    <a:pt x="37" y="0"/>
                  </a:moveTo>
                  <a:lnTo>
                    <a:pt x="35" y="0"/>
                  </a:lnTo>
                  <a:lnTo>
                    <a:pt x="33" y="0"/>
                  </a:lnTo>
                  <a:lnTo>
                    <a:pt x="32" y="0"/>
                  </a:lnTo>
                  <a:lnTo>
                    <a:pt x="31" y="0"/>
                  </a:lnTo>
                  <a:lnTo>
                    <a:pt x="30" y="0"/>
                  </a:lnTo>
                  <a:lnTo>
                    <a:pt x="29" y="0"/>
                  </a:lnTo>
                  <a:lnTo>
                    <a:pt x="28" y="0"/>
                  </a:lnTo>
                  <a:lnTo>
                    <a:pt x="27" y="0"/>
                  </a:lnTo>
                  <a:lnTo>
                    <a:pt x="25" y="0"/>
                  </a:lnTo>
                  <a:lnTo>
                    <a:pt x="24" y="0"/>
                  </a:lnTo>
                  <a:lnTo>
                    <a:pt x="23" y="0"/>
                  </a:lnTo>
                  <a:lnTo>
                    <a:pt x="22" y="0"/>
                  </a:lnTo>
                  <a:lnTo>
                    <a:pt x="21" y="0"/>
                  </a:lnTo>
                  <a:lnTo>
                    <a:pt x="19" y="0"/>
                  </a:lnTo>
                  <a:lnTo>
                    <a:pt x="18" y="0"/>
                  </a:lnTo>
                  <a:lnTo>
                    <a:pt x="17" y="0"/>
                  </a:lnTo>
                  <a:lnTo>
                    <a:pt x="16" y="0"/>
                  </a:lnTo>
                  <a:lnTo>
                    <a:pt x="15" y="0"/>
                  </a:lnTo>
                  <a:lnTo>
                    <a:pt x="14" y="0"/>
                  </a:lnTo>
                  <a:lnTo>
                    <a:pt x="13" y="0"/>
                  </a:lnTo>
                  <a:lnTo>
                    <a:pt x="11" y="0"/>
                  </a:lnTo>
                  <a:lnTo>
                    <a:pt x="10" y="0"/>
                  </a:lnTo>
                  <a:lnTo>
                    <a:pt x="9" y="0"/>
                  </a:lnTo>
                  <a:lnTo>
                    <a:pt x="8" y="0"/>
                  </a:lnTo>
                  <a:lnTo>
                    <a:pt x="7" y="0"/>
                  </a:lnTo>
                  <a:lnTo>
                    <a:pt x="5" y="0"/>
                  </a:lnTo>
                  <a:lnTo>
                    <a:pt x="4" y="0"/>
                  </a:lnTo>
                  <a:lnTo>
                    <a:pt x="3" y="0"/>
                  </a:lnTo>
                  <a:lnTo>
                    <a:pt x="2" y="0"/>
                  </a:lnTo>
                  <a:lnTo>
                    <a:pt x="1" y="0"/>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3" name="Line 99"/>
            <p:cNvSpPr>
              <a:spLocks noChangeShapeType="1"/>
            </p:cNvSpPr>
            <p:nvPr/>
          </p:nvSpPr>
          <p:spPr bwMode="auto">
            <a:xfrm flipH="1">
              <a:off x="5949" y="2765"/>
              <a:ext cx="21" cy="6"/>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04" name="Line 100"/>
            <p:cNvSpPr>
              <a:spLocks noChangeShapeType="1"/>
            </p:cNvSpPr>
            <p:nvPr/>
          </p:nvSpPr>
          <p:spPr bwMode="auto">
            <a:xfrm>
              <a:off x="5959" y="2759"/>
              <a:ext cx="11" cy="24"/>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205" name="Freeform 101"/>
            <p:cNvSpPr>
              <a:spLocks/>
            </p:cNvSpPr>
            <p:nvPr/>
          </p:nvSpPr>
          <p:spPr bwMode="auto">
            <a:xfrm>
              <a:off x="5608" y="3772"/>
              <a:ext cx="140" cy="193"/>
            </a:xfrm>
            <a:custGeom>
              <a:avLst/>
              <a:gdLst>
                <a:gd name="T0" fmla="*/ 130 w 120"/>
                <a:gd name="T1" fmla="*/ 0 h 171"/>
                <a:gd name="T2" fmla="*/ 106 w 120"/>
                <a:gd name="T3" fmla="*/ 9 h 171"/>
                <a:gd name="T4" fmla="*/ 84 w 120"/>
                <a:gd name="T5" fmla="*/ 26 h 171"/>
                <a:gd name="T6" fmla="*/ 84 w 120"/>
                <a:gd name="T7" fmla="*/ 26 h 171"/>
                <a:gd name="T8" fmla="*/ 63 w 120"/>
                <a:gd name="T9" fmla="*/ 51 h 171"/>
                <a:gd name="T10" fmla="*/ 60 w 120"/>
                <a:gd name="T11" fmla="*/ 81 h 171"/>
                <a:gd name="T12" fmla="*/ 49 w 120"/>
                <a:gd name="T13" fmla="*/ 115 h 171"/>
                <a:gd name="T14" fmla="*/ 30 w 120"/>
                <a:gd name="T15" fmla="*/ 161 h 171"/>
                <a:gd name="T16" fmla="*/ 15 w 120"/>
                <a:gd name="T17" fmla="*/ 191 h 171"/>
                <a:gd name="T18" fmla="*/ 0 w 120"/>
                <a:gd name="T19" fmla="*/ 217 h 171"/>
                <a:gd name="T20" fmla="*/ 19 w 120"/>
                <a:gd name="T21" fmla="*/ 217 h 171"/>
                <a:gd name="T22" fmla="*/ 51 w 120"/>
                <a:gd name="T23" fmla="*/ 209 h 171"/>
                <a:gd name="T24" fmla="*/ 78 w 120"/>
                <a:gd name="T25" fmla="*/ 191 h 171"/>
                <a:gd name="T26" fmla="*/ 92 w 120"/>
                <a:gd name="T27" fmla="*/ 178 h 171"/>
                <a:gd name="T28" fmla="*/ 123 w 120"/>
                <a:gd name="T29" fmla="*/ 146 h 171"/>
                <a:gd name="T30" fmla="*/ 145 w 120"/>
                <a:gd name="T31" fmla="*/ 102 h 171"/>
                <a:gd name="T32" fmla="*/ 155 w 120"/>
                <a:gd name="T33" fmla="*/ 63 h 171"/>
                <a:gd name="T34" fmla="*/ 162 w 120"/>
                <a:gd name="T35" fmla="*/ 26 h 171"/>
                <a:gd name="T36" fmla="*/ 162 w 120"/>
                <a:gd name="T37" fmla="*/ 9 h 171"/>
                <a:gd name="T38" fmla="*/ 152 w 120"/>
                <a:gd name="T39" fmla="*/ 3 h 171"/>
                <a:gd name="T40" fmla="*/ 137 w 120"/>
                <a:gd name="T41" fmla="*/ 0 h 171"/>
                <a:gd name="T42" fmla="*/ 133 w 120"/>
                <a:gd name="T43" fmla="*/ 0 h 171"/>
                <a:gd name="T44" fmla="*/ 130 w 120"/>
                <a:gd name="T45" fmla="*/ 0 h 1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0" h="171">
                  <a:moveTo>
                    <a:pt x="95" y="0"/>
                  </a:moveTo>
                  <a:lnTo>
                    <a:pt x="78" y="7"/>
                  </a:lnTo>
                  <a:lnTo>
                    <a:pt x="62" y="20"/>
                  </a:lnTo>
                  <a:lnTo>
                    <a:pt x="46" y="40"/>
                  </a:lnTo>
                  <a:lnTo>
                    <a:pt x="44" y="64"/>
                  </a:lnTo>
                  <a:lnTo>
                    <a:pt x="36" y="90"/>
                  </a:lnTo>
                  <a:lnTo>
                    <a:pt x="22" y="127"/>
                  </a:lnTo>
                  <a:lnTo>
                    <a:pt x="11" y="150"/>
                  </a:lnTo>
                  <a:lnTo>
                    <a:pt x="0" y="170"/>
                  </a:lnTo>
                  <a:lnTo>
                    <a:pt x="14" y="170"/>
                  </a:lnTo>
                  <a:lnTo>
                    <a:pt x="38" y="164"/>
                  </a:lnTo>
                  <a:lnTo>
                    <a:pt x="57" y="150"/>
                  </a:lnTo>
                  <a:lnTo>
                    <a:pt x="68" y="140"/>
                  </a:lnTo>
                  <a:lnTo>
                    <a:pt x="90" y="114"/>
                  </a:lnTo>
                  <a:lnTo>
                    <a:pt x="106" y="80"/>
                  </a:lnTo>
                  <a:lnTo>
                    <a:pt x="114" y="50"/>
                  </a:lnTo>
                  <a:lnTo>
                    <a:pt x="119" y="20"/>
                  </a:lnTo>
                  <a:lnTo>
                    <a:pt x="119" y="7"/>
                  </a:lnTo>
                  <a:lnTo>
                    <a:pt x="111" y="3"/>
                  </a:lnTo>
                  <a:lnTo>
                    <a:pt x="100" y="0"/>
                  </a:lnTo>
                  <a:lnTo>
                    <a:pt x="98" y="0"/>
                  </a:lnTo>
                  <a:lnTo>
                    <a:pt x="95"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6" name="Rectangle 102"/>
            <p:cNvSpPr>
              <a:spLocks noChangeArrowheads="1"/>
            </p:cNvSpPr>
            <p:nvPr/>
          </p:nvSpPr>
          <p:spPr bwMode="auto">
            <a:xfrm flipV="1">
              <a:off x="5341" y="3276"/>
              <a:ext cx="11" cy="2"/>
            </a:xfrm>
            <a:prstGeom prst="rect">
              <a:avLst/>
            </a:prstGeom>
            <a:solidFill>
              <a:srgbClr val="FFFFFF">
                <a:alpha val="50195"/>
              </a:srgbClr>
            </a:soli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7207" name="Freeform 103"/>
            <p:cNvSpPr>
              <a:spLocks/>
            </p:cNvSpPr>
            <p:nvPr/>
          </p:nvSpPr>
          <p:spPr bwMode="auto">
            <a:xfrm>
              <a:off x="5336" y="3288"/>
              <a:ext cx="197" cy="89"/>
            </a:xfrm>
            <a:custGeom>
              <a:avLst/>
              <a:gdLst>
                <a:gd name="T0" fmla="*/ 32 w 168"/>
                <a:gd name="T1" fmla="*/ 0 h 79"/>
                <a:gd name="T2" fmla="*/ 7 w 168"/>
                <a:gd name="T3" fmla="*/ 3 h 79"/>
                <a:gd name="T4" fmla="*/ 0 w 168"/>
                <a:gd name="T5" fmla="*/ 24 h 79"/>
                <a:gd name="T6" fmla="*/ 15 w 168"/>
                <a:gd name="T7" fmla="*/ 44 h 79"/>
                <a:gd name="T8" fmla="*/ 39 w 168"/>
                <a:gd name="T9" fmla="*/ 60 h 79"/>
                <a:gd name="T10" fmla="*/ 67 w 168"/>
                <a:gd name="T11" fmla="*/ 60 h 79"/>
                <a:gd name="T12" fmla="*/ 95 w 168"/>
                <a:gd name="T13" fmla="*/ 71 h 79"/>
                <a:gd name="T14" fmla="*/ 130 w 168"/>
                <a:gd name="T15" fmla="*/ 74 h 79"/>
                <a:gd name="T16" fmla="*/ 167 w 168"/>
                <a:gd name="T17" fmla="*/ 88 h 79"/>
                <a:gd name="T18" fmla="*/ 182 w 168"/>
                <a:gd name="T19" fmla="*/ 91 h 79"/>
                <a:gd name="T20" fmla="*/ 223 w 168"/>
                <a:gd name="T21" fmla="*/ 99 h 79"/>
                <a:gd name="T22" fmla="*/ 230 w 168"/>
                <a:gd name="T23" fmla="*/ 95 h 79"/>
                <a:gd name="T24" fmla="*/ 225 w 168"/>
                <a:gd name="T25" fmla="*/ 80 h 79"/>
                <a:gd name="T26" fmla="*/ 162 w 168"/>
                <a:gd name="T27" fmla="*/ 63 h 79"/>
                <a:gd name="T28" fmla="*/ 99 w 168"/>
                <a:gd name="T29" fmla="*/ 28 h 79"/>
                <a:gd name="T30" fmla="*/ 72 w 168"/>
                <a:gd name="T31" fmla="*/ 20 h 79"/>
                <a:gd name="T32" fmla="*/ 39 w 168"/>
                <a:gd name="T33" fmla="*/ 8 h 79"/>
                <a:gd name="T34" fmla="*/ 39 w 168"/>
                <a:gd name="T35" fmla="*/ 8 h 79"/>
                <a:gd name="T36" fmla="*/ 32 w 168"/>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8" h="79">
                  <a:moveTo>
                    <a:pt x="23" y="0"/>
                  </a:moveTo>
                  <a:lnTo>
                    <a:pt x="5" y="3"/>
                  </a:lnTo>
                  <a:lnTo>
                    <a:pt x="0" y="19"/>
                  </a:lnTo>
                  <a:lnTo>
                    <a:pt x="11" y="35"/>
                  </a:lnTo>
                  <a:lnTo>
                    <a:pt x="28" y="47"/>
                  </a:lnTo>
                  <a:lnTo>
                    <a:pt x="49" y="47"/>
                  </a:lnTo>
                  <a:lnTo>
                    <a:pt x="69" y="56"/>
                  </a:lnTo>
                  <a:lnTo>
                    <a:pt x="95" y="59"/>
                  </a:lnTo>
                  <a:lnTo>
                    <a:pt x="121" y="69"/>
                  </a:lnTo>
                  <a:lnTo>
                    <a:pt x="132" y="72"/>
                  </a:lnTo>
                  <a:lnTo>
                    <a:pt x="162" y="78"/>
                  </a:lnTo>
                  <a:lnTo>
                    <a:pt x="167" y="75"/>
                  </a:lnTo>
                  <a:lnTo>
                    <a:pt x="164" y="63"/>
                  </a:lnTo>
                  <a:lnTo>
                    <a:pt x="118" y="50"/>
                  </a:lnTo>
                  <a:lnTo>
                    <a:pt x="72" y="22"/>
                  </a:lnTo>
                  <a:lnTo>
                    <a:pt x="52" y="16"/>
                  </a:lnTo>
                  <a:lnTo>
                    <a:pt x="28" y="6"/>
                  </a:lnTo>
                  <a:lnTo>
                    <a:pt x="2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8" name="Freeform 104"/>
            <p:cNvSpPr>
              <a:spLocks/>
            </p:cNvSpPr>
            <p:nvPr/>
          </p:nvSpPr>
          <p:spPr bwMode="auto">
            <a:xfrm>
              <a:off x="5332" y="3201"/>
              <a:ext cx="366" cy="110"/>
            </a:xfrm>
            <a:custGeom>
              <a:avLst/>
              <a:gdLst>
                <a:gd name="T0" fmla="*/ 70 w 313"/>
                <a:gd name="T1" fmla="*/ 2 h 98"/>
                <a:gd name="T2" fmla="*/ 41 w 313"/>
                <a:gd name="T3" fmla="*/ 0 h 98"/>
                <a:gd name="T4" fmla="*/ 18 w 313"/>
                <a:gd name="T5" fmla="*/ 1 h 98"/>
                <a:gd name="T6" fmla="*/ 0 w 313"/>
                <a:gd name="T7" fmla="*/ 13 h 98"/>
                <a:gd name="T8" fmla="*/ 0 w 313"/>
                <a:gd name="T9" fmla="*/ 17 h 98"/>
                <a:gd name="T10" fmla="*/ 23 w 313"/>
                <a:gd name="T11" fmla="*/ 28 h 98"/>
                <a:gd name="T12" fmla="*/ 50 w 313"/>
                <a:gd name="T13" fmla="*/ 39 h 98"/>
                <a:gd name="T14" fmla="*/ 75 w 313"/>
                <a:gd name="T15" fmla="*/ 47 h 98"/>
                <a:gd name="T16" fmla="*/ 106 w 313"/>
                <a:gd name="T17" fmla="*/ 53 h 98"/>
                <a:gd name="T18" fmla="*/ 119 w 313"/>
                <a:gd name="T19" fmla="*/ 59 h 98"/>
                <a:gd name="T20" fmla="*/ 146 w 313"/>
                <a:gd name="T21" fmla="*/ 68 h 98"/>
                <a:gd name="T22" fmla="*/ 151 w 313"/>
                <a:gd name="T23" fmla="*/ 71 h 98"/>
                <a:gd name="T24" fmla="*/ 205 w 313"/>
                <a:gd name="T25" fmla="*/ 93 h 98"/>
                <a:gd name="T26" fmla="*/ 229 w 313"/>
                <a:gd name="T27" fmla="*/ 101 h 98"/>
                <a:gd name="T28" fmla="*/ 246 w 313"/>
                <a:gd name="T29" fmla="*/ 106 h 98"/>
                <a:gd name="T30" fmla="*/ 271 w 313"/>
                <a:gd name="T31" fmla="*/ 107 h 98"/>
                <a:gd name="T32" fmla="*/ 282 w 313"/>
                <a:gd name="T33" fmla="*/ 109 h 98"/>
                <a:gd name="T34" fmla="*/ 317 w 313"/>
                <a:gd name="T35" fmla="*/ 117 h 98"/>
                <a:gd name="T36" fmla="*/ 338 w 313"/>
                <a:gd name="T37" fmla="*/ 120 h 98"/>
                <a:gd name="T38" fmla="*/ 371 w 313"/>
                <a:gd name="T39" fmla="*/ 122 h 98"/>
                <a:gd name="T40" fmla="*/ 391 w 313"/>
                <a:gd name="T41" fmla="*/ 116 h 98"/>
                <a:gd name="T42" fmla="*/ 405 w 313"/>
                <a:gd name="T43" fmla="*/ 111 h 98"/>
                <a:gd name="T44" fmla="*/ 426 w 313"/>
                <a:gd name="T45" fmla="*/ 101 h 98"/>
                <a:gd name="T46" fmla="*/ 427 w 313"/>
                <a:gd name="T47" fmla="*/ 93 h 98"/>
                <a:gd name="T48" fmla="*/ 406 w 313"/>
                <a:gd name="T49" fmla="*/ 91 h 98"/>
                <a:gd name="T50" fmla="*/ 353 w 313"/>
                <a:gd name="T51" fmla="*/ 86 h 98"/>
                <a:gd name="T52" fmla="*/ 317 w 313"/>
                <a:gd name="T53" fmla="*/ 72 h 98"/>
                <a:gd name="T54" fmla="*/ 294 w 313"/>
                <a:gd name="T55" fmla="*/ 66 h 98"/>
                <a:gd name="T56" fmla="*/ 246 w 313"/>
                <a:gd name="T57" fmla="*/ 57 h 98"/>
                <a:gd name="T58" fmla="*/ 205 w 313"/>
                <a:gd name="T59" fmla="*/ 51 h 98"/>
                <a:gd name="T60" fmla="*/ 149 w 313"/>
                <a:gd name="T61" fmla="*/ 33 h 98"/>
                <a:gd name="T62" fmla="*/ 126 w 313"/>
                <a:gd name="T63" fmla="*/ 25 h 98"/>
                <a:gd name="T64" fmla="*/ 98 w 313"/>
                <a:gd name="T65" fmla="*/ 13 h 98"/>
                <a:gd name="T66" fmla="*/ 49 w 313"/>
                <a:gd name="T67" fmla="*/ 3 h 98"/>
                <a:gd name="T68" fmla="*/ 34 w 313"/>
                <a:gd name="T69" fmla="*/ 0 h 98"/>
                <a:gd name="T70" fmla="*/ 16 w 313"/>
                <a:gd name="T71" fmla="*/ 8 h 98"/>
                <a:gd name="T72" fmla="*/ 13 w 313"/>
                <a:gd name="T73" fmla="*/ 10 h 98"/>
                <a:gd name="T74" fmla="*/ 13 w 313"/>
                <a:gd name="T75" fmla="*/ 12 h 98"/>
                <a:gd name="T76" fmla="*/ 70 w 313"/>
                <a:gd name="T77" fmla="*/ 2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13" h="98">
                  <a:moveTo>
                    <a:pt x="51" y="2"/>
                  </a:moveTo>
                  <a:lnTo>
                    <a:pt x="30" y="0"/>
                  </a:lnTo>
                  <a:lnTo>
                    <a:pt x="13" y="1"/>
                  </a:lnTo>
                  <a:lnTo>
                    <a:pt x="0" y="11"/>
                  </a:lnTo>
                  <a:lnTo>
                    <a:pt x="0" y="13"/>
                  </a:lnTo>
                  <a:lnTo>
                    <a:pt x="17" y="22"/>
                  </a:lnTo>
                  <a:lnTo>
                    <a:pt x="37" y="31"/>
                  </a:lnTo>
                  <a:lnTo>
                    <a:pt x="55" y="37"/>
                  </a:lnTo>
                  <a:lnTo>
                    <a:pt x="78" y="42"/>
                  </a:lnTo>
                  <a:lnTo>
                    <a:pt x="87" y="47"/>
                  </a:lnTo>
                  <a:lnTo>
                    <a:pt x="107" y="54"/>
                  </a:lnTo>
                  <a:lnTo>
                    <a:pt x="110" y="56"/>
                  </a:lnTo>
                  <a:lnTo>
                    <a:pt x="150" y="74"/>
                  </a:lnTo>
                  <a:lnTo>
                    <a:pt x="168" y="80"/>
                  </a:lnTo>
                  <a:lnTo>
                    <a:pt x="180" y="84"/>
                  </a:lnTo>
                  <a:lnTo>
                    <a:pt x="198" y="85"/>
                  </a:lnTo>
                  <a:lnTo>
                    <a:pt x="206" y="86"/>
                  </a:lnTo>
                  <a:lnTo>
                    <a:pt x="232" y="93"/>
                  </a:lnTo>
                  <a:lnTo>
                    <a:pt x="247" y="95"/>
                  </a:lnTo>
                  <a:lnTo>
                    <a:pt x="271" y="97"/>
                  </a:lnTo>
                  <a:lnTo>
                    <a:pt x="286" y="92"/>
                  </a:lnTo>
                  <a:lnTo>
                    <a:pt x="296" y="88"/>
                  </a:lnTo>
                  <a:lnTo>
                    <a:pt x="311" y="80"/>
                  </a:lnTo>
                  <a:lnTo>
                    <a:pt x="312" y="74"/>
                  </a:lnTo>
                  <a:lnTo>
                    <a:pt x="297" y="72"/>
                  </a:lnTo>
                  <a:lnTo>
                    <a:pt x="258" y="69"/>
                  </a:lnTo>
                  <a:lnTo>
                    <a:pt x="232" y="57"/>
                  </a:lnTo>
                  <a:lnTo>
                    <a:pt x="215" y="53"/>
                  </a:lnTo>
                  <a:lnTo>
                    <a:pt x="180" y="45"/>
                  </a:lnTo>
                  <a:lnTo>
                    <a:pt x="150" y="40"/>
                  </a:lnTo>
                  <a:lnTo>
                    <a:pt x="109" y="26"/>
                  </a:lnTo>
                  <a:lnTo>
                    <a:pt x="92" y="20"/>
                  </a:lnTo>
                  <a:lnTo>
                    <a:pt x="72" y="11"/>
                  </a:lnTo>
                  <a:lnTo>
                    <a:pt x="36" y="3"/>
                  </a:lnTo>
                  <a:lnTo>
                    <a:pt x="25" y="0"/>
                  </a:lnTo>
                  <a:lnTo>
                    <a:pt x="12" y="6"/>
                  </a:lnTo>
                  <a:lnTo>
                    <a:pt x="9" y="8"/>
                  </a:lnTo>
                  <a:lnTo>
                    <a:pt x="9" y="10"/>
                  </a:lnTo>
                  <a:lnTo>
                    <a:pt x="51" y="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09" name="Freeform 105"/>
            <p:cNvSpPr>
              <a:spLocks/>
            </p:cNvSpPr>
            <p:nvPr/>
          </p:nvSpPr>
          <p:spPr bwMode="auto">
            <a:xfrm>
              <a:off x="4781" y="3187"/>
              <a:ext cx="884" cy="715"/>
            </a:xfrm>
            <a:custGeom>
              <a:avLst/>
              <a:gdLst>
                <a:gd name="T0" fmla="*/ 256 w 756"/>
                <a:gd name="T1" fmla="*/ 9 h 633"/>
                <a:gd name="T2" fmla="*/ 223 w 756"/>
                <a:gd name="T3" fmla="*/ 9 h 633"/>
                <a:gd name="T4" fmla="*/ 195 w 756"/>
                <a:gd name="T5" fmla="*/ 21 h 633"/>
                <a:gd name="T6" fmla="*/ 171 w 756"/>
                <a:gd name="T7" fmla="*/ 36 h 633"/>
                <a:gd name="T8" fmla="*/ 127 w 756"/>
                <a:gd name="T9" fmla="*/ 59 h 633"/>
                <a:gd name="T10" fmla="*/ 83 w 756"/>
                <a:gd name="T11" fmla="*/ 86 h 633"/>
                <a:gd name="T12" fmla="*/ 40 w 756"/>
                <a:gd name="T13" fmla="*/ 112 h 633"/>
                <a:gd name="T14" fmla="*/ 0 w 756"/>
                <a:gd name="T15" fmla="*/ 139 h 633"/>
                <a:gd name="T16" fmla="*/ 21 w 756"/>
                <a:gd name="T17" fmla="*/ 162 h 633"/>
                <a:gd name="T18" fmla="*/ 40 w 756"/>
                <a:gd name="T19" fmla="*/ 203 h 633"/>
                <a:gd name="T20" fmla="*/ 51 w 756"/>
                <a:gd name="T21" fmla="*/ 252 h 633"/>
                <a:gd name="T22" fmla="*/ 68 w 756"/>
                <a:gd name="T23" fmla="*/ 274 h 633"/>
                <a:gd name="T24" fmla="*/ 99 w 756"/>
                <a:gd name="T25" fmla="*/ 284 h 633"/>
                <a:gd name="T26" fmla="*/ 127 w 756"/>
                <a:gd name="T27" fmla="*/ 293 h 633"/>
                <a:gd name="T28" fmla="*/ 171 w 756"/>
                <a:gd name="T29" fmla="*/ 319 h 633"/>
                <a:gd name="T30" fmla="*/ 208 w 756"/>
                <a:gd name="T31" fmla="*/ 324 h 633"/>
                <a:gd name="T32" fmla="*/ 235 w 756"/>
                <a:gd name="T33" fmla="*/ 324 h 633"/>
                <a:gd name="T34" fmla="*/ 296 w 756"/>
                <a:gd name="T35" fmla="*/ 337 h 633"/>
                <a:gd name="T36" fmla="*/ 352 w 756"/>
                <a:gd name="T37" fmla="*/ 346 h 633"/>
                <a:gd name="T38" fmla="*/ 387 w 756"/>
                <a:gd name="T39" fmla="*/ 346 h 633"/>
                <a:gd name="T40" fmla="*/ 451 w 756"/>
                <a:gd name="T41" fmla="*/ 365 h 633"/>
                <a:gd name="T42" fmla="*/ 506 w 756"/>
                <a:gd name="T43" fmla="*/ 386 h 633"/>
                <a:gd name="T44" fmla="*/ 543 w 756"/>
                <a:gd name="T45" fmla="*/ 418 h 633"/>
                <a:gd name="T46" fmla="*/ 574 w 756"/>
                <a:gd name="T47" fmla="*/ 454 h 633"/>
                <a:gd name="T48" fmla="*/ 624 w 756"/>
                <a:gd name="T49" fmla="*/ 504 h 633"/>
                <a:gd name="T50" fmla="*/ 849 w 756"/>
                <a:gd name="T51" fmla="*/ 683 h 633"/>
                <a:gd name="T52" fmla="*/ 889 w 756"/>
                <a:gd name="T53" fmla="*/ 725 h 633"/>
                <a:gd name="T54" fmla="*/ 928 w 756"/>
                <a:gd name="T55" fmla="*/ 784 h 633"/>
                <a:gd name="T56" fmla="*/ 947 w 756"/>
                <a:gd name="T57" fmla="*/ 806 h 633"/>
                <a:gd name="T58" fmla="*/ 960 w 756"/>
                <a:gd name="T59" fmla="*/ 747 h 633"/>
                <a:gd name="T60" fmla="*/ 960 w 756"/>
                <a:gd name="T61" fmla="*/ 716 h 633"/>
                <a:gd name="T62" fmla="*/ 976 w 756"/>
                <a:gd name="T63" fmla="*/ 661 h 633"/>
                <a:gd name="T64" fmla="*/ 1004 w 756"/>
                <a:gd name="T65" fmla="*/ 634 h 633"/>
                <a:gd name="T66" fmla="*/ 1016 w 756"/>
                <a:gd name="T67" fmla="*/ 625 h 633"/>
                <a:gd name="T68" fmla="*/ 1028 w 756"/>
                <a:gd name="T69" fmla="*/ 621 h 633"/>
                <a:gd name="T70" fmla="*/ 1033 w 756"/>
                <a:gd name="T71" fmla="*/ 602 h 633"/>
                <a:gd name="T72" fmla="*/ 985 w 756"/>
                <a:gd name="T73" fmla="*/ 577 h 633"/>
                <a:gd name="T74" fmla="*/ 928 w 756"/>
                <a:gd name="T75" fmla="*/ 535 h 633"/>
                <a:gd name="T76" fmla="*/ 885 w 756"/>
                <a:gd name="T77" fmla="*/ 472 h 633"/>
                <a:gd name="T78" fmla="*/ 857 w 756"/>
                <a:gd name="T79" fmla="*/ 436 h 633"/>
                <a:gd name="T80" fmla="*/ 841 w 756"/>
                <a:gd name="T81" fmla="*/ 410 h 633"/>
                <a:gd name="T82" fmla="*/ 822 w 756"/>
                <a:gd name="T83" fmla="*/ 386 h 633"/>
                <a:gd name="T84" fmla="*/ 793 w 756"/>
                <a:gd name="T85" fmla="*/ 355 h 633"/>
                <a:gd name="T86" fmla="*/ 753 w 756"/>
                <a:gd name="T87" fmla="*/ 293 h 633"/>
                <a:gd name="T88" fmla="*/ 750 w 756"/>
                <a:gd name="T89" fmla="*/ 274 h 633"/>
                <a:gd name="T90" fmla="*/ 737 w 756"/>
                <a:gd name="T91" fmla="*/ 256 h 633"/>
                <a:gd name="T92" fmla="*/ 713 w 756"/>
                <a:gd name="T93" fmla="*/ 256 h 633"/>
                <a:gd name="T94" fmla="*/ 633 w 756"/>
                <a:gd name="T95" fmla="*/ 225 h 633"/>
                <a:gd name="T96" fmla="*/ 585 w 756"/>
                <a:gd name="T97" fmla="*/ 130 h 633"/>
                <a:gd name="T98" fmla="*/ 574 w 756"/>
                <a:gd name="T99" fmla="*/ 95 h 633"/>
                <a:gd name="T100" fmla="*/ 554 w 756"/>
                <a:gd name="T101" fmla="*/ 86 h 633"/>
                <a:gd name="T102" fmla="*/ 506 w 756"/>
                <a:gd name="T103" fmla="*/ 67 h 633"/>
                <a:gd name="T104" fmla="*/ 458 w 756"/>
                <a:gd name="T105" fmla="*/ 62 h 633"/>
                <a:gd name="T106" fmla="*/ 414 w 756"/>
                <a:gd name="T107" fmla="*/ 49 h 633"/>
                <a:gd name="T108" fmla="*/ 368 w 756"/>
                <a:gd name="T109" fmla="*/ 36 h 633"/>
                <a:gd name="T110" fmla="*/ 318 w 756"/>
                <a:gd name="T111" fmla="*/ 18 h 633"/>
                <a:gd name="T112" fmla="*/ 299 w 756"/>
                <a:gd name="T113" fmla="*/ 0 h 633"/>
                <a:gd name="T114" fmla="*/ 288 w 756"/>
                <a:gd name="T115" fmla="*/ 9 h 633"/>
                <a:gd name="T116" fmla="*/ 256 w 756"/>
                <a:gd name="T117" fmla="*/ 9 h 6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6" h="633">
                  <a:moveTo>
                    <a:pt x="187" y="7"/>
                  </a:moveTo>
                  <a:lnTo>
                    <a:pt x="163" y="7"/>
                  </a:lnTo>
                  <a:lnTo>
                    <a:pt x="143" y="17"/>
                  </a:lnTo>
                  <a:lnTo>
                    <a:pt x="125" y="28"/>
                  </a:lnTo>
                  <a:lnTo>
                    <a:pt x="93" y="46"/>
                  </a:lnTo>
                  <a:lnTo>
                    <a:pt x="61" y="67"/>
                  </a:lnTo>
                  <a:lnTo>
                    <a:pt x="29" y="88"/>
                  </a:lnTo>
                  <a:lnTo>
                    <a:pt x="0" y="109"/>
                  </a:lnTo>
                  <a:lnTo>
                    <a:pt x="15" y="127"/>
                  </a:lnTo>
                  <a:lnTo>
                    <a:pt x="29" y="159"/>
                  </a:lnTo>
                  <a:lnTo>
                    <a:pt x="38" y="197"/>
                  </a:lnTo>
                  <a:lnTo>
                    <a:pt x="50" y="215"/>
                  </a:lnTo>
                  <a:lnTo>
                    <a:pt x="73" y="222"/>
                  </a:lnTo>
                  <a:lnTo>
                    <a:pt x="93" y="229"/>
                  </a:lnTo>
                  <a:lnTo>
                    <a:pt x="125" y="250"/>
                  </a:lnTo>
                  <a:lnTo>
                    <a:pt x="152" y="254"/>
                  </a:lnTo>
                  <a:lnTo>
                    <a:pt x="172" y="254"/>
                  </a:lnTo>
                  <a:lnTo>
                    <a:pt x="216" y="264"/>
                  </a:lnTo>
                  <a:lnTo>
                    <a:pt x="257" y="271"/>
                  </a:lnTo>
                  <a:lnTo>
                    <a:pt x="283" y="271"/>
                  </a:lnTo>
                  <a:lnTo>
                    <a:pt x="330" y="286"/>
                  </a:lnTo>
                  <a:lnTo>
                    <a:pt x="370" y="303"/>
                  </a:lnTo>
                  <a:lnTo>
                    <a:pt x="397" y="328"/>
                  </a:lnTo>
                  <a:lnTo>
                    <a:pt x="420" y="356"/>
                  </a:lnTo>
                  <a:lnTo>
                    <a:pt x="457" y="395"/>
                  </a:lnTo>
                  <a:lnTo>
                    <a:pt x="621" y="536"/>
                  </a:lnTo>
                  <a:lnTo>
                    <a:pt x="650" y="568"/>
                  </a:lnTo>
                  <a:lnTo>
                    <a:pt x="679" y="614"/>
                  </a:lnTo>
                  <a:lnTo>
                    <a:pt x="693" y="632"/>
                  </a:lnTo>
                  <a:lnTo>
                    <a:pt x="702" y="585"/>
                  </a:lnTo>
                  <a:lnTo>
                    <a:pt x="702" y="561"/>
                  </a:lnTo>
                  <a:lnTo>
                    <a:pt x="714" y="518"/>
                  </a:lnTo>
                  <a:lnTo>
                    <a:pt x="735" y="497"/>
                  </a:lnTo>
                  <a:lnTo>
                    <a:pt x="743" y="490"/>
                  </a:lnTo>
                  <a:lnTo>
                    <a:pt x="752" y="487"/>
                  </a:lnTo>
                  <a:lnTo>
                    <a:pt x="755" y="472"/>
                  </a:lnTo>
                  <a:lnTo>
                    <a:pt x="720" y="452"/>
                  </a:lnTo>
                  <a:lnTo>
                    <a:pt x="679" y="420"/>
                  </a:lnTo>
                  <a:lnTo>
                    <a:pt x="647" y="370"/>
                  </a:lnTo>
                  <a:lnTo>
                    <a:pt x="627" y="342"/>
                  </a:lnTo>
                  <a:lnTo>
                    <a:pt x="615" y="321"/>
                  </a:lnTo>
                  <a:lnTo>
                    <a:pt x="601" y="303"/>
                  </a:lnTo>
                  <a:lnTo>
                    <a:pt x="580" y="278"/>
                  </a:lnTo>
                  <a:lnTo>
                    <a:pt x="551" y="229"/>
                  </a:lnTo>
                  <a:lnTo>
                    <a:pt x="548" y="215"/>
                  </a:lnTo>
                  <a:lnTo>
                    <a:pt x="539" y="201"/>
                  </a:lnTo>
                  <a:lnTo>
                    <a:pt x="522" y="201"/>
                  </a:lnTo>
                  <a:lnTo>
                    <a:pt x="463" y="176"/>
                  </a:lnTo>
                  <a:lnTo>
                    <a:pt x="428" y="102"/>
                  </a:lnTo>
                  <a:lnTo>
                    <a:pt x="420" y="74"/>
                  </a:lnTo>
                  <a:lnTo>
                    <a:pt x="405" y="67"/>
                  </a:lnTo>
                  <a:lnTo>
                    <a:pt x="370" y="52"/>
                  </a:lnTo>
                  <a:lnTo>
                    <a:pt x="335" y="49"/>
                  </a:lnTo>
                  <a:lnTo>
                    <a:pt x="303" y="38"/>
                  </a:lnTo>
                  <a:lnTo>
                    <a:pt x="269" y="28"/>
                  </a:lnTo>
                  <a:lnTo>
                    <a:pt x="233" y="14"/>
                  </a:lnTo>
                  <a:lnTo>
                    <a:pt x="219" y="0"/>
                  </a:lnTo>
                  <a:lnTo>
                    <a:pt x="210" y="7"/>
                  </a:lnTo>
                  <a:lnTo>
                    <a:pt x="18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0" name="Freeform 106"/>
            <p:cNvSpPr>
              <a:spLocks/>
            </p:cNvSpPr>
            <p:nvPr/>
          </p:nvSpPr>
          <p:spPr bwMode="auto">
            <a:xfrm>
              <a:off x="5042" y="3125"/>
              <a:ext cx="85" cy="23"/>
            </a:xfrm>
            <a:custGeom>
              <a:avLst/>
              <a:gdLst>
                <a:gd name="T0" fmla="*/ 0 w 73"/>
                <a:gd name="T1" fmla="*/ 0 h 20"/>
                <a:gd name="T2" fmla="*/ 65 w 73"/>
                <a:gd name="T3" fmla="*/ 20 h 20"/>
                <a:gd name="T4" fmla="*/ 98 w 73"/>
                <a:gd name="T5" fmla="*/ 25 h 20"/>
                <a:gd name="T6" fmla="*/ 98 w 73"/>
                <a:gd name="T7" fmla="*/ 25 h 20"/>
                <a:gd name="T8" fmla="*/ 0 w 7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0">
                  <a:moveTo>
                    <a:pt x="0" y="0"/>
                  </a:moveTo>
                  <a:lnTo>
                    <a:pt x="48" y="15"/>
                  </a:lnTo>
                  <a:lnTo>
                    <a:pt x="72" y="19"/>
                  </a:lnTo>
                  <a:lnTo>
                    <a:pt x="0"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1" name="Freeform 107"/>
            <p:cNvSpPr>
              <a:spLocks/>
            </p:cNvSpPr>
            <p:nvPr/>
          </p:nvSpPr>
          <p:spPr bwMode="auto">
            <a:xfrm>
              <a:off x="5028" y="3060"/>
              <a:ext cx="272" cy="116"/>
            </a:xfrm>
            <a:custGeom>
              <a:avLst/>
              <a:gdLst>
                <a:gd name="T0" fmla="*/ 100 w 233"/>
                <a:gd name="T1" fmla="*/ 0 h 103"/>
                <a:gd name="T2" fmla="*/ 82 w 233"/>
                <a:gd name="T3" fmla="*/ 0 h 103"/>
                <a:gd name="T4" fmla="*/ 57 w 233"/>
                <a:gd name="T5" fmla="*/ 0 h 103"/>
                <a:gd name="T6" fmla="*/ 33 w 233"/>
                <a:gd name="T7" fmla="*/ 6 h 103"/>
                <a:gd name="T8" fmla="*/ 16 w 233"/>
                <a:gd name="T9" fmla="*/ 9 h 103"/>
                <a:gd name="T10" fmla="*/ 0 w 233"/>
                <a:gd name="T11" fmla="*/ 23 h 103"/>
                <a:gd name="T12" fmla="*/ 82 w 233"/>
                <a:gd name="T13" fmla="*/ 23 h 103"/>
                <a:gd name="T14" fmla="*/ 138 w 233"/>
                <a:gd name="T15" fmla="*/ 51 h 103"/>
                <a:gd name="T16" fmla="*/ 203 w 233"/>
                <a:gd name="T17" fmla="*/ 73 h 103"/>
                <a:gd name="T18" fmla="*/ 254 w 233"/>
                <a:gd name="T19" fmla="*/ 98 h 103"/>
                <a:gd name="T20" fmla="*/ 287 w 233"/>
                <a:gd name="T21" fmla="*/ 115 h 103"/>
                <a:gd name="T22" fmla="*/ 316 w 233"/>
                <a:gd name="T23" fmla="*/ 130 h 103"/>
                <a:gd name="T24" fmla="*/ 316 w 233"/>
                <a:gd name="T25" fmla="*/ 107 h 103"/>
                <a:gd name="T26" fmla="*/ 295 w 233"/>
                <a:gd name="T27" fmla="*/ 79 h 103"/>
                <a:gd name="T28" fmla="*/ 254 w 233"/>
                <a:gd name="T29" fmla="*/ 60 h 103"/>
                <a:gd name="T30" fmla="*/ 231 w 233"/>
                <a:gd name="T31" fmla="*/ 51 h 103"/>
                <a:gd name="T32" fmla="*/ 231 w 233"/>
                <a:gd name="T33" fmla="*/ 51 h 103"/>
                <a:gd name="T34" fmla="*/ 100 w 233"/>
                <a:gd name="T35" fmla="*/ 0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 h="103">
                  <a:moveTo>
                    <a:pt x="74" y="0"/>
                  </a:moveTo>
                  <a:lnTo>
                    <a:pt x="60" y="0"/>
                  </a:lnTo>
                  <a:lnTo>
                    <a:pt x="42" y="0"/>
                  </a:lnTo>
                  <a:lnTo>
                    <a:pt x="24" y="4"/>
                  </a:lnTo>
                  <a:lnTo>
                    <a:pt x="12" y="7"/>
                  </a:lnTo>
                  <a:lnTo>
                    <a:pt x="0" y="18"/>
                  </a:lnTo>
                  <a:lnTo>
                    <a:pt x="60" y="18"/>
                  </a:lnTo>
                  <a:lnTo>
                    <a:pt x="101" y="40"/>
                  </a:lnTo>
                  <a:lnTo>
                    <a:pt x="149" y="58"/>
                  </a:lnTo>
                  <a:lnTo>
                    <a:pt x="187" y="77"/>
                  </a:lnTo>
                  <a:lnTo>
                    <a:pt x="211" y="91"/>
                  </a:lnTo>
                  <a:lnTo>
                    <a:pt x="232" y="102"/>
                  </a:lnTo>
                  <a:lnTo>
                    <a:pt x="232" y="84"/>
                  </a:lnTo>
                  <a:lnTo>
                    <a:pt x="217" y="62"/>
                  </a:lnTo>
                  <a:lnTo>
                    <a:pt x="187" y="47"/>
                  </a:lnTo>
                  <a:lnTo>
                    <a:pt x="170" y="40"/>
                  </a:lnTo>
                  <a:lnTo>
                    <a:pt x="7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2" name="Freeform 108"/>
            <p:cNvSpPr>
              <a:spLocks/>
            </p:cNvSpPr>
            <p:nvPr/>
          </p:nvSpPr>
          <p:spPr bwMode="auto">
            <a:xfrm>
              <a:off x="5091" y="2982"/>
              <a:ext cx="262" cy="141"/>
            </a:xfrm>
            <a:custGeom>
              <a:avLst/>
              <a:gdLst>
                <a:gd name="T0" fmla="*/ 33 w 224"/>
                <a:gd name="T1" fmla="*/ 0 h 125"/>
                <a:gd name="T2" fmla="*/ 16 w 224"/>
                <a:gd name="T3" fmla="*/ 18 h 125"/>
                <a:gd name="T4" fmla="*/ 0 w 224"/>
                <a:gd name="T5" fmla="*/ 28 h 125"/>
                <a:gd name="T6" fmla="*/ 49 w 224"/>
                <a:gd name="T7" fmla="*/ 32 h 125"/>
                <a:gd name="T8" fmla="*/ 105 w 224"/>
                <a:gd name="T9" fmla="*/ 41 h 125"/>
                <a:gd name="T10" fmla="*/ 161 w 224"/>
                <a:gd name="T11" fmla="*/ 65 h 125"/>
                <a:gd name="T12" fmla="*/ 227 w 224"/>
                <a:gd name="T13" fmla="*/ 107 h 125"/>
                <a:gd name="T14" fmla="*/ 256 w 224"/>
                <a:gd name="T15" fmla="*/ 120 h 125"/>
                <a:gd name="T16" fmla="*/ 291 w 224"/>
                <a:gd name="T17" fmla="*/ 158 h 125"/>
                <a:gd name="T18" fmla="*/ 305 w 224"/>
                <a:gd name="T19" fmla="*/ 120 h 125"/>
                <a:gd name="T20" fmla="*/ 240 w 224"/>
                <a:gd name="T21" fmla="*/ 73 h 125"/>
                <a:gd name="T22" fmla="*/ 202 w 224"/>
                <a:gd name="T23" fmla="*/ 56 h 125"/>
                <a:gd name="T24" fmla="*/ 161 w 224"/>
                <a:gd name="T25" fmla="*/ 37 h 125"/>
                <a:gd name="T26" fmla="*/ 126 w 224"/>
                <a:gd name="T27" fmla="*/ 28 h 125"/>
                <a:gd name="T28" fmla="*/ 122 w 224"/>
                <a:gd name="T29" fmla="*/ 28 h 125"/>
                <a:gd name="T30" fmla="*/ 33 w 224"/>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25">
                  <a:moveTo>
                    <a:pt x="24" y="0"/>
                  </a:moveTo>
                  <a:lnTo>
                    <a:pt x="12" y="14"/>
                  </a:lnTo>
                  <a:lnTo>
                    <a:pt x="0" y="22"/>
                  </a:lnTo>
                  <a:lnTo>
                    <a:pt x="36" y="25"/>
                  </a:lnTo>
                  <a:lnTo>
                    <a:pt x="77" y="32"/>
                  </a:lnTo>
                  <a:lnTo>
                    <a:pt x="118" y="51"/>
                  </a:lnTo>
                  <a:lnTo>
                    <a:pt x="166" y="84"/>
                  </a:lnTo>
                  <a:lnTo>
                    <a:pt x="187" y="94"/>
                  </a:lnTo>
                  <a:lnTo>
                    <a:pt x="213" y="124"/>
                  </a:lnTo>
                  <a:lnTo>
                    <a:pt x="223" y="94"/>
                  </a:lnTo>
                  <a:lnTo>
                    <a:pt x="175" y="58"/>
                  </a:lnTo>
                  <a:lnTo>
                    <a:pt x="148" y="44"/>
                  </a:lnTo>
                  <a:lnTo>
                    <a:pt x="118" y="29"/>
                  </a:lnTo>
                  <a:lnTo>
                    <a:pt x="92" y="22"/>
                  </a:lnTo>
                  <a:lnTo>
                    <a:pt x="89" y="22"/>
                  </a:lnTo>
                  <a:lnTo>
                    <a:pt x="2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3" name="Freeform 109"/>
            <p:cNvSpPr>
              <a:spLocks/>
            </p:cNvSpPr>
            <p:nvPr/>
          </p:nvSpPr>
          <p:spPr bwMode="auto">
            <a:xfrm>
              <a:off x="5191" y="2940"/>
              <a:ext cx="234" cy="113"/>
            </a:xfrm>
            <a:custGeom>
              <a:avLst/>
              <a:gdLst>
                <a:gd name="T0" fmla="*/ 113 w 200"/>
                <a:gd name="T1" fmla="*/ 10 h 100"/>
                <a:gd name="T2" fmla="*/ 69 w 200"/>
                <a:gd name="T3" fmla="*/ 0 h 100"/>
                <a:gd name="T4" fmla="*/ 0 w 200"/>
                <a:gd name="T5" fmla="*/ 0 h 100"/>
                <a:gd name="T6" fmla="*/ 25 w 200"/>
                <a:gd name="T7" fmla="*/ 14 h 100"/>
                <a:gd name="T8" fmla="*/ 56 w 200"/>
                <a:gd name="T9" fmla="*/ 19 h 100"/>
                <a:gd name="T10" fmla="*/ 89 w 200"/>
                <a:gd name="T11" fmla="*/ 37 h 100"/>
                <a:gd name="T12" fmla="*/ 122 w 200"/>
                <a:gd name="T13" fmla="*/ 47 h 100"/>
                <a:gd name="T14" fmla="*/ 178 w 200"/>
                <a:gd name="T15" fmla="*/ 76 h 100"/>
                <a:gd name="T16" fmla="*/ 202 w 200"/>
                <a:gd name="T17" fmla="*/ 98 h 100"/>
                <a:gd name="T18" fmla="*/ 223 w 200"/>
                <a:gd name="T19" fmla="*/ 112 h 100"/>
                <a:gd name="T20" fmla="*/ 227 w 200"/>
                <a:gd name="T21" fmla="*/ 127 h 100"/>
                <a:gd name="T22" fmla="*/ 240 w 200"/>
                <a:gd name="T23" fmla="*/ 118 h 100"/>
                <a:gd name="T24" fmla="*/ 273 w 200"/>
                <a:gd name="T25" fmla="*/ 79 h 100"/>
                <a:gd name="T26" fmla="*/ 273 w 200"/>
                <a:gd name="T27" fmla="*/ 76 h 100"/>
                <a:gd name="T28" fmla="*/ 113 w 200"/>
                <a:gd name="T29" fmla="*/ 10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 h="100">
                  <a:moveTo>
                    <a:pt x="83" y="8"/>
                  </a:moveTo>
                  <a:lnTo>
                    <a:pt x="50" y="0"/>
                  </a:lnTo>
                  <a:lnTo>
                    <a:pt x="0" y="0"/>
                  </a:lnTo>
                  <a:lnTo>
                    <a:pt x="18" y="11"/>
                  </a:lnTo>
                  <a:lnTo>
                    <a:pt x="41" y="15"/>
                  </a:lnTo>
                  <a:lnTo>
                    <a:pt x="65" y="29"/>
                  </a:lnTo>
                  <a:lnTo>
                    <a:pt x="89" y="37"/>
                  </a:lnTo>
                  <a:lnTo>
                    <a:pt x="130" y="59"/>
                  </a:lnTo>
                  <a:lnTo>
                    <a:pt x="148" y="77"/>
                  </a:lnTo>
                  <a:lnTo>
                    <a:pt x="163" y="88"/>
                  </a:lnTo>
                  <a:lnTo>
                    <a:pt x="166" y="99"/>
                  </a:lnTo>
                  <a:lnTo>
                    <a:pt x="175" y="92"/>
                  </a:lnTo>
                  <a:lnTo>
                    <a:pt x="199" y="62"/>
                  </a:lnTo>
                  <a:lnTo>
                    <a:pt x="199" y="59"/>
                  </a:lnTo>
                  <a:lnTo>
                    <a:pt x="83"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4" name="Freeform 110"/>
            <p:cNvSpPr>
              <a:spLocks/>
            </p:cNvSpPr>
            <p:nvPr/>
          </p:nvSpPr>
          <p:spPr bwMode="auto">
            <a:xfrm>
              <a:off x="5322" y="2908"/>
              <a:ext cx="165" cy="63"/>
            </a:xfrm>
            <a:custGeom>
              <a:avLst/>
              <a:gdLst>
                <a:gd name="T0" fmla="*/ 156 w 141"/>
                <a:gd name="T1" fmla="*/ 0 h 56"/>
                <a:gd name="T2" fmla="*/ 115 w 141"/>
                <a:gd name="T3" fmla="*/ 10 h 56"/>
                <a:gd name="T4" fmla="*/ 21 w 141"/>
                <a:gd name="T5" fmla="*/ 10 h 56"/>
                <a:gd name="T6" fmla="*/ 0 w 141"/>
                <a:gd name="T7" fmla="*/ 10 h 56"/>
                <a:gd name="T8" fmla="*/ 49 w 141"/>
                <a:gd name="T9" fmla="*/ 19 h 56"/>
                <a:gd name="T10" fmla="*/ 103 w 141"/>
                <a:gd name="T11" fmla="*/ 42 h 56"/>
                <a:gd name="T12" fmla="*/ 147 w 141"/>
                <a:gd name="T13" fmla="*/ 56 h 56"/>
                <a:gd name="T14" fmla="*/ 180 w 141"/>
                <a:gd name="T15" fmla="*/ 64 h 56"/>
                <a:gd name="T16" fmla="*/ 192 w 141"/>
                <a:gd name="T17" fmla="*/ 70 h 56"/>
                <a:gd name="T18" fmla="*/ 192 w 141"/>
                <a:gd name="T19" fmla="*/ 70 h 56"/>
                <a:gd name="T20" fmla="*/ 156 w 141"/>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1" h="56">
                  <a:moveTo>
                    <a:pt x="114" y="0"/>
                  </a:moveTo>
                  <a:lnTo>
                    <a:pt x="84" y="8"/>
                  </a:lnTo>
                  <a:lnTo>
                    <a:pt x="15" y="8"/>
                  </a:lnTo>
                  <a:lnTo>
                    <a:pt x="0" y="8"/>
                  </a:lnTo>
                  <a:lnTo>
                    <a:pt x="36" y="15"/>
                  </a:lnTo>
                  <a:lnTo>
                    <a:pt x="75" y="33"/>
                  </a:lnTo>
                  <a:lnTo>
                    <a:pt x="108" y="44"/>
                  </a:lnTo>
                  <a:lnTo>
                    <a:pt x="132" y="51"/>
                  </a:lnTo>
                  <a:lnTo>
                    <a:pt x="140" y="55"/>
                  </a:lnTo>
                  <a:lnTo>
                    <a:pt x="114"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5" name="Freeform 111"/>
            <p:cNvSpPr>
              <a:spLocks/>
            </p:cNvSpPr>
            <p:nvPr/>
          </p:nvSpPr>
          <p:spPr bwMode="auto">
            <a:xfrm>
              <a:off x="5389" y="3151"/>
              <a:ext cx="384" cy="87"/>
            </a:xfrm>
            <a:custGeom>
              <a:avLst/>
              <a:gdLst>
                <a:gd name="T0" fmla="*/ 105 w 328"/>
                <a:gd name="T1" fmla="*/ 11 h 77"/>
                <a:gd name="T2" fmla="*/ 21 w 328"/>
                <a:gd name="T3" fmla="*/ 0 h 77"/>
                <a:gd name="T4" fmla="*/ 5 w 328"/>
                <a:gd name="T5" fmla="*/ 0 h 77"/>
                <a:gd name="T6" fmla="*/ 0 w 328"/>
                <a:gd name="T7" fmla="*/ 8 h 77"/>
                <a:gd name="T8" fmla="*/ 105 w 328"/>
                <a:gd name="T9" fmla="*/ 33 h 77"/>
                <a:gd name="T10" fmla="*/ 184 w 328"/>
                <a:gd name="T11" fmla="*/ 59 h 77"/>
                <a:gd name="T12" fmla="*/ 235 w 328"/>
                <a:gd name="T13" fmla="*/ 71 h 77"/>
                <a:gd name="T14" fmla="*/ 273 w 328"/>
                <a:gd name="T15" fmla="*/ 79 h 77"/>
                <a:gd name="T16" fmla="*/ 351 w 328"/>
                <a:gd name="T17" fmla="*/ 92 h 77"/>
                <a:gd name="T18" fmla="*/ 407 w 328"/>
                <a:gd name="T19" fmla="*/ 97 h 77"/>
                <a:gd name="T20" fmla="*/ 448 w 328"/>
                <a:gd name="T21" fmla="*/ 85 h 77"/>
                <a:gd name="T22" fmla="*/ 105 w 328"/>
                <a:gd name="T23" fmla="*/ 11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8" h="77">
                  <a:moveTo>
                    <a:pt x="77" y="9"/>
                  </a:moveTo>
                  <a:lnTo>
                    <a:pt x="15" y="0"/>
                  </a:lnTo>
                  <a:lnTo>
                    <a:pt x="3" y="0"/>
                  </a:lnTo>
                  <a:lnTo>
                    <a:pt x="0" y="6"/>
                  </a:lnTo>
                  <a:lnTo>
                    <a:pt x="77" y="26"/>
                  </a:lnTo>
                  <a:lnTo>
                    <a:pt x="134" y="46"/>
                  </a:lnTo>
                  <a:lnTo>
                    <a:pt x="172" y="56"/>
                  </a:lnTo>
                  <a:lnTo>
                    <a:pt x="199" y="62"/>
                  </a:lnTo>
                  <a:lnTo>
                    <a:pt x="256" y="72"/>
                  </a:lnTo>
                  <a:lnTo>
                    <a:pt x="297" y="76"/>
                  </a:lnTo>
                  <a:lnTo>
                    <a:pt x="327" y="66"/>
                  </a:lnTo>
                  <a:lnTo>
                    <a:pt x="77" y="9"/>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6" name="Freeform 112"/>
            <p:cNvSpPr>
              <a:spLocks/>
            </p:cNvSpPr>
            <p:nvPr/>
          </p:nvSpPr>
          <p:spPr bwMode="auto">
            <a:xfrm>
              <a:off x="5428" y="3096"/>
              <a:ext cx="439" cy="63"/>
            </a:xfrm>
            <a:custGeom>
              <a:avLst/>
              <a:gdLst>
                <a:gd name="T0" fmla="*/ 153 w 375"/>
                <a:gd name="T1" fmla="*/ 17 h 56"/>
                <a:gd name="T2" fmla="*/ 25 w 375"/>
                <a:gd name="T3" fmla="*/ 0 h 56"/>
                <a:gd name="T4" fmla="*/ 5 w 375"/>
                <a:gd name="T5" fmla="*/ 0 h 56"/>
                <a:gd name="T6" fmla="*/ 0 w 375"/>
                <a:gd name="T7" fmla="*/ 17 h 56"/>
                <a:gd name="T8" fmla="*/ 142 w 375"/>
                <a:gd name="T9" fmla="*/ 33 h 56"/>
                <a:gd name="T10" fmla="*/ 239 w 375"/>
                <a:gd name="T11" fmla="*/ 50 h 56"/>
                <a:gd name="T12" fmla="*/ 315 w 375"/>
                <a:gd name="T13" fmla="*/ 60 h 56"/>
                <a:gd name="T14" fmla="*/ 368 w 375"/>
                <a:gd name="T15" fmla="*/ 70 h 56"/>
                <a:gd name="T16" fmla="*/ 417 w 375"/>
                <a:gd name="T17" fmla="*/ 70 h 56"/>
                <a:gd name="T18" fmla="*/ 480 w 375"/>
                <a:gd name="T19" fmla="*/ 56 h 56"/>
                <a:gd name="T20" fmla="*/ 513 w 375"/>
                <a:gd name="T21" fmla="*/ 39 h 56"/>
                <a:gd name="T22" fmla="*/ 513 w 375"/>
                <a:gd name="T23" fmla="*/ 39 h 56"/>
                <a:gd name="T24" fmla="*/ 153 w 375"/>
                <a:gd name="T25" fmla="*/ 17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5" h="56">
                  <a:moveTo>
                    <a:pt x="112" y="13"/>
                  </a:moveTo>
                  <a:lnTo>
                    <a:pt x="18" y="0"/>
                  </a:lnTo>
                  <a:lnTo>
                    <a:pt x="3" y="0"/>
                  </a:lnTo>
                  <a:lnTo>
                    <a:pt x="0" y="13"/>
                  </a:lnTo>
                  <a:lnTo>
                    <a:pt x="103" y="26"/>
                  </a:lnTo>
                  <a:lnTo>
                    <a:pt x="174" y="39"/>
                  </a:lnTo>
                  <a:lnTo>
                    <a:pt x="230" y="47"/>
                  </a:lnTo>
                  <a:lnTo>
                    <a:pt x="268" y="55"/>
                  </a:lnTo>
                  <a:lnTo>
                    <a:pt x="304" y="55"/>
                  </a:lnTo>
                  <a:lnTo>
                    <a:pt x="350" y="44"/>
                  </a:lnTo>
                  <a:lnTo>
                    <a:pt x="374" y="31"/>
                  </a:lnTo>
                  <a:lnTo>
                    <a:pt x="112" y="1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7" name="Freeform 113"/>
            <p:cNvSpPr>
              <a:spLocks/>
            </p:cNvSpPr>
            <p:nvPr/>
          </p:nvSpPr>
          <p:spPr bwMode="auto">
            <a:xfrm>
              <a:off x="5518" y="3045"/>
              <a:ext cx="394" cy="36"/>
            </a:xfrm>
            <a:custGeom>
              <a:avLst/>
              <a:gdLst>
                <a:gd name="T0" fmla="*/ 459 w 337"/>
                <a:gd name="T1" fmla="*/ 0 h 32"/>
                <a:gd name="T2" fmla="*/ 159 w 337"/>
                <a:gd name="T3" fmla="*/ 8 h 32"/>
                <a:gd name="T4" fmla="*/ 29 w 337"/>
                <a:gd name="T5" fmla="*/ 18 h 32"/>
                <a:gd name="T6" fmla="*/ 0 w 337"/>
                <a:gd name="T7" fmla="*/ 21 h 32"/>
                <a:gd name="T8" fmla="*/ 134 w 337"/>
                <a:gd name="T9" fmla="*/ 33 h 32"/>
                <a:gd name="T10" fmla="*/ 195 w 337"/>
                <a:gd name="T11" fmla="*/ 33 h 32"/>
                <a:gd name="T12" fmla="*/ 248 w 337"/>
                <a:gd name="T13" fmla="*/ 33 h 32"/>
                <a:gd name="T14" fmla="*/ 305 w 337"/>
                <a:gd name="T15" fmla="*/ 33 h 32"/>
                <a:gd name="T16" fmla="*/ 406 w 337"/>
                <a:gd name="T17" fmla="*/ 39 h 32"/>
                <a:gd name="T18" fmla="*/ 438 w 337"/>
                <a:gd name="T19" fmla="*/ 39 h 32"/>
                <a:gd name="T20" fmla="*/ 438 w 337"/>
                <a:gd name="T21" fmla="*/ 39 h 32"/>
                <a:gd name="T22" fmla="*/ 459 w 337"/>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7" h="32">
                  <a:moveTo>
                    <a:pt x="336" y="0"/>
                  </a:moveTo>
                  <a:lnTo>
                    <a:pt x="116" y="6"/>
                  </a:lnTo>
                  <a:lnTo>
                    <a:pt x="21" y="14"/>
                  </a:lnTo>
                  <a:lnTo>
                    <a:pt x="0" y="17"/>
                  </a:lnTo>
                  <a:lnTo>
                    <a:pt x="98" y="26"/>
                  </a:lnTo>
                  <a:lnTo>
                    <a:pt x="143" y="26"/>
                  </a:lnTo>
                  <a:lnTo>
                    <a:pt x="181" y="26"/>
                  </a:lnTo>
                  <a:lnTo>
                    <a:pt x="223" y="26"/>
                  </a:lnTo>
                  <a:lnTo>
                    <a:pt x="297" y="31"/>
                  </a:lnTo>
                  <a:lnTo>
                    <a:pt x="321" y="31"/>
                  </a:lnTo>
                  <a:lnTo>
                    <a:pt x="33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8" name="Freeform 114"/>
            <p:cNvSpPr>
              <a:spLocks/>
            </p:cNvSpPr>
            <p:nvPr/>
          </p:nvSpPr>
          <p:spPr bwMode="auto">
            <a:xfrm>
              <a:off x="5528" y="2938"/>
              <a:ext cx="419" cy="76"/>
            </a:xfrm>
            <a:custGeom>
              <a:avLst/>
              <a:gdLst>
                <a:gd name="T0" fmla="*/ 481 w 358"/>
                <a:gd name="T1" fmla="*/ 0 h 67"/>
                <a:gd name="T2" fmla="*/ 419 w 358"/>
                <a:gd name="T3" fmla="*/ 0 h 67"/>
                <a:gd name="T4" fmla="*/ 370 w 358"/>
                <a:gd name="T5" fmla="*/ 8 h 67"/>
                <a:gd name="T6" fmla="*/ 293 w 358"/>
                <a:gd name="T7" fmla="*/ 28 h 67"/>
                <a:gd name="T8" fmla="*/ 235 w 358"/>
                <a:gd name="T9" fmla="*/ 32 h 67"/>
                <a:gd name="T10" fmla="*/ 179 w 358"/>
                <a:gd name="T11" fmla="*/ 45 h 67"/>
                <a:gd name="T12" fmla="*/ 122 w 358"/>
                <a:gd name="T13" fmla="*/ 53 h 67"/>
                <a:gd name="T14" fmla="*/ 37 w 358"/>
                <a:gd name="T15" fmla="*/ 74 h 67"/>
                <a:gd name="T16" fmla="*/ 37 w 358"/>
                <a:gd name="T17" fmla="*/ 77 h 67"/>
                <a:gd name="T18" fmla="*/ 0 w 358"/>
                <a:gd name="T19" fmla="*/ 85 h 67"/>
                <a:gd name="T20" fmla="*/ 135 w 358"/>
                <a:gd name="T21" fmla="*/ 77 h 67"/>
                <a:gd name="T22" fmla="*/ 179 w 358"/>
                <a:gd name="T23" fmla="*/ 65 h 67"/>
                <a:gd name="T24" fmla="*/ 227 w 358"/>
                <a:gd name="T25" fmla="*/ 60 h 67"/>
                <a:gd name="T26" fmla="*/ 289 w 358"/>
                <a:gd name="T27" fmla="*/ 60 h 67"/>
                <a:gd name="T28" fmla="*/ 335 w 358"/>
                <a:gd name="T29" fmla="*/ 60 h 67"/>
                <a:gd name="T30" fmla="*/ 399 w 358"/>
                <a:gd name="T31" fmla="*/ 60 h 67"/>
                <a:gd name="T32" fmla="*/ 415 w 358"/>
                <a:gd name="T33" fmla="*/ 57 h 67"/>
                <a:gd name="T34" fmla="*/ 435 w 358"/>
                <a:gd name="T35" fmla="*/ 57 h 67"/>
                <a:gd name="T36" fmla="*/ 456 w 358"/>
                <a:gd name="T37" fmla="*/ 57 h 67"/>
                <a:gd name="T38" fmla="*/ 476 w 358"/>
                <a:gd name="T39" fmla="*/ 49 h 67"/>
                <a:gd name="T40" fmla="*/ 489 w 358"/>
                <a:gd name="T41" fmla="*/ 28 h 67"/>
                <a:gd name="T42" fmla="*/ 489 w 358"/>
                <a:gd name="T43" fmla="*/ 19 h 67"/>
                <a:gd name="T44" fmla="*/ 481 w 358"/>
                <a:gd name="T45" fmla="*/ 0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8" h="67">
                  <a:moveTo>
                    <a:pt x="351" y="0"/>
                  </a:moveTo>
                  <a:lnTo>
                    <a:pt x="306" y="0"/>
                  </a:lnTo>
                  <a:lnTo>
                    <a:pt x="270" y="6"/>
                  </a:lnTo>
                  <a:lnTo>
                    <a:pt x="214" y="22"/>
                  </a:lnTo>
                  <a:lnTo>
                    <a:pt x="172" y="25"/>
                  </a:lnTo>
                  <a:lnTo>
                    <a:pt x="131" y="35"/>
                  </a:lnTo>
                  <a:lnTo>
                    <a:pt x="89" y="41"/>
                  </a:lnTo>
                  <a:lnTo>
                    <a:pt x="27" y="57"/>
                  </a:lnTo>
                  <a:lnTo>
                    <a:pt x="27" y="60"/>
                  </a:lnTo>
                  <a:lnTo>
                    <a:pt x="0" y="66"/>
                  </a:lnTo>
                  <a:lnTo>
                    <a:pt x="98" y="60"/>
                  </a:lnTo>
                  <a:lnTo>
                    <a:pt x="131" y="50"/>
                  </a:lnTo>
                  <a:lnTo>
                    <a:pt x="166" y="47"/>
                  </a:lnTo>
                  <a:lnTo>
                    <a:pt x="211" y="47"/>
                  </a:lnTo>
                  <a:lnTo>
                    <a:pt x="244" y="47"/>
                  </a:lnTo>
                  <a:lnTo>
                    <a:pt x="291" y="47"/>
                  </a:lnTo>
                  <a:lnTo>
                    <a:pt x="303" y="44"/>
                  </a:lnTo>
                  <a:lnTo>
                    <a:pt x="318" y="44"/>
                  </a:lnTo>
                  <a:lnTo>
                    <a:pt x="333" y="44"/>
                  </a:lnTo>
                  <a:lnTo>
                    <a:pt x="348" y="38"/>
                  </a:lnTo>
                  <a:lnTo>
                    <a:pt x="357" y="22"/>
                  </a:lnTo>
                  <a:lnTo>
                    <a:pt x="357" y="15"/>
                  </a:lnTo>
                  <a:lnTo>
                    <a:pt x="351"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19" name="Freeform 115"/>
            <p:cNvSpPr>
              <a:spLocks/>
            </p:cNvSpPr>
            <p:nvPr/>
          </p:nvSpPr>
          <p:spPr bwMode="auto">
            <a:xfrm>
              <a:off x="5535" y="2822"/>
              <a:ext cx="436" cy="141"/>
            </a:xfrm>
            <a:custGeom>
              <a:avLst/>
              <a:gdLst>
                <a:gd name="T0" fmla="*/ 489 w 372"/>
                <a:gd name="T1" fmla="*/ 0 h 125"/>
                <a:gd name="T2" fmla="*/ 457 w 372"/>
                <a:gd name="T3" fmla="*/ 23 h 125"/>
                <a:gd name="T4" fmla="*/ 416 w 372"/>
                <a:gd name="T5" fmla="*/ 42 h 125"/>
                <a:gd name="T6" fmla="*/ 350 w 372"/>
                <a:gd name="T7" fmla="*/ 69 h 125"/>
                <a:gd name="T8" fmla="*/ 311 w 372"/>
                <a:gd name="T9" fmla="*/ 83 h 125"/>
                <a:gd name="T10" fmla="*/ 232 w 372"/>
                <a:gd name="T11" fmla="*/ 92 h 125"/>
                <a:gd name="T12" fmla="*/ 89 w 372"/>
                <a:gd name="T13" fmla="*/ 133 h 125"/>
                <a:gd name="T14" fmla="*/ 49 w 372"/>
                <a:gd name="T15" fmla="*/ 139 h 125"/>
                <a:gd name="T16" fmla="*/ 0 w 372"/>
                <a:gd name="T17" fmla="*/ 158 h 125"/>
                <a:gd name="T18" fmla="*/ 454 w 372"/>
                <a:gd name="T19" fmla="*/ 56 h 125"/>
                <a:gd name="T20" fmla="*/ 497 w 372"/>
                <a:gd name="T21" fmla="*/ 73 h 125"/>
                <a:gd name="T22" fmla="*/ 510 w 372"/>
                <a:gd name="T23" fmla="*/ 60 h 125"/>
                <a:gd name="T24" fmla="*/ 510 w 372"/>
                <a:gd name="T25" fmla="*/ 46 h 125"/>
                <a:gd name="T26" fmla="*/ 489 w 372"/>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2" h="125">
                  <a:moveTo>
                    <a:pt x="356" y="0"/>
                  </a:moveTo>
                  <a:lnTo>
                    <a:pt x="333" y="18"/>
                  </a:lnTo>
                  <a:lnTo>
                    <a:pt x="303" y="33"/>
                  </a:lnTo>
                  <a:lnTo>
                    <a:pt x="255" y="54"/>
                  </a:lnTo>
                  <a:lnTo>
                    <a:pt x="226" y="66"/>
                  </a:lnTo>
                  <a:lnTo>
                    <a:pt x="169" y="73"/>
                  </a:lnTo>
                  <a:lnTo>
                    <a:pt x="65" y="105"/>
                  </a:lnTo>
                  <a:lnTo>
                    <a:pt x="36" y="109"/>
                  </a:lnTo>
                  <a:lnTo>
                    <a:pt x="0" y="124"/>
                  </a:lnTo>
                  <a:lnTo>
                    <a:pt x="330" y="44"/>
                  </a:lnTo>
                  <a:lnTo>
                    <a:pt x="362" y="58"/>
                  </a:lnTo>
                  <a:lnTo>
                    <a:pt x="371" y="47"/>
                  </a:lnTo>
                  <a:lnTo>
                    <a:pt x="371" y="36"/>
                  </a:lnTo>
                  <a:lnTo>
                    <a:pt x="356"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0" name="Freeform 116"/>
            <p:cNvSpPr>
              <a:spLocks/>
            </p:cNvSpPr>
            <p:nvPr/>
          </p:nvSpPr>
          <p:spPr bwMode="auto">
            <a:xfrm>
              <a:off x="5517" y="2738"/>
              <a:ext cx="420" cy="180"/>
            </a:xfrm>
            <a:custGeom>
              <a:avLst/>
              <a:gdLst>
                <a:gd name="T0" fmla="*/ 466 w 359"/>
                <a:gd name="T1" fmla="*/ 0 h 159"/>
                <a:gd name="T2" fmla="*/ 449 w 359"/>
                <a:gd name="T3" fmla="*/ 26 h 159"/>
                <a:gd name="T4" fmla="*/ 413 w 359"/>
                <a:gd name="T5" fmla="*/ 43 h 159"/>
                <a:gd name="T6" fmla="*/ 370 w 359"/>
                <a:gd name="T7" fmla="*/ 70 h 159"/>
                <a:gd name="T8" fmla="*/ 332 w 359"/>
                <a:gd name="T9" fmla="*/ 93 h 159"/>
                <a:gd name="T10" fmla="*/ 292 w 359"/>
                <a:gd name="T11" fmla="*/ 110 h 159"/>
                <a:gd name="T12" fmla="*/ 252 w 359"/>
                <a:gd name="T13" fmla="*/ 128 h 159"/>
                <a:gd name="T14" fmla="*/ 212 w 359"/>
                <a:gd name="T15" fmla="*/ 142 h 159"/>
                <a:gd name="T16" fmla="*/ 172 w 359"/>
                <a:gd name="T17" fmla="*/ 154 h 159"/>
                <a:gd name="T18" fmla="*/ 108 w 359"/>
                <a:gd name="T19" fmla="*/ 166 h 159"/>
                <a:gd name="T20" fmla="*/ 0 w 359"/>
                <a:gd name="T21" fmla="*/ 203 h 159"/>
                <a:gd name="T22" fmla="*/ 73 w 359"/>
                <a:gd name="T23" fmla="*/ 194 h 159"/>
                <a:gd name="T24" fmla="*/ 168 w 359"/>
                <a:gd name="T25" fmla="*/ 172 h 159"/>
                <a:gd name="T26" fmla="*/ 233 w 359"/>
                <a:gd name="T27" fmla="*/ 157 h 159"/>
                <a:gd name="T28" fmla="*/ 297 w 359"/>
                <a:gd name="T29" fmla="*/ 142 h 159"/>
                <a:gd name="T30" fmla="*/ 349 w 359"/>
                <a:gd name="T31" fmla="*/ 123 h 159"/>
                <a:gd name="T32" fmla="*/ 401 w 359"/>
                <a:gd name="T33" fmla="*/ 101 h 159"/>
                <a:gd name="T34" fmla="*/ 490 w 359"/>
                <a:gd name="T35" fmla="*/ 52 h 159"/>
                <a:gd name="T36" fmla="*/ 490 w 359"/>
                <a:gd name="T37" fmla="*/ 31 h 159"/>
                <a:gd name="T38" fmla="*/ 466 w 359"/>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9" h="159">
                  <a:moveTo>
                    <a:pt x="340" y="0"/>
                  </a:moveTo>
                  <a:lnTo>
                    <a:pt x="328" y="20"/>
                  </a:lnTo>
                  <a:lnTo>
                    <a:pt x="302" y="34"/>
                  </a:lnTo>
                  <a:lnTo>
                    <a:pt x="270" y="55"/>
                  </a:lnTo>
                  <a:lnTo>
                    <a:pt x="243" y="72"/>
                  </a:lnTo>
                  <a:lnTo>
                    <a:pt x="214" y="86"/>
                  </a:lnTo>
                  <a:lnTo>
                    <a:pt x="184" y="100"/>
                  </a:lnTo>
                  <a:lnTo>
                    <a:pt x="155" y="110"/>
                  </a:lnTo>
                  <a:lnTo>
                    <a:pt x="126" y="120"/>
                  </a:lnTo>
                  <a:lnTo>
                    <a:pt x="79" y="130"/>
                  </a:lnTo>
                  <a:lnTo>
                    <a:pt x="0" y="158"/>
                  </a:lnTo>
                  <a:lnTo>
                    <a:pt x="53" y="151"/>
                  </a:lnTo>
                  <a:lnTo>
                    <a:pt x="123" y="134"/>
                  </a:lnTo>
                  <a:lnTo>
                    <a:pt x="170" y="123"/>
                  </a:lnTo>
                  <a:lnTo>
                    <a:pt x="217" y="110"/>
                  </a:lnTo>
                  <a:lnTo>
                    <a:pt x="255" y="96"/>
                  </a:lnTo>
                  <a:lnTo>
                    <a:pt x="293" y="79"/>
                  </a:lnTo>
                  <a:lnTo>
                    <a:pt x="358" y="41"/>
                  </a:lnTo>
                  <a:lnTo>
                    <a:pt x="358" y="24"/>
                  </a:lnTo>
                  <a:lnTo>
                    <a:pt x="34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1" name="Freeform 117"/>
            <p:cNvSpPr>
              <a:spLocks/>
            </p:cNvSpPr>
            <p:nvPr/>
          </p:nvSpPr>
          <p:spPr bwMode="auto">
            <a:xfrm>
              <a:off x="5525" y="2669"/>
              <a:ext cx="398" cy="199"/>
            </a:xfrm>
            <a:custGeom>
              <a:avLst/>
              <a:gdLst>
                <a:gd name="T0" fmla="*/ 419 w 340"/>
                <a:gd name="T1" fmla="*/ 0 h 176"/>
                <a:gd name="T2" fmla="*/ 363 w 340"/>
                <a:gd name="T3" fmla="*/ 28 h 176"/>
                <a:gd name="T4" fmla="*/ 0 w 340"/>
                <a:gd name="T5" fmla="*/ 224 h 176"/>
                <a:gd name="T6" fmla="*/ 163 w 340"/>
                <a:gd name="T7" fmla="*/ 167 h 176"/>
                <a:gd name="T8" fmla="*/ 240 w 340"/>
                <a:gd name="T9" fmla="*/ 135 h 176"/>
                <a:gd name="T10" fmla="*/ 297 w 340"/>
                <a:gd name="T11" fmla="*/ 111 h 176"/>
                <a:gd name="T12" fmla="*/ 343 w 340"/>
                <a:gd name="T13" fmla="*/ 79 h 176"/>
                <a:gd name="T14" fmla="*/ 371 w 340"/>
                <a:gd name="T15" fmla="*/ 60 h 176"/>
                <a:gd name="T16" fmla="*/ 391 w 340"/>
                <a:gd name="T17" fmla="*/ 37 h 176"/>
                <a:gd name="T18" fmla="*/ 465 w 340"/>
                <a:gd name="T19" fmla="*/ 9 h 176"/>
                <a:gd name="T20" fmla="*/ 444 w 340"/>
                <a:gd name="T21" fmla="*/ 6 h 176"/>
                <a:gd name="T22" fmla="*/ 419 w 340"/>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0" h="176">
                  <a:moveTo>
                    <a:pt x="306" y="0"/>
                  </a:moveTo>
                  <a:lnTo>
                    <a:pt x="265" y="22"/>
                  </a:lnTo>
                  <a:lnTo>
                    <a:pt x="0" y="175"/>
                  </a:lnTo>
                  <a:lnTo>
                    <a:pt x="119" y="131"/>
                  </a:lnTo>
                  <a:lnTo>
                    <a:pt x="175" y="105"/>
                  </a:lnTo>
                  <a:lnTo>
                    <a:pt x="217" y="87"/>
                  </a:lnTo>
                  <a:lnTo>
                    <a:pt x="250" y="62"/>
                  </a:lnTo>
                  <a:lnTo>
                    <a:pt x="271" y="47"/>
                  </a:lnTo>
                  <a:lnTo>
                    <a:pt x="285" y="29"/>
                  </a:lnTo>
                  <a:lnTo>
                    <a:pt x="339" y="7"/>
                  </a:lnTo>
                  <a:lnTo>
                    <a:pt x="324" y="4"/>
                  </a:lnTo>
                  <a:lnTo>
                    <a:pt x="30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2" name="Freeform 118"/>
            <p:cNvSpPr>
              <a:spLocks/>
            </p:cNvSpPr>
            <p:nvPr/>
          </p:nvSpPr>
          <p:spPr bwMode="auto">
            <a:xfrm>
              <a:off x="5664" y="2185"/>
              <a:ext cx="224" cy="387"/>
            </a:xfrm>
            <a:custGeom>
              <a:avLst/>
              <a:gdLst>
                <a:gd name="T0" fmla="*/ 177 w 191"/>
                <a:gd name="T1" fmla="*/ 0 h 343"/>
                <a:gd name="T2" fmla="*/ 150 w 191"/>
                <a:gd name="T3" fmla="*/ 73 h 343"/>
                <a:gd name="T4" fmla="*/ 150 w 191"/>
                <a:gd name="T5" fmla="*/ 121 h 343"/>
                <a:gd name="T6" fmla="*/ 113 w 191"/>
                <a:gd name="T7" fmla="*/ 186 h 343"/>
                <a:gd name="T8" fmla="*/ 47 w 191"/>
                <a:gd name="T9" fmla="*/ 212 h 343"/>
                <a:gd name="T10" fmla="*/ 47 w 191"/>
                <a:gd name="T11" fmla="*/ 240 h 343"/>
                <a:gd name="T12" fmla="*/ 9 w 191"/>
                <a:gd name="T13" fmla="*/ 288 h 343"/>
                <a:gd name="T14" fmla="*/ 0 w 191"/>
                <a:gd name="T15" fmla="*/ 370 h 343"/>
                <a:gd name="T16" fmla="*/ 19 w 191"/>
                <a:gd name="T17" fmla="*/ 407 h 343"/>
                <a:gd name="T18" fmla="*/ 74 w 191"/>
                <a:gd name="T19" fmla="*/ 426 h 343"/>
                <a:gd name="T20" fmla="*/ 168 w 191"/>
                <a:gd name="T21" fmla="*/ 436 h 343"/>
                <a:gd name="T22" fmla="*/ 196 w 191"/>
                <a:gd name="T23" fmla="*/ 417 h 343"/>
                <a:gd name="T24" fmla="*/ 242 w 191"/>
                <a:gd name="T25" fmla="*/ 379 h 343"/>
                <a:gd name="T26" fmla="*/ 242 w 191"/>
                <a:gd name="T27" fmla="*/ 353 h 343"/>
                <a:gd name="T28" fmla="*/ 262 w 191"/>
                <a:gd name="T29" fmla="*/ 297 h 343"/>
                <a:gd name="T30" fmla="*/ 262 w 191"/>
                <a:gd name="T31" fmla="*/ 278 h 343"/>
                <a:gd name="T32" fmla="*/ 177 w 191"/>
                <a:gd name="T33" fmla="*/ 0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1" h="343">
                  <a:moveTo>
                    <a:pt x="129" y="0"/>
                  </a:moveTo>
                  <a:lnTo>
                    <a:pt x="109" y="58"/>
                  </a:lnTo>
                  <a:lnTo>
                    <a:pt x="109" y="95"/>
                  </a:lnTo>
                  <a:lnTo>
                    <a:pt x="82" y="146"/>
                  </a:lnTo>
                  <a:lnTo>
                    <a:pt x="34" y="167"/>
                  </a:lnTo>
                  <a:lnTo>
                    <a:pt x="34" y="189"/>
                  </a:lnTo>
                  <a:lnTo>
                    <a:pt x="7" y="226"/>
                  </a:lnTo>
                  <a:lnTo>
                    <a:pt x="0" y="291"/>
                  </a:lnTo>
                  <a:lnTo>
                    <a:pt x="14" y="320"/>
                  </a:lnTo>
                  <a:lnTo>
                    <a:pt x="54" y="335"/>
                  </a:lnTo>
                  <a:lnTo>
                    <a:pt x="122" y="342"/>
                  </a:lnTo>
                  <a:lnTo>
                    <a:pt x="142" y="328"/>
                  </a:lnTo>
                  <a:lnTo>
                    <a:pt x="176" y="298"/>
                  </a:lnTo>
                  <a:lnTo>
                    <a:pt x="176" y="277"/>
                  </a:lnTo>
                  <a:lnTo>
                    <a:pt x="190" y="233"/>
                  </a:lnTo>
                  <a:lnTo>
                    <a:pt x="190" y="218"/>
                  </a:lnTo>
                  <a:lnTo>
                    <a:pt x="12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3" name="Freeform 119"/>
            <p:cNvSpPr>
              <a:spLocks/>
            </p:cNvSpPr>
            <p:nvPr/>
          </p:nvSpPr>
          <p:spPr bwMode="auto">
            <a:xfrm>
              <a:off x="5504" y="2062"/>
              <a:ext cx="287" cy="404"/>
            </a:xfrm>
            <a:custGeom>
              <a:avLst/>
              <a:gdLst>
                <a:gd name="T0" fmla="*/ 286 w 245"/>
                <a:gd name="T1" fmla="*/ 0 h 358"/>
                <a:gd name="T2" fmla="*/ 246 w 245"/>
                <a:gd name="T3" fmla="*/ 65 h 358"/>
                <a:gd name="T4" fmla="*/ 219 w 245"/>
                <a:gd name="T5" fmla="*/ 82 h 358"/>
                <a:gd name="T6" fmla="*/ 179 w 245"/>
                <a:gd name="T7" fmla="*/ 102 h 358"/>
                <a:gd name="T8" fmla="*/ 97 w 245"/>
                <a:gd name="T9" fmla="*/ 130 h 358"/>
                <a:gd name="T10" fmla="*/ 74 w 245"/>
                <a:gd name="T11" fmla="*/ 158 h 358"/>
                <a:gd name="T12" fmla="*/ 49 w 245"/>
                <a:gd name="T13" fmla="*/ 167 h 358"/>
                <a:gd name="T14" fmla="*/ 25 w 245"/>
                <a:gd name="T15" fmla="*/ 249 h 358"/>
                <a:gd name="T16" fmla="*/ 25 w 245"/>
                <a:gd name="T17" fmla="*/ 343 h 358"/>
                <a:gd name="T18" fmla="*/ 0 w 245"/>
                <a:gd name="T19" fmla="*/ 351 h 358"/>
                <a:gd name="T20" fmla="*/ 25 w 245"/>
                <a:gd name="T21" fmla="*/ 407 h 358"/>
                <a:gd name="T22" fmla="*/ 97 w 245"/>
                <a:gd name="T23" fmla="*/ 436 h 358"/>
                <a:gd name="T24" fmla="*/ 105 w 245"/>
                <a:gd name="T25" fmla="*/ 455 h 358"/>
                <a:gd name="T26" fmla="*/ 130 w 245"/>
                <a:gd name="T27" fmla="*/ 398 h 358"/>
                <a:gd name="T28" fmla="*/ 155 w 245"/>
                <a:gd name="T29" fmla="*/ 306 h 358"/>
                <a:gd name="T30" fmla="*/ 197 w 245"/>
                <a:gd name="T31" fmla="*/ 269 h 358"/>
                <a:gd name="T32" fmla="*/ 235 w 245"/>
                <a:gd name="T33" fmla="*/ 240 h 358"/>
                <a:gd name="T34" fmla="*/ 269 w 245"/>
                <a:gd name="T35" fmla="*/ 176 h 358"/>
                <a:gd name="T36" fmla="*/ 335 w 245"/>
                <a:gd name="T37" fmla="*/ 73 h 358"/>
                <a:gd name="T38" fmla="*/ 335 w 245"/>
                <a:gd name="T39" fmla="*/ 73 h 358"/>
                <a:gd name="T40" fmla="*/ 286 w 245"/>
                <a:gd name="T41" fmla="*/ 0 h 3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5" h="358">
                  <a:moveTo>
                    <a:pt x="208" y="0"/>
                  </a:moveTo>
                  <a:lnTo>
                    <a:pt x="179" y="51"/>
                  </a:lnTo>
                  <a:lnTo>
                    <a:pt x="160" y="65"/>
                  </a:lnTo>
                  <a:lnTo>
                    <a:pt x="131" y="80"/>
                  </a:lnTo>
                  <a:lnTo>
                    <a:pt x="71" y="102"/>
                  </a:lnTo>
                  <a:lnTo>
                    <a:pt x="54" y="124"/>
                  </a:lnTo>
                  <a:lnTo>
                    <a:pt x="36" y="131"/>
                  </a:lnTo>
                  <a:lnTo>
                    <a:pt x="18" y="196"/>
                  </a:lnTo>
                  <a:lnTo>
                    <a:pt x="18" y="269"/>
                  </a:lnTo>
                  <a:lnTo>
                    <a:pt x="0" y="276"/>
                  </a:lnTo>
                  <a:lnTo>
                    <a:pt x="18" y="320"/>
                  </a:lnTo>
                  <a:lnTo>
                    <a:pt x="71" y="342"/>
                  </a:lnTo>
                  <a:lnTo>
                    <a:pt x="77" y="357"/>
                  </a:lnTo>
                  <a:lnTo>
                    <a:pt x="95" y="313"/>
                  </a:lnTo>
                  <a:lnTo>
                    <a:pt x="113" y="240"/>
                  </a:lnTo>
                  <a:lnTo>
                    <a:pt x="143" y="211"/>
                  </a:lnTo>
                  <a:lnTo>
                    <a:pt x="172" y="189"/>
                  </a:lnTo>
                  <a:lnTo>
                    <a:pt x="196" y="138"/>
                  </a:lnTo>
                  <a:lnTo>
                    <a:pt x="244" y="58"/>
                  </a:lnTo>
                  <a:lnTo>
                    <a:pt x="2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4" name="Freeform 120"/>
            <p:cNvSpPr>
              <a:spLocks/>
            </p:cNvSpPr>
            <p:nvPr/>
          </p:nvSpPr>
          <p:spPr bwMode="auto">
            <a:xfrm>
              <a:off x="5573" y="2448"/>
              <a:ext cx="106" cy="100"/>
            </a:xfrm>
            <a:custGeom>
              <a:avLst/>
              <a:gdLst>
                <a:gd name="T0" fmla="*/ 114 w 91"/>
                <a:gd name="T1" fmla="*/ 0 h 88"/>
                <a:gd name="T2" fmla="*/ 49 w 91"/>
                <a:gd name="T3" fmla="*/ 0 h 88"/>
                <a:gd name="T4" fmla="*/ 16 w 91"/>
                <a:gd name="T5" fmla="*/ 38 h 88"/>
                <a:gd name="T6" fmla="*/ 0 w 91"/>
                <a:gd name="T7" fmla="*/ 113 h 88"/>
                <a:gd name="T8" fmla="*/ 65 w 91"/>
                <a:gd name="T9" fmla="*/ 113 h 88"/>
                <a:gd name="T10" fmla="*/ 122 w 91"/>
                <a:gd name="T11" fmla="*/ 113 h 88"/>
                <a:gd name="T12" fmla="*/ 122 w 91"/>
                <a:gd name="T13" fmla="*/ 103 h 88"/>
                <a:gd name="T14" fmla="*/ 114 w 91"/>
                <a:gd name="T15" fmla="*/ 0 h 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88">
                  <a:moveTo>
                    <a:pt x="84" y="0"/>
                  </a:moveTo>
                  <a:lnTo>
                    <a:pt x="36" y="0"/>
                  </a:lnTo>
                  <a:lnTo>
                    <a:pt x="12" y="29"/>
                  </a:lnTo>
                  <a:lnTo>
                    <a:pt x="0" y="87"/>
                  </a:lnTo>
                  <a:lnTo>
                    <a:pt x="48" y="87"/>
                  </a:lnTo>
                  <a:lnTo>
                    <a:pt x="90" y="87"/>
                  </a:lnTo>
                  <a:lnTo>
                    <a:pt x="90" y="80"/>
                  </a:lnTo>
                  <a:lnTo>
                    <a:pt x="8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5" name="Freeform 121"/>
            <p:cNvSpPr>
              <a:spLocks/>
            </p:cNvSpPr>
            <p:nvPr/>
          </p:nvSpPr>
          <p:spPr bwMode="auto">
            <a:xfrm>
              <a:off x="5372" y="2649"/>
              <a:ext cx="433" cy="210"/>
            </a:xfrm>
            <a:custGeom>
              <a:avLst/>
              <a:gdLst>
                <a:gd name="T0" fmla="*/ 506 w 370"/>
                <a:gd name="T1" fmla="*/ 0 h 186"/>
                <a:gd name="T2" fmla="*/ 444 w 370"/>
                <a:gd name="T3" fmla="*/ 0 h 186"/>
                <a:gd name="T4" fmla="*/ 387 w 370"/>
                <a:gd name="T5" fmla="*/ 21 h 186"/>
                <a:gd name="T6" fmla="*/ 343 w 370"/>
                <a:gd name="T7" fmla="*/ 49 h 186"/>
                <a:gd name="T8" fmla="*/ 276 w 370"/>
                <a:gd name="T9" fmla="*/ 93 h 186"/>
                <a:gd name="T10" fmla="*/ 217 w 370"/>
                <a:gd name="T11" fmla="*/ 120 h 186"/>
                <a:gd name="T12" fmla="*/ 123 w 370"/>
                <a:gd name="T13" fmla="*/ 177 h 186"/>
                <a:gd name="T14" fmla="*/ 41 w 370"/>
                <a:gd name="T15" fmla="*/ 218 h 186"/>
                <a:gd name="T16" fmla="*/ 0 w 370"/>
                <a:gd name="T17" fmla="*/ 236 h 186"/>
                <a:gd name="T18" fmla="*/ 118 w 370"/>
                <a:gd name="T19" fmla="*/ 221 h 186"/>
                <a:gd name="T20" fmla="*/ 266 w 370"/>
                <a:gd name="T21" fmla="*/ 141 h 186"/>
                <a:gd name="T22" fmla="*/ 266 w 370"/>
                <a:gd name="T23" fmla="*/ 141 h 186"/>
                <a:gd name="T24" fmla="*/ 506 w 370"/>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0" h="186">
                  <a:moveTo>
                    <a:pt x="369" y="0"/>
                  </a:moveTo>
                  <a:lnTo>
                    <a:pt x="324" y="0"/>
                  </a:lnTo>
                  <a:lnTo>
                    <a:pt x="283" y="17"/>
                  </a:lnTo>
                  <a:lnTo>
                    <a:pt x="250" y="38"/>
                  </a:lnTo>
                  <a:lnTo>
                    <a:pt x="202" y="73"/>
                  </a:lnTo>
                  <a:lnTo>
                    <a:pt x="158" y="94"/>
                  </a:lnTo>
                  <a:lnTo>
                    <a:pt x="90" y="139"/>
                  </a:lnTo>
                  <a:lnTo>
                    <a:pt x="30" y="171"/>
                  </a:lnTo>
                  <a:lnTo>
                    <a:pt x="0" y="185"/>
                  </a:lnTo>
                  <a:lnTo>
                    <a:pt x="86" y="174"/>
                  </a:lnTo>
                  <a:lnTo>
                    <a:pt x="194" y="111"/>
                  </a:lnTo>
                  <a:lnTo>
                    <a:pt x="36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6" name="Freeform 122"/>
            <p:cNvSpPr>
              <a:spLocks/>
            </p:cNvSpPr>
            <p:nvPr/>
          </p:nvSpPr>
          <p:spPr bwMode="auto">
            <a:xfrm>
              <a:off x="5294" y="2636"/>
              <a:ext cx="404" cy="200"/>
            </a:xfrm>
            <a:custGeom>
              <a:avLst/>
              <a:gdLst>
                <a:gd name="T0" fmla="*/ 451 w 345"/>
                <a:gd name="T1" fmla="*/ 0 h 178"/>
                <a:gd name="T2" fmla="*/ 431 w 345"/>
                <a:gd name="T3" fmla="*/ 0 h 178"/>
                <a:gd name="T4" fmla="*/ 376 w 345"/>
                <a:gd name="T5" fmla="*/ 3 h 178"/>
                <a:gd name="T6" fmla="*/ 260 w 345"/>
                <a:gd name="T7" fmla="*/ 49 h 178"/>
                <a:gd name="T8" fmla="*/ 196 w 345"/>
                <a:gd name="T9" fmla="*/ 88 h 178"/>
                <a:gd name="T10" fmla="*/ 0 w 345"/>
                <a:gd name="T11" fmla="*/ 224 h 178"/>
                <a:gd name="T12" fmla="*/ 117 w 345"/>
                <a:gd name="T13" fmla="*/ 182 h 178"/>
                <a:gd name="T14" fmla="*/ 200 w 345"/>
                <a:gd name="T15" fmla="*/ 143 h 178"/>
                <a:gd name="T16" fmla="*/ 391 w 345"/>
                <a:gd name="T17" fmla="*/ 34 h 178"/>
                <a:gd name="T18" fmla="*/ 472 w 345"/>
                <a:gd name="T19" fmla="*/ 11 h 178"/>
                <a:gd name="T20" fmla="*/ 447 w 345"/>
                <a:gd name="T21" fmla="*/ 8 h 178"/>
                <a:gd name="T22" fmla="*/ 447 w 345"/>
                <a:gd name="T23" fmla="*/ 8 h 178"/>
                <a:gd name="T24" fmla="*/ 451 w 345"/>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5" h="178">
                  <a:moveTo>
                    <a:pt x="329" y="0"/>
                  </a:moveTo>
                  <a:lnTo>
                    <a:pt x="314" y="0"/>
                  </a:lnTo>
                  <a:lnTo>
                    <a:pt x="274" y="3"/>
                  </a:lnTo>
                  <a:lnTo>
                    <a:pt x="190" y="39"/>
                  </a:lnTo>
                  <a:lnTo>
                    <a:pt x="143" y="69"/>
                  </a:lnTo>
                  <a:lnTo>
                    <a:pt x="0" y="177"/>
                  </a:lnTo>
                  <a:lnTo>
                    <a:pt x="85" y="144"/>
                  </a:lnTo>
                  <a:lnTo>
                    <a:pt x="146" y="113"/>
                  </a:lnTo>
                  <a:lnTo>
                    <a:pt x="285" y="27"/>
                  </a:lnTo>
                  <a:lnTo>
                    <a:pt x="344" y="9"/>
                  </a:lnTo>
                  <a:lnTo>
                    <a:pt x="326" y="6"/>
                  </a:lnTo>
                  <a:lnTo>
                    <a:pt x="329"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7" name="Freeform 123"/>
            <p:cNvSpPr>
              <a:spLocks/>
            </p:cNvSpPr>
            <p:nvPr/>
          </p:nvSpPr>
          <p:spPr bwMode="auto">
            <a:xfrm>
              <a:off x="4085" y="3047"/>
              <a:ext cx="565" cy="257"/>
            </a:xfrm>
            <a:custGeom>
              <a:avLst/>
              <a:gdLst>
                <a:gd name="T0" fmla="*/ 368 w 482"/>
                <a:gd name="T1" fmla="*/ 94 h 227"/>
                <a:gd name="T2" fmla="*/ 286 w 482"/>
                <a:gd name="T3" fmla="*/ 46 h 227"/>
                <a:gd name="T4" fmla="*/ 213 w 482"/>
                <a:gd name="T5" fmla="*/ 19 h 227"/>
                <a:gd name="T6" fmla="*/ 97 w 482"/>
                <a:gd name="T7" fmla="*/ 0 h 227"/>
                <a:gd name="T8" fmla="*/ 66 w 482"/>
                <a:gd name="T9" fmla="*/ 0 h 227"/>
                <a:gd name="T10" fmla="*/ 8 w 482"/>
                <a:gd name="T11" fmla="*/ 19 h 227"/>
                <a:gd name="T12" fmla="*/ 0 w 482"/>
                <a:gd name="T13" fmla="*/ 75 h 227"/>
                <a:gd name="T14" fmla="*/ 41 w 482"/>
                <a:gd name="T15" fmla="*/ 122 h 227"/>
                <a:gd name="T16" fmla="*/ 105 w 482"/>
                <a:gd name="T17" fmla="*/ 168 h 227"/>
                <a:gd name="T18" fmla="*/ 213 w 482"/>
                <a:gd name="T19" fmla="*/ 205 h 227"/>
                <a:gd name="T20" fmla="*/ 270 w 482"/>
                <a:gd name="T21" fmla="*/ 223 h 227"/>
                <a:gd name="T22" fmla="*/ 352 w 482"/>
                <a:gd name="T23" fmla="*/ 262 h 227"/>
                <a:gd name="T24" fmla="*/ 433 w 482"/>
                <a:gd name="T25" fmla="*/ 290 h 227"/>
                <a:gd name="T26" fmla="*/ 530 w 482"/>
                <a:gd name="T27" fmla="*/ 290 h 227"/>
                <a:gd name="T28" fmla="*/ 572 w 482"/>
                <a:gd name="T29" fmla="*/ 290 h 227"/>
                <a:gd name="T30" fmla="*/ 620 w 482"/>
                <a:gd name="T31" fmla="*/ 262 h 227"/>
                <a:gd name="T32" fmla="*/ 661 w 482"/>
                <a:gd name="T33" fmla="*/ 215 h 227"/>
                <a:gd name="T34" fmla="*/ 661 w 482"/>
                <a:gd name="T35" fmla="*/ 159 h 227"/>
                <a:gd name="T36" fmla="*/ 628 w 482"/>
                <a:gd name="T37" fmla="*/ 122 h 227"/>
                <a:gd name="T38" fmla="*/ 604 w 482"/>
                <a:gd name="T39" fmla="*/ 122 h 227"/>
                <a:gd name="T40" fmla="*/ 368 w 482"/>
                <a:gd name="T41" fmla="*/ 94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2" h="227">
                  <a:moveTo>
                    <a:pt x="268" y="73"/>
                  </a:moveTo>
                  <a:lnTo>
                    <a:pt x="208" y="36"/>
                  </a:lnTo>
                  <a:lnTo>
                    <a:pt x="155" y="15"/>
                  </a:lnTo>
                  <a:lnTo>
                    <a:pt x="71" y="0"/>
                  </a:lnTo>
                  <a:lnTo>
                    <a:pt x="48" y="0"/>
                  </a:lnTo>
                  <a:lnTo>
                    <a:pt x="6" y="15"/>
                  </a:lnTo>
                  <a:lnTo>
                    <a:pt x="0" y="58"/>
                  </a:lnTo>
                  <a:lnTo>
                    <a:pt x="30" y="95"/>
                  </a:lnTo>
                  <a:lnTo>
                    <a:pt x="77" y="131"/>
                  </a:lnTo>
                  <a:lnTo>
                    <a:pt x="155" y="160"/>
                  </a:lnTo>
                  <a:lnTo>
                    <a:pt x="196" y="174"/>
                  </a:lnTo>
                  <a:lnTo>
                    <a:pt x="256" y="204"/>
                  </a:lnTo>
                  <a:lnTo>
                    <a:pt x="315" y="226"/>
                  </a:lnTo>
                  <a:lnTo>
                    <a:pt x="386" y="226"/>
                  </a:lnTo>
                  <a:lnTo>
                    <a:pt x="416" y="226"/>
                  </a:lnTo>
                  <a:lnTo>
                    <a:pt x="451" y="204"/>
                  </a:lnTo>
                  <a:lnTo>
                    <a:pt x="481" y="168"/>
                  </a:lnTo>
                  <a:lnTo>
                    <a:pt x="481" y="124"/>
                  </a:lnTo>
                  <a:lnTo>
                    <a:pt x="457" y="95"/>
                  </a:lnTo>
                  <a:lnTo>
                    <a:pt x="439" y="95"/>
                  </a:lnTo>
                  <a:lnTo>
                    <a:pt x="268" y="7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8" name="Freeform 124"/>
            <p:cNvSpPr>
              <a:spLocks/>
            </p:cNvSpPr>
            <p:nvPr/>
          </p:nvSpPr>
          <p:spPr bwMode="auto">
            <a:xfrm>
              <a:off x="4733" y="2883"/>
              <a:ext cx="417" cy="355"/>
            </a:xfrm>
            <a:custGeom>
              <a:avLst/>
              <a:gdLst>
                <a:gd name="T0" fmla="*/ 412 w 357"/>
                <a:gd name="T1" fmla="*/ 10 h 315"/>
                <a:gd name="T2" fmla="*/ 348 w 357"/>
                <a:gd name="T3" fmla="*/ 0 h 315"/>
                <a:gd name="T4" fmla="*/ 292 w 357"/>
                <a:gd name="T5" fmla="*/ 38 h 315"/>
                <a:gd name="T6" fmla="*/ 259 w 357"/>
                <a:gd name="T7" fmla="*/ 83 h 315"/>
                <a:gd name="T8" fmla="*/ 227 w 357"/>
                <a:gd name="T9" fmla="*/ 149 h 315"/>
                <a:gd name="T10" fmla="*/ 202 w 357"/>
                <a:gd name="T11" fmla="*/ 168 h 315"/>
                <a:gd name="T12" fmla="*/ 153 w 357"/>
                <a:gd name="T13" fmla="*/ 213 h 315"/>
                <a:gd name="T14" fmla="*/ 113 w 357"/>
                <a:gd name="T15" fmla="*/ 231 h 315"/>
                <a:gd name="T16" fmla="*/ 64 w 357"/>
                <a:gd name="T17" fmla="*/ 323 h 315"/>
                <a:gd name="T18" fmla="*/ 0 w 357"/>
                <a:gd name="T19" fmla="*/ 389 h 315"/>
                <a:gd name="T20" fmla="*/ 23 w 357"/>
                <a:gd name="T21" fmla="*/ 399 h 315"/>
                <a:gd name="T22" fmla="*/ 218 w 357"/>
                <a:gd name="T23" fmla="*/ 278 h 315"/>
                <a:gd name="T24" fmla="*/ 259 w 357"/>
                <a:gd name="T25" fmla="*/ 231 h 315"/>
                <a:gd name="T26" fmla="*/ 300 w 357"/>
                <a:gd name="T27" fmla="*/ 158 h 315"/>
                <a:gd name="T28" fmla="*/ 356 w 357"/>
                <a:gd name="T29" fmla="*/ 121 h 315"/>
                <a:gd name="T30" fmla="*/ 453 w 357"/>
                <a:gd name="T31" fmla="*/ 38 h 315"/>
                <a:gd name="T32" fmla="*/ 486 w 357"/>
                <a:gd name="T33" fmla="*/ 10 h 315"/>
                <a:gd name="T34" fmla="*/ 486 w 357"/>
                <a:gd name="T35" fmla="*/ 10 h 315"/>
                <a:gd name="T36" fmla="*/ 412 w 357"/>
                <a:gd name="T37" fmla="*/ 10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7" h="315">
                  <a:moveTo>
                    <a:pt x="302" y="8"/>
                  </a:moveTo>
                  <a:lnTo>
                    <a:pt x="255" y="0"/>
                  </a:lnTo>
                  <a:lnTo>
                    <a:pt x="214" y="30"/>
                  </a:lnTo>
                  <a:lnTo>
                    <a:pt x="190" y="66"/>
                  </a:lnTo>
                  <a:lnTo>
                    <a:pt x="166" y="117"/>
                  </a:lnTo>
                  <a:lnTo>
                    <a:pt x="148" y="132"/>
                  </a:lnTo>
                  <a:lnTo>
                    <a:pt x="112" y="168"/>
                  </a:lnTo>
                  <a:lnTo>
                    <a:pt x="83" y="182"/>
                  </a:lnTo>
                  <a:lnTo>
                    <a:pt x="47" y="255"/>
                  </a:lnTo>
                  <a:lnTo>
                    <a:pt x="0" y="306"/>
                  </a:lnTo>
                  <a:lnTo>
                    <a:pt x="17" y="314"/>
                  </a:lnTo>
                  <a:lnTo>
                    <a:pt x="160" y="219"/>
                  </a:lnTo>
                  <a:lnTo>
                    <a:pt x="190" y="182"/>
                  </a:lnTo>
                  <a:lnTo>
                    <a:pt x="220" y="124"/>
                  </a:lnTo>
                  <a:lnTo>
                    <a:pt x="261" y="95"/>
                  </a:lnTo>
                  <a:lnTo>
                    <a:pt x="332" y="30"/>
                  </a:lnTo>
                  <a:lnTo>
                    <a:pt x="356" y="8"/>
                  </a:lnTo>
                  <a:lnTo>
                    <a:pt x="302"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29" name="Freeform 125"/>
            <p:cNvSpPr>
              <a:spLocks/>
            </p:cNvSpPr>
            <p:nvPr/>
          </p:nvSpPr>
          <p:spPr bwMode="auto">
            <a:xfrm>
              <a:off x="4119" y="2279"/>
              <a:ext cx="966" cy="503"/>
            </a:xfrm>
            <a:custGeom>
              <a:avLst/>
              <a:gdLst>
                <a:gd name="T0" fmla="*/ 760 w 825"/>
                <a:gd name="T1" fmla="*/ 153 h 446"/>
                <a:gd name="T2" fmla="*/ 674 w 825"/>
                <a:gd name="T3" fmla="*/ 182 h 446"/>
                <a:gd name="T4" fmla="*/ 603 w 825"/>
                <a:gd name="T5" fmla="*/ 217 h 446"/>
                <a:gd name="T6" fmla="*/ 502 w 825"/>
                <a:gd name="T7" fmla="*/ 250 h 446"/>
                <a:gd name="T8" fmla="*/ 407 w 825"/>
                <a:gd name="T9" fmla="*/ 310 h 446"/>
                <a:gd name="T10" fmla="*/ 313 w 825"/>
                <a:gd name="T11" fmla="*/ 337 h 446"/>
                <a:gd name="T12" fmla="*/ 203 w 825"/>
                <a:gd name="T13" fmla="*/ 347 h 446"/>
                <a:gd name="T14" fmla="*/ 139 w 825"/>
                <a:gd name="T15" fmla="*/ 398 h 446"/>
                <a:gd name="T16" fmla="*/ 15 w 825"/>
                <a:gd name="T17" fmla="*/ 450 h 446"/>
                <a:gd name="T18" fmla="*/ 0 w 825"/>
                <a:gd name="T19" fmla="*/ 518 h 446"/>
                <a:gd name="T20" fmla="*/ 1 w 825"/>
                <a:gd name="T21" fmla="*/ 566 h 446"/>
                <a:gd name="T22" fmla="*/ 96 w 825"/>
                <a:gd name="T23" fmla="*/ 565 h 446"/>
                <a:gd name="T24" fmla="*/ 198 w 825"/>
                <a:gd name="T25" fmla="*/ 521 h 446"/>
                <a:gd name="T26" fmla="*/ 283 w 825"/>
                <a:gd name="T27" fmla="*/ 504 h 446"/>
                <a:gd name="T28" fmla="*/ 340 w 825"/>
                <a:gd name="T29" fmla="*/ 502 h 446"/>
                <a:gd name="T30" fmla="*/ 395 w 825"/>
                <a:gd name="T31" fmla="*/ 501 h 446"/>
                <a:gd name="T32" fmla="*/ 473 w 825"/>
                <a:gd name="T33" fmla="*/ 458 h 446"/>
                <a:gd name="T34" fmla="*/ 527 w 825"/>
                <a:gd name="T35" fmla="*/ 399 h 446"/>
                <a:gd name="T36" fmla="*/ 567 w 825"/>
                <a:gd name="T37" fmla="*/ 381 h 446"/>
                <a:gd name="T38" fmla="*/ 621 w 825"/>
                <a:gd name="T39" fmla="*/ 380 h 446"/>
                <a:gd name="T40" fmla="*/ 732 w 825"/>
                <a:gd name="T41" fmla="*/ 346 h 446"/>
                <a:gd name="T42" fmla="*/ 770 w 825"/>
                <a:gd name="T43" fmla="*/ 297 h 446"/>
                <a:gd name="T44" fmla="*/ 801 w 825"/>
                <a:gd name="T45" fmla="*/ 253 h 446"/>
                <a:gd name="T46" fmla="*/ 809 w 825"/>
                <a:gd name="T47" fmla="*/ 253 h 446"/>
                <a:gd name="T48" fmla="*/ 856 w 825"/>
                <a:gd name="T49" fmla="*/ 237 h 446"/>
                <a:gd name="T50" fmla="*/ 927 w 825"/>
                <a:gd name="T51" fmla="*/ 218 h 446"/>
                <a:gd name="T52" fmla="*/ 989 w 825"/>
                <a:gd name="T53" fmla="*/ 192 h 446"/>
                <a:gd name="T54" fmla="*/ 1005 w 825"/>
                <a:gd name="T55" fmla="*/ 159 h 446"/>
                <a:gd name="T56" fmla="*/ 981 w 825"/>
                <a:gd name="T57" fmla="*/ 126 h 446"/>
                <a:gd name="T58" fmla="*/ 1035 w 825"/>
                <a:gd name="T59" fmla="*/ 91 h 446"/>
                <a:gd name="T60" fmla="*/ 1130 w 825"/>
                <a:gd name="T61" fmla="*/ 81 h 446"/>
                <a:gd name="T62" fmla="*/ 1114 w 825"/>
                <a:gd name="T63" fmla="*/ 24 h 446"/>
                <a:gd name="T64" fmla="*/ 1074 w 825"/>
                <a:gd name="T65" fmla="*/ 0 h 446"/>
                <a:gd name="T66" fmla="*/ 1042 w 825"/>
                <a:gd name="T67" fmla="*/ 0 h 446"/>
                <a:gd name="T68" fmla="*/ 995 w 825"/>
                <a:gd name="T69" fmla="*/ 18 h 446"/>
                <a:gd name="T70" fmla="*/ 924 w 825"/>
                <a:gd name="T71" fmla="*/ 52 h 446"/>
                <a:gd name="T72" fmla="*/ 869 w 825"/>
                <a:gd name="T73" fmla="*/ 78 h 446"/>
                <a:gd name="T74" fmla="*/ 863 w 825"/>
                <a:gd name="T75" fmla="*/ 103 h 446"/>
                <a:gd name="T76" fmla="*/ 760 w 825"/>
                <a:gd name="T77" fmla="*/ 153 h 4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5" h="446">
                  <a:moveTo>
                    <a:pt x="554" y="121"/>
                  </a:moveTo>
                  <a:lnTo>
                    <a:pt x="492" y="143"/>
                  </a:lnTo>
                  <a:lnTo>
                    <a:pt x="440" y="170"/>
                  </a:lnTo>
                  <a:lnTo>
                    <a:pt x="366" y="197"/>
                  </a:lnTo>
                  <a:lnTo>
                    <a:pt x="297" y="244"/>
                  </a:lnTo>
                  <a:lnTo>
                    <a:pt x="228" y="265"/>
                  </a:lnTo>
                  <a:lnTo>
                    <a:pt x="148" y="273"/>
                  </a:lnTo>
                  <a:lnTo>
                    <a:pt x="102" y="313"/>
                  </a:lnTo>
                  <a:lnTo>
                    <a:pt x="11" y="354"/>
                  </a:lnTo>
                  <a:lnTo>
                    <a:pt x="0" y="407"/>
                  </a:lnTo>
                  <a:lnTo>
                    <a:pt x="1" y="445"/>
                  </a:lnTo>
                  <a:lnTo>
                    <a:pt x="70" y="444"/>
                  </a:lnTo>
                  <a:lnTo>
                    <a:pt x="144" y="410"/>
                  </a:lnTo>
                  <a:lnTo>
                    <a:pt x="207" y="396"/>
                  </a:lnTo>
                  <a:lnTo>
                    <a:pt x="248" y="395"/>
                  </a:lnTo>
                  <a:lnTo>
                    <a:pt x="288" y="394"/>
                  </a:lnTo>
                  <a:lnTo>
                    <a:pt x="345" y="360"/>
                  </a:lnTo>
                  <a:lnTo>
                    <a:pt x="384" y="314"/>
                  </a:lnTo>
                  <a:lnTo>
                    <a:pt x="413" y="300"/>
                  </a:lnTo>
                  <a:lnTo>
                    <a:pt x="453" y="299"/>
                  </a:lnTo>
                  <a:lnTo>
                    <a:pt x="534" y="272"/>
                  </a:lnTo>
                  <a:lnTo>
                    <a:pt x="562" y="233"/>
                  </a:lnTo>
                  <a:lnTo>
                    <a:pt x="584" y="199"/>
                  </a:lnTo>
                  <a:lnTo>
                    <a:pt x="590" y="199"/>
                  </a:lnTo>
                  <a:lnTo>
                    <a:pt x="624" y="186"/>
                  </a:lnTo>
                  <a:lnTo>
                    <a:pt x="676" y="171"/>
                  </a:lnTo>
                  <a:lnTo>
                    <a:pt x="722" y="151"/>
                  </a:lnTo>
                  <a:lnTo>
                    <a:pt x="733" y="125"/>
                  </a:lnTo>
                  <a:lnTo>
                    <a:pt x="716" y="99"/>
                  </a:lnTo>
                  <a:lnTo>
                    <a:pt x="755" y="72"/>
                  </a:lnTo>
                  <a:lnTo>
                    <a:pt x="824" y="64"/>
                  </a:lnTo>
                  <a:lnTo>
                    <a:pt x="812" y="19"/>
                  </a:lnTo>
                  <a:lnTo>
                    <a:pt x="783" y="0"/>
                  </a:lnTo>
                  <a:lnTo>
                    <a:pt x="760" y="0"/>
                  </a:lnTo>
                  <a:lnTo>
                    <a:pt x="726" y="14"/>
                  </a:lnTo>
                  <a:lnTo>
                    <a:pt x="674" y="41"/>
                  </a:lnTo>
                  <a:lnTo>
                    <a:pt x="634" y="61"/>
                  </a:lnTo>
                  <a:lnTo>
                    <a:pt x="629" y="81"/>
                  </a:lnTo>
                  <a:lnTo>
                    <a:pt x="554" y="12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0" name="Freeform 126"/>
            <p:cNvSpPr>
              <a:spLocks/>
            </p:cNvSpPr>
            <p:nvPr/>
          </p:nvSpPr>
          <p:spPr bwMode="auto">
            <a:xfrm>
              <a:off x="5024" y="2341"/>
              <a:ext cx="204" cy="256"/>
            </a:xfrm>
            <a:custGeom>
              <a:avLst/>
              <a:gdLst>
                <a:gd name="T0" fmla="*/ 64 w 174"/>
                <a:gd name="T1" fmla="*/ 0 h 227"/>
                <a:gd name="T2" fmla="*/ 25 w 174"/>
                <a:gd name="T3" fmla="*/ 28 h 227"/>
                <a:gd name="T4" fmla="*/ 33 w 174"/>
                <a:gd name="T5" fmla="*/ 56 h 227"/>
                <a:gd name="T6" fmla="*/ 8 w 174"/>
                <a:gd name="T7" fmla="*/ 37 h 227"/>
                <a:gd name="T8" fmla="*/ 25 w 174"/>
                <a:gd name="T9" fmla="*/ 73 h 227"/>
                <a:gd name="T10" fmla="*/ 33 w 174"/>
                <a:gd name="T11" fmla="*/ 140 h 227"/>
                <a:gd name="T12" fmla="*/ 0 w 174"/>
                <a:gd name="T13" fmla="*/ 222 h 227"/>
                <a:gd name="T14" fmla="*/ 0 w 174"/>
                <a:gd name="T15" fmla="*/ 241 h 227"/>
                <a:gd name="T16" fmla="*/ 33 w 174"/>
                <a:gd name="T17" fmla="*/ 288 h 227"/>
                <a:gd name="T18" fmla="*/ 41 w 174"/>
                <a:gd name="T19" fmla="*/ 288 h 227"/>
                <a:gd name="T20" fmla="*/ 81 w 174"/>
                <a:gd name="T21" fmla="*/ 288 h 227"/>
                <a:gd name="T22" fmla="*/ 130 w 174"/>
                <a:gd name="T23" fmla="*/ 231 h 227"/>
                <a:gd name="T24" fmla="*/ 181 w 174"/>
                <a:gd name="T25" fmla="*/ 195 h 227"/>
                <a:gd name="T26" fmla="*/ 222 w 174"/>
                <a:gd name="T27" fmla="*/ 167 h 227"/>
                <a:gd name="T28" fmla="*/ 238 w 174"/>
                <a:gd name="T29" fmla="*/ 149 h 227"/>
                <a:gd name="T30" fmla="*/ 238 w 174"/>
                <a:gd name="T31" fmla="*/ 101 h 227"/>
                <a:gd name="T32" fmla="*/ 213 w 174"/>
                <a:gd name="T33" fmla="*/ 83 h 227"/>
                <a:gd name="T34" fmla="*/ 189 w 174"/>
                <a:gd name="T35" fmla="*/ 73 h 227"/>
                <a:gd name="T36" fmla="*/ 155 w 174"/>
                <a:gd name="T37" fmla="*/ 56 h 227"/>
                <a:gd name="T38" fmla="*/ 122 w 174"/>
                <a:gd name="T39" fmla="*/ 46 h 227"/>
                <a:gd name="T40" fmla="*/ 122 w 174"/>
                <a:gd name="T41" fmla="*/ 46 h 227"/>
                <a:gd name="T42" fmla="*/ 64 w 174"/>
                <a:gd name="T43" fmla="*/ 0 h 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227">
                  <a:moveTo>
                    <a:pt x="47" y="0"/>
                  </a:moveTo>
                  <a:lnTo>
                    <a:pt x="18" y="22"/>
                  </a:lnTo>
                  <a:lnTo>
                    <a:pt x="24" y="44"/>
                  </a:lnTo>
                  <a:lnTo>
                    <a:pt x="6" y="29"/>
                  </a:lnTo>
                  <a:lnTo>
                    <a:pt x="18" y="58"/>
                  </a:lnTo>
                  <a:lnTo>
                    <a:pt x="24" y="110"/>
                  </a:lnTo>
                  <a:lnTo>
                    <a:pt x="0" y="175"/>
                  </a:lnTo>
                  <a:lnTo>
                    <a:pt x="0" y="190"/>
                  </a:lnTo>
                  <a:lnTo>
                    <a:pt x="24" y="226"/>
                  </a:lnTo>
                  <a:lnTo>
                    <a:pt x="30" y="226"/>
                  </a:lnTo>
                  <a:lnTo>
                    <a:pt x="59" y="226"/>
                  </a:lnTo>
                  <a:lnTo>
                    <a:pt x="95" y="182"/>
                  </a:lnTo>
                  <a:lnTo>
                    <a:pt x="131" y="153"/>
                  </a:lnTo>
                  <a:lnTo>
                    <a:pt x="161" y="131"/>
                  </a:lnTo>
                  <a:lnTo>
                    <a:pt x="173" y="117"/>
                  </a:lnTo>
                  <a:lnTo>
                    <a:pt x="173" y="80"/>
                  </a:lnTo>
                  <a:lnTo>
                    <a:pt x="155" y="66"/>
                  </a:lnTo>
                  <a:lnTo>
                    <a:pt x="137" y="58"/>
                  </a:lnTo>
                  <a:lnTo>
                    <a:pt x="113" y="44"/>
                  </a:lnTo>
                  <a:lnTo>
                    <a:pt x="89" y="36"/>
                  </a:lnTo>
                  <a:lnTo>
                    <a:pt x="4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1" name="Freeform 127"/>
            <p:cNvSpPr>
              <a:spLocks/>
            </p:cNvSpPr>
            <p:nvPr/>
          </p:nvSpPr>
          <p:spPr bwMode="auto">
            <a:xfrm>
              <a:off x="4655" y="2498"/>
              <a:ext cx="523" cy="296"/>
            </a:xfrm>
            <a:custGeom>
              <a:avLst/>
              <a:gdLst>
                <a:gd name="T0" fmla="*/ 432 w 447"/>
                <a:gd name="T1" fmla="*/ 0 h 262"/>
                <a:gd name="T2" fmla="*/ 406 w 447"/>
                <a:gd name="T3" fmla="*/ 27 h 262"/>
                <a:gd name="T4" fmla="*/ 301 w 447"/>
                <a:gd name="T5" fmla="*/ 55 h 262"/>
                <a:gd name="T6" fmla="*/ 235 w 447"/>
                <a:gd name="T7" fmla="*/ 93 h 262"/>
                <a:gd name="T8" fmla="*/ 187 w 447"/>
                <a:gd name="T9" fmla="*/ 148 h 262"/>
                <a:gd name="T10" fmla="*/ 171 w 447"/>
                <a:gd name="T11" fmla="*/ 148 h 262"/>
                <a:gd name="T12" fmla="*/ 90 w 447"/>
                <a:gd name="T13" fmla="*/ 223 h 262"/>
                <a:gd name="T14" fmla="*/ 0 w 447"/>
                <a:gd name="T15" fmla="*/ 242 h 262"/>
                <a:gd name="T16" fmla="*/ 0 w 447"/>
                <a:gd name="T17" fmla="*/ 287 h 262"/>
                <a:gd name="T18" fmla="*/ 106 w 447"/>
                <a:gd name="T19" fmla="*/ 333 h 262"/>
                <a:gd name="T20" fmla="*/ 138 w 447"/>
                <a:gd name="T21" fmla="*/ 333 h 262"/>
                <a:gd name="T22" fmla="*/ 163 w 447"/>
                <a:gd name="T23" fmla="*/ 259 h 262"/>
                <a:gd name="T24" fmla="*/ 227 w 447"/>
                <a:gd name="T25" fmla="*/ 230 h 262"/>
                <a:gd name="T26" fmla="*/ 317 w 447"/>
                <a:gd name="T27" fmla="*/ 203 h 262"/>
                <a:gd name="T28" fmla="*/ 384 w 447"/>
                <a:gd name="T29" fmla="*/ 166 h 262"/>
                <a:gd name="T30" fmla="*/ 464 w 447"/>
                <a:gd name="T31" fmla="*/ 139 h 262"/>
                <a:gd name="T32" fmla="*/ 504 w 447"/>
                <a:gd name="T33" fmla="*/ 120 h 262"/>
                <a:gd name="T34" fmla="*/ 537 w 447"/>
                <a:gd name="T35" fmla="*/ 101 h 262"/>
                <a:gd name="T36" fmla="*/ 570 w 447"/>
                <a:gd name="T37" fmla="*/ 75 h 262"/>
                <a:gd name="T38" fmla="*/ 603 w 447"/>
                <a:gd name="T39" fmla="*/ 37 h 262"/>
                <a:gd name="T40" fmla="*/ 611 w 447"/>
                <a:gd name="T41" fmla="*/ 27 h 262"/>
                <a:gd name="T42" fmla="*/ 432 w 447"/>
                <a:gd name="T43" fmla="*/ 0 h 2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7" h="262">
                  <a:moveTo>
                    <a:pt x="315" y="0"/>
                  </a:moveTo>
                  <a:lnTo>
                    <a:pt x="297" y="21"/>
                  </a:lnTo>
                  <a:lnTo>
                    <a:pt x="220" y="43"/>
                  </a:lnTo>
                  <a:lnTo>
                    <a:pt x="172" y="73"/>
                  </a:lnTo>
                  <a:lnTo>
                    <a:pt x="137" y="116"/>
                  </a:lnTo>
                  <a:lnTo>
                    <a:pt x="125" y="116"/>
                  </a:lnTo>
                  <a:lnTo>
                    <a:pt x="66" y="174"/>
                  </a:lnTo>
                  <a:lnTo>
                    <a:pt x="0" y="189"/>
                  </a:lnTo>
                  <a:lnTo>
                    <a:pt x="0" y="225"/>
                  </a:lnTo>
                  <a:lnTo>
                    <a:pt x="78" y="261"/>
                  </a:lnTo>
                  <a:lnTo>
                    <a:pt x="101" y="261"/>
                  </a:lnTo>
                  <a:lnTo>
                    <a:pt x="119" y="203"/>
                  </a:lnTo>
                  <a:lnTo>
                    <a:pt x="166" y="181"/>
                  </a:lnTo>
                  <a:lnTo>
                    <a:pt x="232" y="159"/>
                  </a:lnTo>
                  <a:lnTo>
                    <a:pt x="280" y="130"/>
                  </a:lnTo>
                  <a:lnTo>
                    <a:pt x="339" y="109"/>
                  </a:lnTo>
                  <a:lnTo>
                    <a:pt x="368" y="94"/>
                  </a:lnTo>
                  <a:lnTo>
                    <a:pt x="392" y="79"/>
                  </a:lnTo>
                  <a:lnTo>
                    <a:pt x="416" y="58"/>
                  </a:lnTo>
                  <a:lnTo>
                    <a:pt x="440" y="29"/>
                  </a:lnTo>
                  <a:lnTo>
                    <a:pt x="446" y="21"/>
                  </a:lnTo>
                  <a:lnTo>
                    <a:pt x="31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2" name="Freeform 128"/>
            <p:cNvSpPr>
              <a:spLocks/>
            </p:cNvSpPr>
            <p:nvPr/>
          </p:nvSpPr>
          <p:spPr bwMode="auto">
            <a:xfrm>
              <a:off x="3967" y="2678"/>
              <a:ext cx="266" cy="448"/>
            </a:xfrm>
            <a:custGeom>
              <a:avLst/>
              <a:gdLst>
                <a:gd name="T0" fmla="*/ 250 w 227"/>
                <a:gd name="T1" fmla="*/ 97 h 397"/>
                <a:gd name="T2" fmla="*/ 192 w 227"/>
                <a:gd name="T3" fmla="*/ 0 h 397"/>
                <a:gd name="T4" fmla="*/ 93 w 227"/>
                <a:gd name="T5" fmla="*/ 111 h 397"/>
                <a:gd name="T6" fmla="*/ 98 w 227"/>
                <a:gd name="T7" fmla="*/ 120 h 397"/>
                <a:gd name="T8" fmla="*/ 74 w 227"/>
                <a:gd name="T9" fmla="*/ 139 h 397"/>
                <a:gd name="T10" fmla="*/ 40 w 227"/>
                <a:gd name="T11" fmla="*/ 168 h 397"/>
                <a:gd name="T12" fmla="*/ 22 w 227"/>
                <a:gd name="T13" fmla="*/ 195 h 397"/>
                <a:gd name="T14" fmla="*/ 22 w 227"/>
                <a:gd name="T15" fmla="*/ 214 h 397"/>
                <a:gd name="T16" fmla="*/ 0 w 227"/>
                <a:gd name="T17" fmla="*/ 269 h 397"/>
                <a:gd name="T18" fmla="*/ 0 w 227"/>
                <a:gd name="T19" fmla="*/ 324 h 397"/>
                <a:gd name="T20" fmla="*/ 33 w 227"/>
                <a:gd name="T21" fmla="*/ 379 h 397"/>
                <a:gd name="T22" fmla="*/ 69 w 227"/>
                <a:gd name="T23" fmla="*/ 434 h 397"/>
                <a:gd name="T24" fmla="*/ 90 w 227"/>
                <a:gd name="T25" fmla="*/ 473 h 397"/>
                <a:gd name="T26" fmla="*/ 8 w 227"/>
                <a:gd name="T27" fmla="*/ 360 h 397"/>
                <a:gd name="T28" fmla="*/ 141 w 227"/>
                <a:gd name="T29" fmla="*/ 504 h 397"/>
                <a:gd name="T30" fmla="*/ 180 w 227"/>
                <a:gd name="T31" fmla="*/ 414 h 397"/>
                <a:gd name="T32" fmla="*/ 163 w 227"/>
                <a:gd name="T33" fmla="*/ 343 h 397"/>
                <a:gd name="T34" fmla="*/ 294 w 227"/>
                <a:gd name="T35" fmla="*/ 343 h 397"/>
                <a:gd name="T36" fmla="*/ 311 w 227"/>
                <a:gd name="T37" fmla="*/ 343 h 397"/>
                <a:gd name="T38" fmla="*/ 311 w 227"/>
                <a:gd name="T39" fmla="*/ 343 h 397"/>
                <a:gd name="T40" fmla="*/ 250 w 227"/>
                <a:gd name="T41" fmla="*/ 97 h 3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7" h="397">
                  <a:moveTo>
                    <a:pt x="182" y="76"/>
                  </a:moveTo>
                  <a:lnTo>
                    <a:pt x="140" y="0"/>
                  </a:lnTo>
                  <a:lnTo>
                    <a:pt x="67" y="87"/>
                  </a:lnTo>
                  <a:lnTo>
                    <a:pt x="72" y="94"/>
                  </a:lnTo>
                  <a:lnTo>
                    <a:pt x="54" y="109"/>
                  </a:lnTo>
                  <a:lnTo>
                    <a:pt x="29" y="132"/>
                  </a:lnTo>
                  <a:lnTo>
                    <a:pt x="16" y="153"/>
                  </a:lnTo>
                  <a:lnTo>
                    <a:pt x="16" y="168"/>
                  </a:lnTo>
                  <a:lnTo>
                    <a:pt x="0" y="211"/>
                  </a:lnTo>
                  <a:lnTo>
                    <a:pt x="0" y="254"/>
                  </a:lnTo>
                  <a:lnTo>
                    <a:pt x="24" y="298"/>
                  </a:lnTo>
                  <a:lnTo>
                    <a:pt x="50" y="341"/>
                  </a:lnTo>
                  <a:lnTo>
                    <a:pt x="66" y="371"/>
                  </a:lnTo>
                  <a:lnTo>
                    <a:pt x="6" y="283"/>
                  </a:lnTo>
                  <a:lnTo>
                    <a:pt x="102" y="396"/>
                  </a:lnTo>
                  <a:lnTo>
                    <a:pt x="131" y="325"/>
                  </a:lnTo>
                  <a:lnTo>
                    <a:pt x="119" y="269"/>
                  </a:lnTo>
                  <a:lnTo>
                    <a:pt x="214" y="269"/>
                  </a:lnTo>
                  <a:lnTo>
                    <a:pt x="226" y="269"/>
                  </a:lnTo>
                  <a:lnTo>
                    <a:pt x="182" y="7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3" name="Freeform 129"/>
            <p:cNvSpPr>
              <a:spLocks/>
            </p:cNvSpPr>
            <p:nvPr/>
          </p:nvSpPr>
          <p:spPr bwMode="auto">
            <a:xfrm>
              <a:off x="4191" y="2801"/>
              <a:ext cx="612" cy="355"/>
            </a:xfrm>
            <a:custGeom>
              <a:avLst/>
              <a:gdLst>
                <a:gd name="T0" fmla="*/ 16 w 523"/>
                <a:gd name="T1" fmla="*/ 66 h 314"/>
                <a:gd name="T2" fmla="*/ 85 w 523"/>
                <a:gd name="T3" fmla="*/ 37 h 314"/>
                <a:gd name="T4" fmla="*/ 195 w 523"/>
                <a:gd name="T5" fmla="*/ 37 h 314"/>
                <a:gd name="T6" fmla="*/ 256 w 523"/>
                <a:gd name="T7" fmla="*/ 18 h 314"/>
                <a:gd name="T8" fmla="*/ 289 w 523"/>
                <a:gd name="T9" fmla="*/ 9 h 314"/>
                <a:gd name="T10" fmla="*/ 315 w 523"/>
                <a:gd name="T11" fmla="*/ 0 h 314"/>
                <a:gd name="T12" fmla="*/ 373 w 523"/>
                <a:gd name="T13" fmla="*/ 37 h 314"/>
                <a:gd name="T14" fmla="*/ 373 w 523"/>
                <a:gd name="T15" fmla="*/ 120 h 314"/>
                <a:gd name="T16" fmla="*/ 408 w 523"/>
                <a:gd name="T17" fmla="*/ 157 h 314"/>
                <a:gd name="T18" fmla="*/ 426 w 523"/>
                <a:gd name="T19" fmla="*/ 176 h 314"/>
                <a:gd name="T20" fmla="*/ 467 w 523"/>
                <a:gd name="T21" fmla="*/ 205 h 314"/>
                <a:gd name="T22" fmla="*/ 493 w 523"/>
                <a:gd name="T23" fmla="*/ 205 h 314"/>
                <a:gd name="T24" fmla="*/ 502 w 523"/>
                <a:gd name="T25" fmla="*/ 233 h 314"/>
                <a:gd name="T26" fmla="*/ 562 w 523"/>
                <a:gd name="T27" fmla="*/ 270 h 314"/>
                <a:gd name="T28" fmla="*/ 638 w 523"/>
                <a:gd name="T29" fmla="*/ 297 h 314"/>
                <a:gd name="T30" fmla="*/ 707 w 523"/>
                <a:gd name="T31" fmla="*/ 324 h 314"/>
                <a:gd name="T32" fmla="*/ 715 w 523"/>
                <a:gd name="T33" fmla="*/ 335 h 314"/>
                <a:gd name="T34" fmla="*/ 707 w 523"/>
                <a:gd name="T35" fmla="*/ 391 h 314"/>
                <a:gd name="T36" fmla="*/ 665 w 523"/>
                <a:gd name="T37" fmla="*/ 400 h 314"/>
                <a:gd name="T38" fmla="*/ 612 w 523"/>
                <a:gd name="T39" fmla="*/ 363 h 314"/>
                <a:gd name="T40" fmla="*/ 528 w 523"/>
                <a:gd name="T41" fmla="*/ 335 h 314"/>
                <a:gd name="T42" fmla="*/ 417 w 523"/>
                <a:gd name="T43" fmla="*/ 306 h 314"/>
                <a:gd name="T44" fmla="*/ 315 w 523"/>
                <a:gd name="T45" fmla="*/ 297 h 314"/>
                <a:gd name="T46" fmla="*/ 264 w 523"/>
                <a:gd name="T47" fmla="*/ 297 h 314"/>
                <a:gd name="T48" fmla="*/ 111 w 523"/>
                <a:gd name="T49" fmla="*/ 233 h 314"/>
                <a:gd name="T50" fmla="*/ 67 w 523"/>
                <a:gd name="T51" fmla="*/ 194 h 314"/>
                <a:gd name="T52" fmla="*/ 42 w 523"/>
                <a:gd name="T53" fmla="*/ 185 h 314"/>
                <a:gd name="T54" fmla="*/ 16 w 523"/>
                <a:gd name="T55" fmla="*/ 139 h 314"/>
                <a:gd name="T56" fmla="*/ 0 w 523"/>
                <a:gd name="T57" fmla="*/ 83 h 314"/>
                <a:gd name="T58" fmla="*/ 0 w 523"/>
                <a:gd name="T59" fmla="*/ 75 h 314"/>
                <a:gd name="T60" fmla="*/ 16 w 523"/>
                <a:gd name="T61" fmla="*/ 66 h 3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3" h="314">
                  <a:moveTo>
                    <a:pt x="12" y="51"/>
                  </a:moveTo>
                  <a:lnTo>
                    <a:pt x="62" y="29"/>
                  </a:lnTo>
                  <a:lnTo>
                    <a:pt x="143" y="29"/>
                  </a:lnTo>
                  <a:lnTo>
                    <a:pt x="187" y="14"/>
                  </a:lnTo>
                  <a:lnTo>
                    <a:pt x="211" y="7"/>
                  </a:lnTo>
                  <a:lnTo>
                    <a:pt x="230" y="0"/>
                  </a:lnTo>
                  <a:lnTo>
                    <a:pt x="273" y="29"/>
                  </a:lnTo>
                  <a:lnTo>
                    <a:pt x="273" y="94"/>
                  </a:lnTo>
                  <a:lnTo>
                    <a:pt x="298" y="123"/>
                  </a:lnTo>
                  <a:lnTo>
                    <a:pt x="311" y="138"/>
                  </a:lnTo>
                  <a:lnTo>
                    <a:pt x="341" y="160"/>
                  </a:lnTo>
                  <a:lnTo>
                    <a:pt x="360" y="160"/>
                  </a:lnTo>
                  <a:lnTo>
                    <a:pt x="367" y="182"/>
                  </a:lnTo>
                  <a:lnTo>
                    <a:pt x="410" y="211"/>
                  </a:lnTo>
                  <a:lnTo>
                    <a:pt x="466" y="233"/>
                  </a:lnTo>
                  <a:lnTo>
                    <a:pt x="516" y="254"/>
                  </a:lnTo>
                  <a:lnTo>
                    <a:pt x="522" y="262"/>
                  </a:lnTo>
                  <a:lnTo>
                    <a:pt x="516" y="306"/>
                  </a:lnTo>
                  <a:lnTo>
                    <a:pt x="485" y="313"/>
                  </a:lnTo>
                  <a:lnTo>
                    <a:pt x="447" y="284"/>
                  </a:lnTo>
                  <a:lnTo>
                    <a:pt x="385" y="262"/>
                  </a:lnTo>
                  <a:lnTo>
                    <a:pt x="304" y="240"/>
                  </a:lnTo>
                  <a:lnTo>
                    <a:pt x="230" y="233"/>
                  </a:lnTo>
                  <a:lnTo>
                    <a:pt x="193" y="233"/>
                  </a:lnTo>
                  <a:lnTo>
                    <a:pt x="81" y="182"/>
                  </a:lnTo>
                  <a:lnTo>
                    <a:pt x="49" y="152"/>
                  </a:lnTo>
                  <a:lnTo>
                    <a:pt x="31" y="145"/>
                  </a:lnTo>
                  <a:lnTo>
                    <a:pt x="12" y="109"/>
                  </a:lnTo>
                  <a:lnTo>
                    <a:pt x="0" y="65"/>
                  </a:lnTo>
                  <a:lnTo>
                    <a:pt x="0" y="58"/>
                  </a:lnTo>
                  <a:lnTo>
                    <a:pt x="12"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4" name="Freeform 130"/>
            <p:cNvSpPr>
              <a:spLocks/>
            </p:cNvSpPr>
            <p:nvPr/>
          </p:nvSpPr>
          <p:spPr bwMode="auto">
            <a:xfrm>
              <a:off x="4462" y="2745"/>
              <a:ext cx="396" cy="254"/>
            </a:xfrm>
            <a:custGeom>
              <a:avLst/>
              <a:gdLst>
                <a:gd name="T0" fmla="*/ 184 w 338"/>
                <a:gd name="T1" fmla="*/ 0 h 225"/>
                <a:gd name="T2" fmla="*/ 105 w 338"/>
                <a:gd name="T3" fmla="*/ 0 h 225"/>
                <a:gd name="T4" fmla="*/ 67 w 338"/>
                <a:gd name="T5" fmla="*/ 0 h 225"/>
                <a:gd name="T6" fmla="*/ 19 w 338"/>
                <a:gd name="T7" fmla="*/ 51 h 225"/>
                <a:gd name="T8" fmla="*/ 19 w 338"/>
                <a:gd name="T9" fmla="*/ 59 h 225"/>
                <a:gd name="T10" fmla="*/ 0 w 338"/>
                <a:gd name="T11" fmla="*/ 76 h 225"/>
                <a:gd name="T12" fmla="*/ 0 w 338"/>
                <a:gd name="T13" fmla="*/ 117 h 225"/>
                <a:gd name="T14" fmla="*/ 105 w 338"/>
                <a:gd name="T15" fmla="*/ 117 h 225"/>
                <a:gd name="T16" fmla="*/ 67 w 338"/>
                <a:gd name="T17" fmla="*/ 117 h 225"/>
                <a:gd name="T18" fmla="*/ 115 w 338"/>
                <a:gd name="T19" fmla="*/ 151 h 225"/>
                <a:gd name="T20" fmla="*/ 153 w 338"/>
                <a:gd name="T21" fmla="*/ 176 h 225"/>
                <a:gd name="T22" fmla="*/ 251 w 338"/>
                <a:gd name="T23" fmla="*/ 227 h 225"/>
                <a:gd name="T24" fmla="*/ 299 w 338"/>
                <a:gd name="T25" fmla="*/ 253 h 225"/>
                <a:gd name="T26" fmla="*/ 328 w 338"/>
                <a:gd name="T27" fmla="*/ 269 h 225"/>
                <a:gd name="T28" fmla="*/ 367 w 338"/>
                <a:gd name="T29" fmla="*/ 269 h 225"/>
                <a:gd name="T30" fmla="*/ 424 w 338"/>
                <a:gd name="T31" fmla="*/ 286 h 225"/>
                <a:gd name="T32" fmla="*/ 453 w 338"/>
                <a:gd name="T33" fmla="*/ 260 h 225"/>
                <a:gd name="T34" fmla="*/ 463 w 338"/>
                <a:gd name="T35" fmla="*/ 236 h 225"/>
                <a:gd name="T36" fmla="*/ 463 w 338"/>
                <a:gd name="T37" fmla="*/ 219 h 225"/>
                <a:gd name="T38" fmla="*/ 463 w 338"/>
                <a:gd name="T39" fmla="*/ 185 h 225"/>
                <a:gd name="T40" fmla="*/ 463 w 338"/>
                <a:gd name="T41" fmla="*/ 168 h 225"/>
                <a:gd name="T42" fmla="*/ 395 w 338"/>
                <a:gd name="T43" fmla="*/ 142 h 225"/>
                <a:gd name="T44" fmla="*/ 347 w 338"/>
                <a:gd name="T45" fmla="*/ 100 h 225"/>
                <a:gd name="T46" fmla="*/ 347 w 338"/>
                <a:gd name="T47" fmla="*/ 91 h 225"/>
                <a:gd name="T48" fmla="*/ 337 w 338"/>
                <a:gd name="T49" fmla="*/ 91 h 225"/>
                <a:gd name="T50" fmla="*/ 184 w 338"/>
                <a:gd name="T51" fmla="*/ 0 h 2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8" h="225">
                  <a:moveTo>
                    <a:pt x="134" y="0"/>
                  </a:moveTo>
                  <a:lnTo>
                    <a:pt x="77" y="0"/>
                  </a:lnTo>
                  <a:lnTo>
                    <a:pt x="49" y="0"/>
                  </a:lnTo>
                  <a:lnTo>
                    <a:pt x="14" y="40"/>
                  </a:lnTo>
                  <a:lnTo>
                    <a:pt x="14" y="46"/>
                  </a:lnTo>
                  <a:lnTo>
                    <a:pt x="0" y="59"/>
                  </a:lnTo>
                  <a:lnTo>
                    <a:pt x="0" y="92"/>
                  </a:lnTo>
                  <a:lnTo>
                    <a:pt x="77" y="92"/>
                  </a:lnTo>
                  <a:lnTo>
                    <a:pt x="49" y="92"/>
                  </a:lnTo>
                  <a:lnTo>
                    <a:pt x="84" y="119"/>
                  </a:lnTo>
                  <a:lnTo>
                    <a:pt x="112" y="138"/>
                  </a:lnTo>
                  <a:lnTo>
                    <a:pt x="183" y="178"/>
                  </a:lnTo>
                  <a:lnTo>
                    <a:pt x="218" y="198"/>
                  </a:lnTo>
                  <a:lnTo>
                    <a:pt x="239" y="211"/>
                  </a:lnTo>
                  <a:lnTo>
                    <a:pt x="267" y="211"/>
                  </a:lnTo>
                  <a:lnTo>
                    <a:pt x="309" y="224"/>
                  </a:lnTo>
                  <a:lnTo>
                    <a:pt x="330" y="204"/>
                  </a:lnTo>
                  <a:lnTo>
                    <a:pt x="337" y="185"/>
                  </a:lnTo>
                  <a:lnTo>
                    <a:pt x="337" y="172"/>
                  </a:lnTo>
                  <a:lnTo>
                    <a:pt x="337" y="145"/>
                  </a:lnTo>
                  <a:lnTo>
                    <a:pt x="337" y="132"/>
                  </a:lnTo>
                  <a:lnTo>
                    <a:pt x="288" y="112"/>
                  </a:lnTo>
                  <a:lnTo>
                    <a:pt x="253" y="79"/>
                  </a:lnTo>
                  <a:lnTo>
                    <a:pt x="253" y="72"/>
                  </a:lnTo>
                  <a:lnTo>
                    <a:pt x="246" y="72"/>
                  </a:lnTo>
                  <a:lnTo>
                    <a:pt x="13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5" name="Freeform 131"/>
            <p:cNvSpPr>
              <a:spLocks/>
            </p:cNvSpPr>
            <p:nvPr/>
          </p:nvSpPr>
          <p:spPr bwMode="auto">
            <a:xfrm>
              <a:off x="4705" y="3064"/>
              <a:ext cx="146" cy="198"/>
            </a:xfrm>
            <a:custGeom>
              <a:avLst/>
              <a:gdLst>
                <a:gd name="T0" fmla="*/ 161 w 125"/>
                <a:gd name="T1" fmla="*/ 0 h 175"/>
                <a:gd name="T2" fmla="*/ 41 w 125"/>
                <a:gd name="T3" fmla="*/ 0 h 175"/>
                <a:gd name="T4" fmla="*/ 0 w 125"/>
                <a:gd name="T5" fmla="*/ 9 h 175"/>
                <a:gd name="T6" fmla="*/ 16 w 125"/>
                <a:gd name="T7" fmla="*/ 84 h 175"/>
                <a:gd name="T8" fmla="*/ 33 w 125"/>
                <a:gd name="T9" fmla="*/ 157 h 175"/>
                <a:gd name="T10" fmla="*/ 8 w 125"/>
                <a:gd name="T11" fmla="*/ 177 h 175"/>
                <a:gd name="T12" fmla="*/ 33 w 125"/>
                <a:gd name="T13" fmla="*/ 223 h 175"/>
                <a:gd name="T14" fmla="*/ 49 w 125"/>
                <a:gd name="T15" fmla="*/ 223 h 175"/>
                <a:gd name="T16" fmla="*/ 138 w 125"/>
                <a:gd name="T17" fmla="*/ 148 h 175"/>
                <a:gd name="T18" fmla="*/ 161 w 125"/>
                <a:gd name="T19" fmla="*/ 103 h 175"/>
                <a:gd name="T20" fmla="*/ 169 w 125"/>
                <a:gd name="T21" fmla="*/ 55 h 175"/>
                <a:gd name="T22" fmla="*/ 169 w 125"/>
                <a:gd name="T23" fmla="*/ 55 h 175"/>
                <a:gd name="T24" fmla="*/ 161 w 125"/>
                <a:gd name="T25" fmla="*/ 0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175">
                  <a:moveTo>
                    <a:pt x="118" y="0"/>
                  </a:moveTo>
                  <a:lnTo>
                    <a:pt x="30" y="0"/>
                  </a:lnTo>
                  <a:lnTo>
                    <a:pt x="0" y="7"/>
                  </a:lnTo>
                  <a:lnTo>
                    <a:pt x="12" y="65"/>
                  </a:lnTo>
                  <a:lnTo>
                    <a:pt x="24" y="123"/>
                  </a:lnTo>
                  <a:lnTo>
                    <a:pt x="6" y="138"/>
                  </a:lnTo>
                  <a:lnTo>
                    <a:pt x="24" y="174"/>
                  </a:lnTo>
                  <a:lnTo>
                    <a:pt x="36" y="174"/>
                  </a:lnTo>
                  <a:lnTo>
                    <a:pt x="101" y="116"/>
                  </a:lnTo>
                  <a:lnTo>
                    <a:pt x="118" y="80"/>
                  </a:lnTo>
                  <a:lnTo>
                    <a:pt x="124" y="43"/>
                  </a:lnTo>
                  <a:lnTo>
                    <a:pt x="11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6" name="Freeform 132"/>
            <p:cNvSpPr>
              <a:spLocks/>
            </p:cNvSpPr>
            <p:nvPr/>
          </p:nvSpPr>
          <p:spPr bwMode="auto">
            <a:xfrm>
              <a:off x="4816" y="2489"/>
              <a:ext cx="620" cy="444"/>
            </a:xfrm>
            <a:custGeom>
              <a:avLst/>
              <a:gdLst>
                <a:gd name="T0" fmla="*/ 448 w 530"/>
                <a:gd name="T1" fmla="*/ 149 h 394"/>
                <a:gd name="T2" fmla="*/ 398 w 530"/>
                <a:gd name="T3" fmla="*/ 184 h 394"/>
                <a:gd name="T4" fmla="*/ 349 w 530"/>
                <a:gd name="T5" fmla="*/ 203 h 394"/>
                <a:gd name="T6" fmla="*/ 301 w 530"/>
                <a:gd name="T7" fmla="*/ 231 h 394"/>
                <a:gd name="T8" fmla="*/ 268 w 530"/>
                <a:gd name="T9" fmla="*/ 240 h 394"/>
                <a:gd name="T10" fmla="*/ 227 w 530"/>
                <a:gd name="T11" fmla="*/ 250 h 394"/>
                <a:gd name="T12" fmla="*/ 171 w 530"/>
                <a:gd name="T13" fmla="*/ 278 h 394"/>
                <a:gd name="T14" fmla="*/ 122 w 530"/>
                <a:gd name="T15" fmla="*/ 287 h 394"/>
                <a:gd name="T16" fmla="*/ 48 w 530"/>
                <a:gd name="T17" fmla="*/ 307 h 394"/>
                <a:gd name="T18" fmla="*/ 48 w 530"/>
                <a:gd name="T19" fmla="*/ 361 h 394"/>
                <a:gd name="T20" fmla="*/ 48 w 530"/>
                <a:gd name="T21" fmla="*/ 380 h 394"/>
                <a:gd name="T22" fmla="*/ 0 w 530"/>
                <a:gd name="T23" fmla="*/ 398 h 394"/>
                <a:gd name="T24" fmla="*/ 40 w 530"/>
                <a:gd name="T25" fmla="*/ 453 h 394"/>
                <a:gd name="T26" fmla="*/ 40 w 530"/>
                <a:gd name="T27" fmla="*/ 471 h 394"/>
                <a:gd name="T28" fmla="*/ 56 w 530"/>
                <a:gd name="T29" fmla="*/ 499 h 394"/>
                <a:gd name="T30" fmla="*/ 171 w 530"/>
                <a:gd name="T31" fmla="*/ 417 h 394"/>
                <a:gd name="T32" fmla="*/ 235 w 530"/>
                <a:gd name="T33" fmla="*/ 408 h 394"/>
                <a:gd name="T34" fmla="*/ 308 w 530"/>
                <a:gd name="T35" fmla="*/ 380 h 394"/>
                <a:gd name="T36" fmla="*/ 381 w 530"/>
                <a:gd name="T37" fmla="*/ 380 h 394"/>
                <a:gd name="T38" fmla="*/ 414 w 530"/>
                <a:gd name="T39" fmla="*/ 380 h 394"/>
                <a:gd name="T40" fmla="*/ 489 w 530"/>
                <a:gd name="T41" fmla="*/ 361 h 394"/>
                <a:gd name="T42" fmla="*/ 503 w 530"/>
                <a:gd name="T43" fmla="*/ 278 h 394"/>
                <a:gd name="T44" fmla="*/ 521 w 530"/>
                <a:gd name="T45" fmla="*/ 231 h 394"/>
                <a:gd name="T46" fmla="*/ 537 w 530"/>
                <a:gd name="T47" fmla="*/ 184 h 394"/>
                <a:gd name="T48" fmla="*/ 578 w 530"/>
                <a:gd name="T49" fmla="*/ 130 h 394"/>
                <a:gd name="T50" fmla="*/ 659 w 530"/>
                <a:gd name="T51" fmla="*/ 92 h 394"/>
                <a:gd name="T52" fmla="*/ 700 w 530"/>
                <a:gd name="T53" fmla="*/ 74 h 394"/>
                <a:gd name="T54" fmla="*/ 724 w 530"/>
                <a:gd name="T55" fmla="*/ 47 h 394"/>
                <a:gd name="T56" fmla="*/ 700 w 530"/>
                <a:gd name="T57" fmla="*/ 19 h 394"/>
                <a:gd name="T58" fmla="*/ 667 w 530"/>
                <a:gd name="T59" fmla="*/ 0 h 394"/>
                <a:gd name="T60" fmla="*/ 593 w 530"/>
                <a:gd name="T61" fmla="*/ 10 h 394"/>
                <a:gd name="T62" fmla="*/ 553 w 530"/>
                <a:gd name="T63" fmla="*/ 28 h 394"/>
                <a:gd name="T64" fmla="*/ 529 w 530"/>
                <a:gd name="T65" fmla="*/ 56 h 394"/>
                <a:gd name="T66" fmla="*/ 529 w 530"/>
                <a:gd name="T67" fmla="*/ 56 h 394"/>
                <a:gd name="T68" fmla="*/ 448 w 530"/>
                <a:gd name="T69" fmla="*/ 149 h 3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0" h="394">
                  <a:moveTo>
                    <a:pt x="327" y="117"/>
                  </a:moveTo>
                  <a:lnTo>
                    <a:pt x="291" y="145"/>
                  </a:lnTo>
                  <a:lnTo>
                    <a:pt x="255" y="160"/>
                  </a:lnTo>
                  <a:lnTo>
                    <a:pt x="220" y="182"/>
                  </a:lnTo>
                  <a:lnTo>
                    <a:pt x="196" y="189"/>
                  </a:lnTo>
                  <a:lnTo>
                    <a:pt x="166" y="197"/>
                  </a:lnTo>
                  <a:lnTo>
                    <a:pt x="125" y="219"/>
                  </a:lnTo>
                  <a:lnTo>
                    <a:pt x="89" y="226"/>
                  </a:lnTo>
                  <a:lnTo>
                    <a:pt x="35" y="241"/>
                  </a:lnTo>
                  <a:lnTo>
                    <a:pt x="35" y="284"/>
                  </a:lnTo>
                  <a:lnTo>
                    <a:pt x="35" y="299"/>
                  </a:lnTo>
                  <a:lnTo>
                    <a:pt x="0" y="313"/>
                  </a:lnTo>
                  <a:lnTo>
                    <a:pt x="29" y="357"/>
                  </a:lnTo>
                  <a:lnTo>
                    <a:pt x="29" y="371"/>
                  </a:lnTo>
                  <a:lnTo>
                    <a:pt x="41" y="393"/>
                  </a:lnTo>
                  <a:lnTo>
                    <a:pt x="125" y="328"/>
                  </a:lnTo>
                  <a:lnTo>
                    <a:pt x="172" y="321"/>
                  </a:lnTo>
                  <a:lnTo>
                    <a:pt x="225" y="299"/>
                  </a:lnTo>
                  <a:lnTo>
                    <a:pt x="279" y="299"/>
                  </a:lnTo>
                  <a:lnTo>
                    <a:pt x="303" y="299"/>
                  </a:lnTo>
                  <a:lnTo>
                    <a:pt x="357" y="284"/>
                  </a:lnTo>
                  <a:lnTo>
                    <a:pt x="368" y="219"/>
                  </a:lnTo>
                  <a:lnTo>
                    <a:pt x="380" y="182"/>
                  </a:lnTo>
                  <a:lnTo>
                    <a:pt x="392" y="145"/>
                  </a:lnTo>
                  <a:lnTo>
                    <a:pt x="422" y="102"/>
                  </a:lnTo>
                  <a:lnTo>
                    <a:pt x="481" y="73"/>
                  </a:lnTo>
                  <a:lnTo>
                    <a:pt x="511" y="59"/>
                  </a:lnTo>
                  <a:lnTo>
                    <a:pt x="529" y="37"/>
                  </a:lnTo>
                  <a:lnTo>
                    <a:pt x="511" y="15"/>
                  </a:lnTo>
                  <a:lnTo>
                    <a:pt x="487" y="0"/>
                  </a:lnTo>
                  <a:lnTo>
                    <a:pt x="433" y="8"/>
                  </a:lnTo>
                  <a:lnTo>
                    <a:pt x="404" y="22"/>
                  </a:lnTo>
                  <a:lnTo>
                    <a:pt x="386" y="44"/>
                  </a:lnTo>
                  <a:lnTo>
                    <a:pt x="327" y="11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7" name="Freeform 133"/>
            <p:cNvSpPr>
              <a:spLocks/>
            </p:cNvSpPr>
            <p:nvPr/>
          </p:nvSpPr>
          <p:spPr bwMode="auto">
            <a:xfrm>
              <a:off x="5329" y="2621"/>
              <a:ext cx="128" cy="116"/>
            </a:xfrm>
            <a:custGeom>
              <a:avLst/>
              <a:gdLst>
                <a:gd name="T0" fmla="*/ 141 w 109"/>
                <a:gd name="T1" fmla="*/ 0 h 103"/>
                <a:gd name="T2" fmla="*/ 82 w 109"/>
                <a:gd name="T3" fmla="*/ 0 h 103"/>
                <a:gd name="T4" fmla="*/ 58 w 109"/>
                <a:gd name="T5" fmla="*/ 27 h 103"/>
                <a:gd name="T6" fmla="*/ 16 w 109"/>
                <a:gd name="T7" fmla="*/ 73 h 103"/>
                <a:gd name="T8" fmla="*/ 8 w 109"/>
                <a:gd name="T9" fmla="*/ 101 h 103"/>
                <a:gd name="T10" fmla="*/ 0 w 109"/>
                <a:gd name="T11" fmla="*/ 130 h 103"/>
                <a:gd name="T12" fmla="*/ 8 w 109"/>
                <a:gd name="T13" fmla="*/ 130 h 103"/>
                <a:gd name="T14" fmla="*/ 74 w 109"/>
                <a:gd name="T15" fmla="*/ 91 h 103"/>
                <a:gd name="T16" fmla="*/ 133 w 109"/>
                <a:gd name="T17" fmla="*/ 63 h 103"/>
                <a:gd name="T18" fmla="*/ 149 w 109"/>
                <a:gd name="T19" fmla="*/ 36 h 103"/>
                <a:gd name="T20" fmla="*/ 141 w 109"/>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103">
                  <a:moveTo>
                    <a:pt x="102" y="0"/>
                  </a:moveTo>
                  <a:lnTo>
                    <a:pt x="60" y="0"/>
                  </a:lnTo>
                  <a:lnTo>
                    <a:pt x="42" y="21"/>
                  </a:lnTo>
                  <a:lnTo>
                    <a:pt x="12" y="58"/>
                  </a:lnTo>
                  <a:lnTo>
                    <a:pt x="6" y="80"/>
                  </a:lnTo>
                  <a:lnTo>
                    <a:pt x="0" y="102"/>
                  </a:lnTo>
                  <a:lnTo>
                    <a:pt x="6" y="102"/>
                  </a:lnTo>
                  <a:lnTo>
                    <a:pt x="54" y="72"/>
                  </a:lnTo>
                  <a:lnTo>
                    <a:pt x="96" y="50"/>
                  </a:lnTo>
                  <a:lnTo>
                    <a:pt x="108" y="28"/>
                  </a:lnTo>
                  <a:lnTo>
                    <a:pt x="10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8" name="Freeform 134"/>
            <p:cNvSpPr>
              <a:spLocks/>
            </p:cNvSpPr>
            <p:nvPr/>
          </p:nvSpPr>
          <p:spPr bwMode="auto">
            <a:xfrm>
              <a:off x="5219" y="1840"/>
              <a:ext cx="467" cy="650"/>
            </a:xfrm>
            <a:custGeom>
              <a:avLst/>
              <a:gdLst>
                <a:gd name="T0" fmla="*/ 463 w 399"/>
                <a:gd name="T1" fmla="*/ 38 h 576"/>
                <a:gd name="T2" fmla="*/ 391 w 399"/>
                <a:gd name="T3" fmla="*/ 9 h 576"/>
                <a:gd name="T4" fmla="*/ 366 w 399"/>
                <a:gd name="T5" fmla="*/ 0 h 576"/>
                <a:gd name="T6" fmla="*/ 332 w 399"/>
                <a:gd name="T7" fmla="*/ 9 h 576"/>
                <a:gd name="T8" fmla="*/ 332 w 399"/>
                <a:gd name="T9" fmla="*/ 73 h 576"/>
                <a:gd name="T10" fmla="*/ 332 w 399"/>
                <a:gd name="T11" fmla="*/ 121 h 576"/>
                <a:gd name="T12" fmla="*/ 301 w 399"/>
                <a:gd name="T13" fmla="*/ 204 h 576"/>
                <a:gd name="T14" fmla="*/ 260 w 399"/>
                <a:gd name="T15" fmla="*/ 288 h 576"/>
                <a:gd name="T16" fmla="*/ 252 w 399"/>
                <a:gd name="T17" fmla="*/ 334 h 576"/>
                <a:gd name="T18" fmla="*/ 227 w 399"/>
                <a:gd name="T19" fmla="*/ 389 h 576"/>
                <a:gd name="T20" fmla="*/ 186 w 399"/>
                <a:gd name="T21" fmla="*/ 446 h 576"/>
                <a:gd name="T22" fmla="*/ 145 w 399"/>
                <a:gd name="T23" fmla="*/ 492 h 576"/>
                <a:gd name="T24" fmla="*/ 129 w 399"/>
                <a:gd name="T25" fmla="*/ 547 h 576"/>
                <a:gd name="T26" fmla="*/ 48 w 399"/>
                <a:gd name="T27" fmla="*/ 603 h 576"/>
                <a:gd name="T28" fmla="*/ 0 w 399"/>
                <a:gd name="T29" fmla="*/ 667 h 576"/>
                <a:gd name="T30" fmla="*/ 73 w 399"/>
                <a:gd name="T31" fmla="*/ 677 h 576"/>
                <a:gd name="T32" fmla="*/ 129 w 399"/>
                <a:gd name="T33" fmla="*/ 667 h 576"/>
                <a:gd name="T34" fmla="*/ 170 w 399"/>
                <a:gd name="T35" fmla="*/ 667 h 576"/>
                <a:gd name="T36" fmla="*/ 170 w 399"/>
                <a:gd name="T37" fmla="*/ 732 h 576"/>
                <a:gd name="T38" fmla="*/ 219 w 399"/>
                <a:gd name="T39" fmla="*/ 686 h 576"/>
                <a:gd name="T40" fmla="*/ 227 w 399"/>
                <a:gd name="T41" fmla="*/ 585 h 576"/>
                <a:gd name="T42" fmla="*/ 276 w 399"/>
                <a:gd name="T43" fmla="*/ 446 h 576"/>
                <a:gd name="T44" fmla="*/ 316 w 399"/>
                <a:gd name="T45" fmla="*/ 353 h 576"/>
                <a:gd name="T46" fmla="*/ 407 w 399"/>
                <a:gd name="T47" fmla="*/ 278 h 576"/>
                <a:gd name="T48" fmla="*/ 496 w 399"/>
                <a:gd name="T49" fmla="*/ 251 h 576"/>
                <a:gd name="T50" fmla="*/ 545 w 399"/>
                <a:gd name="T51" fmla="*/ 214 h 576"/>
                <a:gd name="T52" fmla="*/ 545 w 399"/>
                <a:gd name="T53" fmla="*/ 195 h 576"/>
                <a:gd name="T54" fmla="*/ 545 w 399"/>
                <a:gd name="T55" fmla="*/ 195 h 576"/>
                <a:gd name="T56" fmla="*/ 463 w 399"/>
                <a:gd name="T57" fmla="*/ 38 h 5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9" h="576">
                  <a:moveTo>
                    <a:pt x="338" y="30"/>
                  </a:moveTo>
                  <a:lnTo>
                    <a:pt x="285" y="7"/>
                  </a:lnTo>
                  <a:lnTo>
                    <a:pt x="267" y="0"/>
                  </a:lnTo>
                  <a:lnTo>
                    <a:pt x="243" y="7"/>
                  </a:lnTo>
                  <a:lnTo>
                    <a:pt x="243" y="58"/>
                  </a:lnTo>
                  <a:lnTo>
                    <a:pt x="243" y="95"/>
                  </a:lnTo>
                  <a:lnTo>
                    <a:pt x="220" y="160"/>
                  </a:lnTo>
                  <a:lnTo>
                    <a:pt x="190" y="226"/>
                  </a:lnTo>
                  <a:lnTo>
                    <a:pt x="184" y="262"/>
                  </a:lnTo>
                  <a:lnTo>
                    <a:pt x="166" y="306"/>
                  </a:lnTo>
                  <a:lnTo>
                    <a:pt x="136" y="350"/>
                  </a:lnTo>
                  <a:lnTo>
                    <a:pt x="106" y="386"/>
                  </a:lnTo>
                  <a:lnTo>
                    <a:pt x="94" y="430"/>
                  </a:lnTo>
                  <a:lnTo>
                    <a:pt x="35" y="473"/>
                  </a:lnTo>
                  <a:lnTo>
                    <a:pt x="0" y="524"/>
                  </a:lnTo>
                  <a:lnTo>
                    <a:pt x="53" y="532"/>
                  </a:lnTo>
                  <a:lnTo>
                    <a:pt x="94" y="524"/>
                  </a:lnTo>
                  <a:lnTo>
                    <a:pt x="124" y="524"/>
                  </a:lnTo>
                  <a:lnTo>
                    <a:pt x="124" y="575"/>
                  </a:lnTo>
                  <a:lnTo>
                    <a:pt x="160" y="539"/>
                  </a:lnTo>
                  <a:lnTo>
                    <a:pt x="166" y="459"/>
                  </a:lnTo>
                  <a:lnTo>
                    <a:pt x="202" y="350"/>
                  </a:lnTo>
                  <a:lnTo>
                    <a:pt x="231" y="277"/>
                  </a:lnTo>
                  <a:lnTo>
                    <a:pt x="297" y="218"/>
                  </a:lnTo>
                  <a:lnTo>
                    <a:pt x="362" y="197"/>
                  </a:lnTo>
                  <a:lnTo>
                    <a:pt x="398" y="168"/>
                  </a:lnTo>
                  <a:lnTo>
                    <a:pt x="398" y="153"/>
                  </a:lnTo>
                  <a:lnTo>
                    <a:pt x="338" y="3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39" name="Freeform 135"/>
            <p:cNvSpPr>
              <a:spLocks/>
            </p:cNvSpPr>
            <p:nvPr/>
          </p:nvSpPr>
          <p:spPr bwMode="auto">
            <a:xfrm>
              <a:off x="5407" y="2473"/>
              <a:ext cx="188" cy="140"/>
            </a:xfrm>
            <a:custGeom>
              <a:avLst/>
              <a:gdLst>
                <a:gd name="T0" fmla="*/ 162 w 161"/>
                <a:gd name="T1" fmla="*/ 65 h 124"/>
                <a:gd name="T2" fmla="*/ 130 w 161"/>
                <a:gd name="T3" fmla="*/ 37 h 124"/>
                <a:gd name="T4" fmla="*/ 105 w 161"/>
                <a:gd name="T5" fmla="*/ 18 h 124"/>
                <a:gd name="T6" fmla="*/ 49 w 161"/>
                <a:gd name="T7" fmla="*/ 0 h 124"/>
                <a:gd name="T8" fmla="*/ 16 w 161"/>
                <a:gd name="T9" fmla="*/ 0 h 124"/>
                <a:gd name="T10" fmla="*/ 0 w 161"/>
                <a:gd name="T11" fmla="*/ 46 h 124"/>
                <a:gd name="T12" fmla="*/ 0 w 161"/>
                <a:gd name="T13" fmla="*/ 65 h 124"/>
                <a:gd name="T14" fmla="*/ 65 w 161"/>
                <a:gd name="T15" fmla="*/ 93 h 124"/>
                <a:gd name="T16" fmla="*/ 74 w 161"/>
                <a:gd name="T17" fmla="*/ 102 h 124"/>
                <a:gd name="T18" fmla="*/ 89 w 161"/>
                <a:gd name="T19" fmla="*/ 121 h 124"/>
                <a:gd name="T20" fmla="*/ 97 w 161"/>
                <a:gd name="T21" fmla="*/ 148 h 124"/>
                <a:gd name="T22" fmla="*/ 97 w 161"/>
                <a:gd name="T23" fmla="*/ 157 h 124"/>
                <a:gd name="T24" fmla="*/ 138 w 161"/>
                <a:gd name="T25" fmla="*/ 148 h 124"/>
                <a:gd name="T26" fmla="*/ 218 w 161"/>
                <a:gd name="T27" fmla="*/ 121 h 124"/>
                <a:gd name="T28" fmla="*/ 218 w 161"/>
                <a:gd name="T29" fmla="*/ 111 h 124"/>
                <a:gd name="T30" fmla="*/ 218 w 161"/>
                <a:gd name="T31" fmla="*/ 111 h 124"/>
                <a:gd name="T32" fmla="*/ 162 w 161"/>
                <a:gd name="T33" fmla="*/ 65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124">
                  <a:moveTo>
                    <a:pt x="119" y="51"/>
                  </a:moveTo>
                  <a:lnTo>
                    <a:pt x="95" y="29"/>
                  </a:lnTo>
                  <a:lnTo>
                    <a:pt x="77" y="14"/>
                  </a:lnTo>
                  <a:lnTo>
                    <a:pt x="36" y="0"/>
                  </a:lnTo>
                  <a:lnTo>
                    <a:pt x="12" y="0"/>
                  </a:lnTo>
                  <a:lnTo>
                    <a:pt x="0" y="36"/>
                  </a:lnTo>
                  <a:lnTo>
                    <a:pt x="0" y="51"/>
                  </a:lnTo>
                  <a:lnTo>
                    <a:pt x="48" y="73"/>
                  </a:lnTo>
                  <a:lnTo>
                    <a:pt x="54" y="80"/>
                  </a:lnTo>
                  <a:lnTo>
                    <a:pt x="65" y="95"/>
                  </a:lnTo>
                  <a:lnTo>
                    <a:pt x="71" y="116"/>
                  </a:lnTo>
                  <a:lnTo>
                    <a:pt x="71" y="123"/>
                  </a:lnTo>
                  <a:lnTo>
                    <a:pt x="101" y="116"/>
                  </a:lnTo>
                  <a:lnTo>
                    <a:pt x="160" y="95"/>
                  </a:lnTo>
                  <a:lnTo>
                    <a:pt x="160" y="87"/>
                  </a:lnTo>
                  <a:lnTo>
                    <a:pt x="119"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0" name="Freeform 136"/>
            <p:cNvSpPr>
              <a:spLocks/>
            </p:cNvSpPr>
            <p:nvPr/>
          </p:nvSpPr>
          <p:spPr bwMode="auto">
            <a:xfrm>
              <a:off x="5114" y="1824"/>
              <a:ext cx="315" cy="485"/>
            </a:xfrm>
            <a:custGeom>
              <a:avLst/>
              <a:gdLst>
                <a:gd name="T0" fmla="*/ 368 w 269"/>
                <a:gd name="T1" fmla="*/ 0 h 430"/>
                <a:gd name="T2" fmla="*/ 294 w 269"/>
                <a:gd name="T3" fmla="*/ 0 h 430"/>
                <a:gd name="T4" fmla="*/ 252 w 269"/>
                <a:gd name="T5" fmla="*/ 0 h 430"/>
                <a:gd name="T6" fmla="*/ 252 w 269"/>
                <a:gd name="T7" fmla="*/ 46 h 430"/>
                <a:gd name="T8" fmla="*/ 230 w 269"/>
                <a:gd name="T9" fmla="*/ 102 h 430"/>
                <a:gd name="T10" fmla="*/ 196 w 269"/>
                <a:gd name="T11" fmla="*/ 130 h 430"/>
                <a:gd name="T12" fmla="*/ 146 w 269"/>
                <a:gd name="T13" fmla="*/ 148 h 430"/>
                <a:gd name="T14" fmla="*/ 115 w 269"/>
                <a:gd name="T15" fmla="*/ 203 h 430"/>
                <a:gd name="T16" fmla="*/ 98 w 269"/>
                <a:gd name="T17" fmla="*/ 277 h 430"/>
                <a:gd name="T18" fmla="*/ 90 w 269"/>
                <a:gd name="T19" fmla="*/ 370 h 430"/>
                <a:gd name="T20" fmla="*/ 25 w 269"/>
                <a:gd name="T21" fmla="*/ 426 h 430"/>
                <a:gd name="T22" fmla="*/ 0 w 269"/>
                <a:gd name="T23" fmla="*/ 491 h 430"/>
                <a:gd name="T24" fmla="*/ 0 w 269"/>
                <a:gd name="T25" fmla="*/ 509 h 430"/>
                <a:gd name="T26" fmla="*/ 16 w 269"/>
                <a:gd name="T27" fmla="*/ 537 h 430"/>
                <a:gd name="T28" fmla="*/ 82 w 269"/>
                <a:gd name="T29" fmla="*/ 546 h 430"/>
                <a:gd name="T30" fmla="*/ 107 w 269"/>
                <a:gd name="T31" fmla="*/ 546 h 430"/>
                <a:gd name="T32" fmla="*/ 155 w 269"/>
                <a:gd name="T33" fmla="*/ 518 h 430"/>
                <a:gd name="T34" fmla="*/ 171 w 269"/>
                <a:gd name="T35" fmla="*/ 480 h 430"/>
                <a:gd name="T36" fmla="*/ 213 w 269"/>
                <a:gd name="T37" fmla="*/ 444 h 430"/>
                <a:gd name="T38" fmla="*/ 244 w 269"/>
                <a:gd name="T39" fmla="*/ 416 h 430"/>
                <a:gd name="T40" fmla="*/ 244 w 269"/>
                <a:gd name="T41" fmla="*/ 379 h 430"/>
                <a:gd name="T42" fmla="*/ 252 w 269"/>
                <a:gd name="T43" fmla="*/ 334 h 430"/>
                <a:gd name="T44" fmla="*/ 269 w 269"/>
                <a:gd name="T45" fmla="*/ 286 h 430"/>
                <a:gd name="T46" fmla="*/ 286 w 269"/>
                <a:gd name="T47" fmla="*/ 240 h 430"/>
                <a:gd name="T48" fmla="*/ 294 w 269"/>
                <a:gd name="T49" fmla="*/ 231 h 430"/>
                <a:gd name="T50" fmla="*/ 319 w 269"/>
                <a:gd name="T51" fmla="*/ 203 h 430"/>
                <a:gd name="T52" fmla="*/ 359 w 269"/>
                <a:gd name="T53" fmla="*/ 167 h 430"/>
                <a:gd name="T54" fmla="*/ 359 w 269"/>
                <a:gd name="T55" fmla="*/ 157 h 430"/>
                <a:gd name="T56" fmla="*/ 368 w 269"/>
                <a:gd name="T57" fmla="*/ 0 h 4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9" h="430">
                  <a:moveTo>
                    <a:pt x="268" y="0"/>
                  </a:moveTo>
                  <a:lnTo>
                    <a:pt x="214" y="0"/>
                  </a:lnTo>
                  <a:lnTo>
                    <a:pt x="184" y="0"/>
                  </a:lnTo>
                  <a:lnTo>
                    <a:pt x="184" y="36"/>
                  </a:lnTo>
                  <a:lnTo>
                    <a:pt x="167" y="80"/>
                  </a:lnTo>
                  <a:lnTo>
                    <a:pt x="143" y="102"/>
                  </a:lnTo>
                  <a:lnTo>
                    <a:pt x="107" y="116"/>
                  </a:lnTo>
                  <a:lnTo>
                    <a:pt x="84" y="160"/>
                  </a:lnTo>
                  <a:lnTo>
                    <a:pt x="72" y="218"/>
                  </a:lnTo>
                  <a:lnTo>
                    <a:pt x="66" y="291"/>
                  </a:lnTo>
                  <a:lnTo>
                    <a:pt x="18" y="335"/>
                  </a:lnTo>
                  <a:lnTo>
                    <a:pt x="0" y="386"/>
                  </a:lnTo>
                  <a:lnTo>
                    <a:pt x="0" y="400"/>
                  </a:lnTo>
                  <a:lnTo>
                    <a:pt x="12" y="422"/>
                  </a:lnTo>
                  <a:lnTo>
                    <a:pt x="60" y="429"/>
                  </a:lnTo>
                  <a:lnTo>
                    <a:pt x="78" y="429"/>
                  </a:lnTo>
                  <a:lnTo>
                    <a:pt x="113" y="407"/>
                  </a:lnTo>
                  <a:lnTo>
                    <a:pt x="125" y="378"/>
                  </a:lnTo>
                  <a:lnTo>
                    <a:pt x="155" y="349"/>
                  </a:lnTo>
                  <a:lnTo>
                    <a:pt x="178" y="327"/>
                  </a:lnTo>
                  <a:lnTo>
                    <a:pt x="178" y="298"/>
                  </a:lnTo>
                  <a:lnTo>
                    <a:pt x="184" y="262"/>
                  </a:lnTo>
                  <a:lnTo>
                    <a:pt x="196" y="225"/>
                  </a:lnTo>
                  <a:lnTo>
                    <a:pt x="208" y="189"/>
                  </a:lnTo>
                  <a:lnTo>
                    <a:pt x="214" y="182"/>
                  </a:lnTo>
                  <a:lnTo>
                    <a:pt x="232" y="160"/>
                  </a:lnTo>
                  <a:lnTo>
                    <a:pt x="262" y="131"/>
                  </a:lnTo>
                  <a:lnTo>
                    <a:pt x="262" y="123"/>
                  </a:lnTo>
                  <a:lnTo>
                    <a:pt x="26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1" name="Freeform 137"/>
            <p:cNvSpPr>
              <a:spLocks/>
            </p:cNvSpPr>
            <p:nvPr/>
          </p:nvSpPr>
          <p:spPr bwMode="auto">
            <a:xfrm>
              <a:off x="4836" y="2021"/>
              <a:ext cx="357" cy="215"/>
            </a:xfrm>
            <a:custGeom>
              <a:avLst/>
              <a:gdLst>
                <a:gd name="T0" fmla="*/ 368 w 305"/>
                <a:gd name="T1" fmla="*/ 101 h 191"/>
                <a:gd name="T2" fmla="*/ 335 w 305"/>
                <a:gd name="T3" fmla="*/ 92 h 191"/>
                <a:gd name="T4" fmla="*/ 270 w 305"/>
                <a:gd name="T5" fmla="*/ 19 h 191"/>
                <a:gd name="T6" fmla="*/ 246 w 305"/>
                <a:gd name="T7" fmla="*/ 0 h 191"/>
                <a:gd name="T8" fmla="*/ 220 w 305"/>
                <a:gd name="T9" fmla="*/ 0 h 191"/>
                <a:gd name="T10" fmla="*/ 172 w 305"/>
                <a:gd name="T11" fmla="*/ 28 h 191"/>
                <a:gd name="T12" fmla="*/ 156 w 305"/>
                <a:gd name="T13" fmla="*/ 38 h 191"/>
                <a:gd name="T14" fmla="*/ 98 w 305"/>
                <a:gd name="T15" fmla="*/ 64 h 191"/>
                <a:gd name="T16" fmla="*/ 49 w 305"/>
                <a:gd name="T17" fmla="*/ 83 h 191"/>
                <a:gd name="T18" fmla="*/ 33 w 305"/>
                <a:gd name="T19" fmla="*/ 120 h 191"/>
                <a:gd name="T20" fmla="*/ 8 w 305"/>
                <a:gd name="T21" fmla="*/ 204 h 191"/>
                <a:gd name="T22" fmla="*/ 0 w 305"/>
                <a:gd name="T23" fmla="*/ 241 h 191"/>
                <a:gd name="T24" fmla="*/ 98 w 305"/>
                <a:gd name="T25" fmla="*/ 241 h 191"/>
                <a:gd name="T26" fmla="*/ 139 w 305"/>
                <a:gd name="T27" fmla="*/ 213 h 191"/>
                <a:gd name="T28" fmla="*/ 187 w 305"/>
                <a:gd name="T29" fmla="*/ 204 h 191"/>
                <a:gd name="T30" fmla="*/ 246 w 305"/>
                <a:gd name="T31" fmla="*/ 194 h 191"/>
                <a:gd name="T32" fmla="*/ 302 w 305"/>
                <a:gd name="T33" fmla="*/ 213 h 191"/>
                <a:gd name="T34" fmla="*/ 327 w 305"/>
                <a:gd name="T35" fmla="*/ 241 h 191"/>
                <a:gd name="T36" fmla="*/ 351 w 305"/>
                <a:gd name="T37" fmla="*/ 213 h 191"/>
                <a:gd name="T38" fmla="*/ 400 w 305"/>
                <a:gd name="T39" fmla="*/ 168 h 191"/>
                <a:gd name="T40" fmla="*/ 417 w 305"/>
                <a:gd name="T41" fmla="*/ 149 h 191"/>
                <a:gd name="T42" fmla="*/ 417 w 305"/>
                <a:gd name="T43" fmla="*/ 149 h 191"/>
                <a:gd name="T44" fmla="*/ 368 w 305"/>
                <a:gd name="T45" fmla="*/ 101 h 1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5" h="191">
                  <a:moveTo>
                    <a:pt x="268" y="80"/>
                  </a:moveTo>
                  <a:lnTo>
                    <a:pt x="244" y="73"/>
                  </a:lnTo>
                  <a:lnTo>
                    <a:pt x="197" y="15"/>
                  </a:lnTo>
                  <a:lnTo>
                    <a:pt x="179" y="0"/>
                  </a:lnTo>
                  <a:lnTo>
                    <a:pt x="161" y="0"/>
                  </a:lnTo>
                  <a:lnTo>
                    <a:pt x="126" y="22"/>
                  </a:lnTo>
                  <a:lnTo>
                    <a:pt x="114" y="30"/>
                  </a:lnTo>
                  <a:lnTo>
                    <a:pt x="72" y="51"/>
                  </a:lnTo>
                  <a:lnTo>
                    <a:pt x="36" y="66"/>
                  </a:lnTo>
                  <a:lnTo>
                    <a:pt x="24" y="95"/>
                  </a:lnTo>
                  <a:lnTo>
                    <a:pt x="6" y="161"/>
                  </a:lnTo>
                  <a:lnTo>
                    <a:pt x="0" y="190"/>
                  </a:lnTo>
                  <a:lnTo>
                    <a:pt x="72" y="190"/>
                  </a:lnTo>
                  <a:lnTo>
                    <a:pt x="102" y="168"/>
                  </a:lnTo>
                  <a:lnTo>
                    <a:pt x="137" y="161"/>
                  </a:lnTo>
                  <a:lnTo>
                    <a:pt x="179" y="153"/>
                  </a:lnTo>
                  <a:lnTo>
                    <a:pt x="220" y="168"/>
                  </a:lnTo>
                  <a:lnTo>
                    <a:pt x="238" y="190"/>
                  </a:lnTo>
                  <a:lnTo>
                    <a:pt x="256" y="168"/>
                  </a:lnTo>
                  <a:lnTo>
                    <a:pt x="292" y="132"/>
                  </a:lnTo>
                  <a:lnTo>
                    <a:pt x="304" y="117"/>
                  </a:lnTo>
                  <a:lnTo>
                    <a:pt x="268" y="8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2" name="Freeform 138"/>
            <p:cNvSpPr>
              <a:spLocks/>
            </p:cNvSpPr>
            <p:nvPr/>
          </p:nvSpPr>
          <p:spPr bwMode="auto">
            <a:xfrm>
              <a:off x="4002" y="2300"/>
              <a:ext cx="432" cy="354"/>
            </a:xfrm>
            <a:custGeom>
              <a:avLst/>
              <a:gdLst>
                <a:gd name="T0" fmla="*/ 488 w 369"/>
                <a:gd name="T1" fmla="*/ 46 h 313"/>
                <a:gd name="T2" fmla="*/ 488 w 369"/>
                <a:gd name="T3" fmla="*/ 0 h 313"/>
                <a:gd name="T4" fmla="*/ 383 w 369"/>
                <a:gd name="T5" fmla="*/ 9 h 313"/>
                <a:gd name="T6" fmla="*/ 286 w 369"/>
                <a:gd name="T7" fmla="*/ 46 h 313"/>
                <a:gd name="T8" fmla="*/ 211 w 369"/>
                <a:gd name="T9" fmla="*/ 66 h 313"/>
                <a:gd name="T10" fmla="*/ 114 w 369"/>
                <a:gd name="T11" fmla="*/ 111 h 313"/>
                <a:gd name="T12" fmla="*/ 97 w 369"/>
                <a:gd name="T13" fmla="*/ 167 h 313"/>
                <a:gd name="T14" fmla="*/ 89 w 369"/>
                <a:gd name="T15" fmla="*/ 187 h 313"/>
                <a:gd name="T16" fmla="*/ 73 w 369"/>
                <a:gd name="T17" fmla="*/ 251 h 313"/>
                <a:gd name="T18" fmla="*/ 25 w 369"/>
                <a:gd name="T19" fmla="*/ 306 h 313"/>
                <a:gd name="T20" fmla="*/ 0 w 369"/>
                <a:gd name="T21" fmla="*/ 344 h 313"/>
                <a:gd name="T22" fmla="*/ 64 w 369"/>
                <a:gd name="T23" fmla="*/ 399 h 313"/>
                <a:gd name="T24" fmla="*/ 130 w 369"/>
                <a:gd name="T25" fmla="*/ 344 h 313"/>
                <a:gd name="T26" fmla="*/ 211 w 369"/>
                <a:gd name="T27" fmla="*/ 325 h 313"/>
                <a:gd name="T28" fmla="*/ 332 w 369"/>
                <a:gd name="T29" fmla="*/ 290 h 313"/>
                <a:gd name="T30" fmla="*/ 407 w 369"/>
                <a:gd name="T31" fmla="*/ 251 h 313"/>
                <a:gd name="T32" fmla="*/ 480 w 369"/>
                <a:gd name="T33" fmla="*/ 224 h 313"/>
                <a:gd name="T34" fmla="*/ 505 w 369"/>
                <a:gd name="T35" fmla="*/ 214 h 313"/>
                <a:gd name="T36" fmla="*/ 488 w 369"/>
                <a:gd name="T37" fmla="*/ 46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9" h="313">
                  <a:moveTo>
                    <a:pt x="356" y="36"/>
                  </a:moveTo>
                  <a:lnTo>
                    <a:pt x="356" y="0"/>
                  </a:lnTo>
                  <a:lnTo>
                    <a:pt x="279" y="7"/>
                  </a:lnTo>
                  <a:lnTo>
                    <a:pt x="208" y="36"/>
                  </a:lnTo>
                  <a:lnTo>
                    <a:pt x="154" y="51"/>
                  </a:lnTo>
                  <a:lnTo>
                    <a:pt x="83" y="87"/>
                  </a:lnTo>
                  <a:lnTo>
                    <a:pt x="71" y="131"/>
                  </a:lnTo>
                  <a:lnTo>
                    <a:pt x="65" y="146"/>
                  </a:lnTo>
                  <a:lnTo>
                    <a:pt x="53" y="196"/>
                  </a:lnTo>
                  <a:lnTo>
                    <a:pt x="18" y="240"/>
                  </a:lnTo>
                  <a:lnTo>
                    <a:pt x="0" y="269"/>
                  </a:lnTo>
                  <a:lnTo>
                    <a:pt x="47" y="312"/>
                  </a:lnTo>
                  <a:lnTo>
                    <a:pt x="95" y="269"/>
                  </a:lnTo>
                  <a:lnTo>
                    <a:pt x="154" y="254"/>
                  </a:lnTo>
                  <a:lnTo>
                    <a:pt x="243" y="226"/>
                  </a:lnTo>
                  <a:lnTo>
                    <a:pt x="297" y="196"/>
                  </a:lnTo>
                  <a:lnTo>
                    <a:pt x="350" y="175"/>
                  </a:lnTo>
                  <a:lnTo>
                    <a:pt x="368" y="167"/>
                  </a:lnTo>
                  <a:lnTo>
                    <a:pt x="356" y="3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3" name="Freeform 139"/>
            <p:cNvSpPr>
              <a:spLocks/>
            </p:cNvSpPr>
            <p:nvPr/>
          </p:nvSpPr>
          <p:spPr bwMode="auto">
            <a:xfrm>
              <a:off x="4422" y="2000"/>
              <a:ext cx="532" cy="482"/>
            </a:xfrm>
            <a:custGeom>
              <a:avLst/>
              <a:gdLst>
                <a:gd name="T0" fmla="*/ 13 w 454"/>
                <a:gd name="T1" fmla="*/ 414 h 427"/>
                <a:gd name="T2" fmla="*/ 0 w 454"/>
                <a:gd name="T3" fmla="*/ 514 h 427"/>
                <a:gd name="T4" fmla="*/ 23 w 454"/>
                <a:gd name="T5" fmla="*/ 543 h 427"/>
                <a:gd name="T6" fmla="*/ 163 w 454"/>
                <a:gd name="T7" fmla="*/ 494 h 427"/>
                <a:gd name="T8" fmla="*/ 216 w 454"/>
                <a:gd name="T9" fmla="*/ 475 h 427"/>
                <a:gd name="T10" fmla="*/ 314 w 454"/>
                <a:gd name="T11" fmla="*/ 431 h 427"/>
                <a:gd name="T12" fmla="*/ 421 w 454"/>
                <a:gd name="T13" fmla="*/ 385 h 427"/>
                <a:gd name="T14" fmla="*/ 477 w 454"/>
                <a:gd name="T15" fmla="*/ 347 h 427"/>
                <a:gd name="T16" fmla="*/ 622 w 454"/>
                <a:gd name="T17" fmla="*/ 242 h 427"/>
                <a:gd name="T18" fmla="*/ 495 w 454"/>
                <a:gd name="T19" fmla="*/ 274 h 427"/>
                <a:gd name="T20" fmla="*/ 485 w 454"/>
                <a:gd name="T21" fmla="*/ 274 h 427"/>
                <a:gd name="T22" fmla="*/ 445 w 454"/>
                <a:gd name="T23" fmla="*/ 274 h 427"/>
                <a:gd name="T24" fmla="*/ 381 w 454"/>
                <a:gd name="T25" fmla="*/ 274 h 427"/>
                <a:gd name="T26" fmla="*/ 320 w 454"/>
                <a:gd name="T27" fmla="*/ 255 h 427"/>
                <a:gd name="T28" fmla="*/ 239 w 454"/>
                <a:gd name="T29" fmla="*/ 229 h 427"/>
                <a:gd name="T30" fmla="*/ 203 w 454"/>
                <a:gd name="T31" fmla="*/ 196 h 427"/>
                <a:gd name="T32" fmla="*/ 176 w 454"/>
                <a:gd name="T33" fmla="*/ 152 h 427"/>
                <a:gd name="T34" fmla="*/ 151 w 454"/>
                <a:gd name="T35" fmla="*/ 97 h 427"/>
                <a:gd name="T36" fmla="*/ 138 w 454"/>
                <a:gd name="T37" fmla="*/ 0 h 427"/>
                <a:gd name="T38" fmla="*/ 81 w 454"/>
                <a:gd name="T39" fmla="*/ 12 h 427"/>
                <a:gd name="T40" fmla="*/ 47 w 454"/>
                <a:gd name="T41" fmla="*/ 73 h 427"/>
                <a:gd name="T42" fmla="*/ 23 w 454"/>
                <a:gd name="T43" fmla="*/ 181 h 427"/>
                <a:gd name="T44" fmla="*/ 21 w 454"/>
                <a:gd name="T45" fmla="*/ 125 h 427"/>
                <a:gd name="T46" fmla="*/ 21 w 454"/>
                <a:gd name="T47" fmla="*/ 219 h 427"/>
                <a:gd name="T48" fmla="*/ 41 w 454"/>
                <a:gd name="T49" fmla="*/ 288 h 427"/>
                <a:gd name="T50" fmla="*/ 53 w 454"/>
                <a:gd name="T51" fmla="*/ 359 h 427"/>
                <a:gd name="T52" fmla="*/ 18 w 454"/>
                <a:gd name="T53" fmla="*/ 410 h 427"/>
                <a:gd name="T54" fmla="*/ 0 w 454"/>
                <a:gd name="T55" fmla="*/ 449 h 427"/>
                <a:gd name="T56" fmla="*/ 13 w 454"/>
                <a:gd name="T57" fmla="*/ 414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54" h="427">
                  <a:moveTo>
                    <a:pt x="9" y="325"/>
                  </a:moveTo>
                  <a:lnTo>
                    <a:pt x="0" y="403"/>
                  </a:lnTo>
                  <a:lnTo>
                    <a:pt x="17" y="426"/>
                  </a:lnTo>
                  <a:lnTo>
                    <a:pt x="119" y="388"/>
                  </a:lnTo>
                  <a:lnTo>
                    <a:pt x="157" y="373"/>
                  </a:lnTo>
                  <a:lnTo>
                    <a:pt x="229" y="338"/>
                  </a:lnTo>
                  <a:lnTo>
                    <a:pt x="306" y="302"/>
                  </a:lnTo>
                  <a:lnTo>
                    <a:pt x="347" y="272"/>
                  </a:lnTo>
                  <a:lnTo>
                    <a:pt x="453" y="190"/>
                  </a:lnTo>
                  <a:lnTo>
                    <a:pt x="360" y="215"/>
                  </a:lnTo>
                  <a:lnTo>
                    <a:pt x="353" y="215"/>
                  </a:lnTo>
                  <a:lnTo>
                    <a:pt x="324" y="215"/>
                  </a:lnTo>
                  <a:lnTo>
                    <a:pt x="277" y="215"/>
                  </a:lnTo>
                  <a:lnTo>
                    <a:pt x="233" y="200"/>
                  </a:lnTo>
                  <a:lnTo>
                    <a:pt x="174" y="180"/>
                  </a:lnTo>
                  <a:lnTo>
                    <a:pt x="148" y="154"/>
                  </a:lnTo>
                  <a:lnTo>
                    <a:pt x="128" y="120"/>
                  </a:lnTo>
                  <a:lnTo>
                    <a:pt x="110" y="76"/>
                  </a:lnTo>
                  <a:lnTo>
                    <a:pt x="101" y="0"/>
                  </a:lnTo>
                  <a:lnTo>
                    <a:pt x="59" y="10"/>
                  </a:lnTo>
                  <a:lnTo>
                    <a:pt x="34" y="58"/>
                  </a:lnTo>
                  <a:lnTo>
                    <a:pt x="17" y="142"/>
                  </a:lnTo>
                  <a:lnTo>
                    <a:pt x="15" y="98"/>
                  </a:lnTo>
                  <a:lnTo>
                    <a:pt x="15" y="172"/>
                  </a:lnTo>
                  <a:lnTo>
                    <a:pt x="30" y="226"/>
                  </a:lnTo>
                  <a:lnTo>
                    <a:pt x="38" y="282"/>
                  </a:lnTo>
                  <a:lnTo>
                    <a:pt x="13" y="322"/>
                  </a:lnTo>
                  <a:lnTo>
                    <a:pt x="0" y="353"/>
                  </a:lnTo>
                  <a:lnTo>
                    <a:pt x="9" y="32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4" name="Freeform 140"/>
            <p:cNvSpPr>
              <a:spLocks/>
            </p:cNvSpPr>
            <p:nvPr/>
          </p:nvSpPr>
          <p:spPr bwMode="auto">
            <a:xfrm>
              <a:off x="3933" y="2078"/>
              <a:ext cx="522" cy="297"/>
            </a:xfrm>
            <a:custGeom>
              <a:avLst/>
              <a:gdLst>
                <a:gd name="T0" fmla="*/ 562 w 446"/>
                <a:gd name="T1" fmla="*/ 0 h 263"/>
                <a:gd name="T2" fmla="*/ 496 w 446"/>
                <a:gd name="T3" fmla="*/ 0 h 263"/>
                <a:gd name="T4" fmla="*/ 432 w 446"/>
                <a:gd name="T5" fmla="*/ 28 h 263"/>
                <a:gd name="T6" fmla="*/ 335 w 446"/>
                <a:gd name="T7" fmla="*/ 45 h 263"/>
                <a:gd name="T8" fmla="*/ 291 w 446"/>
                <a:gd name="T9" fmla="*/ 65 h 263"/>
                <a:gd name="T10" fmla="*/ 218 w 446"/>
                <a:gd name="T11" fmla="*/ 70 h 263"/>
                <a:gd name="T12" fmla="*/ 143 w 446"/>
                <a:gd name="T13" fmla="*/ 96 h 263"/>
                <a:gd name="T14" fmla="*/ 90 w 446"/>
                <a:gd name="T15" fmla="*/ 122 h 263"/>
                <a:gd name="T16" fmla="*/ 48 w 446"/>
                <a:gd name="T17" fmla="*/ 158 h 263"/>
                <a:gd name="T18" fmla="*/ 0 w 446"/>
                <a:gd name="T19" fmla="*/ 195 h 263"/>
                <a:gd name="T20" fmla="*/ 0 w 446"/>
                <a:gd name="T21" fmla="*/ 243 h 263"/>
                <a:gd name="T22" fmla="*/ 39 w 446"/>
                <a:gd name="T23" fmla="*/ 285 h 263"/>
                <a:gd name="T24" fmla="*/ 73 w 446"/>
                <a:gd name="T25" fmla="*/ 297 h 263"/>
                <a:gd name="T26" fmla="*/ 105 w 446"/>
                <a:gd name="T27" fmla="*/ 325 h 263"/>
                <a:gd name="T28" fmla="*/ 114 w 446"/>
                <a:gd name="T29" fmla="*/ 334 h 263"/>
                <a:gd name="T30" fmla="*/ 252 w 446"/>
                <a:gd name="T31" fmla="*/ 279 h 263"/>
                <a:gd name="T32" fmla="*/ 324 w 446"/>
                <a:gd name="T33" fmla="*/ 260 h 263"/>
                <a:gd name="T34" fmla="*/ 407 w 446"/>
                <a:gd name="T35" fmla="*/ 224 h 263"/>
                <a:gd name="T36" fmla="*/ 455 w 446"/>
                <a:gd name="T37" fmla="*/ 215 h 263"/>
                <a:gd name="T38" fmla="*/ 496 w 446"/>
                <a:gd name="T39" fmla="*/ 186 h 263"/>
                <a:gd name="T40" fmla="*/ 554 w 446"/>
                <a:gd name="T41" fmla="*/ 177 h 263"/>
                <a:gd name="T42" fmla="*/ 606 w 446"/>
                <a:gd name="T43" fmla="*/ 155 h 263"/>
                <a:gd name="T44" fmla="*/ 610 w 446"/>
                <a:gd name="T45" fmla="*/ 112 h 263"/>
                <a:gd name="T46" fmla="*/ 610 w 446"/>
                <a:gd name="T47" fmla="*/ 65 h 263"/>
                <a:gd name="T48" fmla="*/ 610 w 446"/>
                <a:gd name="T49" fmla="*/ 28 h 263"/>
                <a:gd name="T50" fmla="*/ 562 w 446"/>
                <a:gd name="T51" fmla="*/ 0 h 2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6" h="263">
                  <a:moveTo>
                    <a:pt x="410" y="0"/>
                  </a:moveTo>
                  <a:lnTo>
                    <a:pt x="362" y="0"/>
                  </a:lnTo>
                  <a:lnTo>
                    <a:pt x="315" y="22"/>
                  </a:lnTo>
                  <a:lnTo>
                    <a:pt x="244" y="35"/>
                  </a:lnTo>
                  <a:lnTo>
                    <a:pt x="213" y="51"/>
                  </a:lnTo>
                  <a:lnTo>
                    <a:pt x="159" y="55"/>
                  </a:lnTo>
                  <a:lnTo>
                    <a:pt x="104" y="75"/>
                  </a:lnTo>
                  <a:lnTo>
                    <a:pt x="66" y="96"/>
                  </a:lnTo>
                  <a:lnTo>
                    <a:pt x="35" y="124"/>
                  </a:lnTo>
                  <a:lnTo>
                    <a:pt x="0" y="153"/>
                  </a:lnTo>
                  <a:lnTo>
                    <a:pt x="0" y="190"/>
                  </a:lnTo>
                  <a:lnTo>
                    <a:pt x="28" y="223"/>
                  </a:lnTo>
                  <a:lnTo>
                    <a:pt x="53" y="233"/>
                  </a:lnTo>
                  <a:lnTo>
                    <a:pt x="77" y="255"/>
                  </a:lnTo>
                  <a:lnTo>
                    <a:pt x="83" y="262"/>
                  </a:lnTo>
                  <a:lnTo>
                    <a:pt x="184" y="219"/>
                  </a:lnTo>
                  <a:lnTo>
                    <a:pt x="237" y="204"/>
                  </a:lnTo>
                  <a:lnTo>
                    <a:pt x="297" y="175"/>
                  </a:lnTo>
                  <a:lnTo>
                    <a:pt x="332" y="168"/>
                  </a:lnTo>
                  <a:lnTo>
                    <a:pt x="362" y="146"/>
                  </a:lnTo>
                  <a:lnTo>
                    <a:pt x="404" y="139"/>
                  </a:lnTo>
                  <a:lnTo>
                    <a:pt x="443" y="121"/>
                  </a:lnTo>
                  <a:lnTo>
                    <a:pt x="445" y="88"/>
                  </a:lnTo>
                  <a:lnTo>
                    <a:pt x="445" y="51"/>
                  </a:lnTo>
                  <a:lnTo>
                    <a:pt x="445" y="22"/>
                  </a:lnTo>
                  <a:lnTo>
                    <a:pt x="41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5" name="Freeform 141"/>
            <p:cNvSpPr>
              <a:spLocks/>
            </p:cNvSpPr>
            <p:nvPr/>
          </p:nvSpPr>
          <p:spPr bwMode="auto">
            <a:xfrm>
              <a:off x="3614" y="2587"/>
              <a:ext cx="452" cy="236"/>
            </a:xfrm>
            <a:custGeom>
              <a:avLst/>
              <a:gdLst>
                <a:gd name="T0" fmla="*/ 439 w 386"/>
                <a:gd name="T1" fmla="*/ 0 h 209"/>
                <a:gd name="T2" fmla="*/ 348 w 386"/>
                <a:gd name="T3" fmla="*/ 26 h 209"/>
                <a:gd name="T4" fmla="*/ 280 w 386"/>
                <a:gd name="T5" fmla="*/ 38 h 209"/>
                <a:gd name="T6" fmla="*/ 158 w 386"/>
                <a:gd name="T7" fmla="*/ 97 h 209"/>
                <a:gd name="T8" fmla="*/ 104 w 386"/>
                <a:gd name="T9" fmla="*/ 102 h 209"/>
                <a:gd name="T10" fmla="*/ 0 w 386"/>
                <a:gd name="T11" fmla="*/ 112 h 209"/>
                <a:gd name="T12" fmla="*/ 0 w 386"/>
                <a:gd name="T13" fmla="*/ 140 h 209"/>
                <a:gd name="T14" fmla="*/ 23 w 386"/>
                <a:gd name="T15" fmla="*/ 234 h 209"/>
                <a:gd name="T16" fmla="*/ 94 w 386"/>
                <a:gd name="T17" fmla="*/ 265 h 209"/>
                <a:gd name="T18" fmla="*/ 158 w 386"/>
                <a:gd name="T19" fmla="*/ 265 h 209"/>
                <a:gd name="T20" fmla="*/ 280 w 386"/>
                <a:gd name="T21" fmla="*/ 239 h 209"/>
                <a:gd name="T22" fmla="*/ 398 w 386"/>
                <a:gd name="T23" fmla="*/ 206 h 209"/>
                <a:gd name="T24" fmla="*/ 478 w 386"/>
                <a:gd name="T25" fmla="*/ 130 h 209"/>
                <a:gd name="T26" fmla="*/ 505 w 386"/>
                <a:gd name="T27" fmla="*/ 73 h 209"/>
                <a:gd name="T28" fmla="*/ 521 w 386"/>
                <a:gd name="T29" fmla="*/ 65 h 209"/>
                <a:gd name="T30" fmla="*/ 528 w 386"/>
                <a:gd name="T31" fmla="*/ 56 h 209"/>
                <a:gd name="T32" fmla="*/ 439 w 386"/>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6" h="209">
                  <a:moveTo>
                    <a:pt x="320" y="0"/>
                  </a:moveTo>
                  <a:lnTo>
                    <a:pt x="254" y="20"/>
                  </a:lnTo>
                  <a:lnTo>
                    <a:pt x="204" y="30"/>
                  </a:lnTo>
                  <a:lnTo>
                    <a:pt x="115" y="76"/>
                  </a:lnTo>
                  <a:lnTo>
                    <a:pt x="76" y="80"/>
                  </a:lnTo>
                  <a:lnTo>
                    <a:pt x="0" y="88"/>
                  </a:lnTo>
                  <a:lnTo>
                    <a:pt x="0" y="110"/>
                  </a:lnTo>
                  <a:lnTo>
                    <a:pt x="17" y="183"/>
                  </a:lnTo>
                  <a:lnTo>
                    <a:pt x="68" y="208"/>
                  </a:lnTo>
                  <a:lnTo>
                    <a:pt x="115" y="208"/>
                  </a:lnTo>
                  <a:lnTo>
                    <a:pt x="204" y="188"/>
                  </a:lnTo>
                  <a:lnTo>
                    <a:pt x="290" y="161"/>
                  </a:lnTo>
                  <a:lnTo>
                    <a:pt x="348" y="102"/>
                  </a:lnTo>
                  <a:lnTo>
                    <a:pt x="368" y="58"/>
                  </a:lnTo>
                  <a:lnTo>
                    <a:pt x="380" y="51"/>
                  </a:lnTo>
                  <a:lnTo>
                    <a:pt x="385" y="44"/>
                  </a:lnTo>
                  <a:lnTo>
                    <a:pt x="32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6" name="Freeform 142"/>
            <p:cNvSpPr>
              <a:spLocks/>
            </p:cNvSpPr>
            <p:nvPr/>
          </p:nvSpPr>
          <p:spPr bwMode="auto">
            <a:xfrm>
              <a:off x="3981" y="1487"/>
              <a:ext cx="383" cy="626"/>
            </a:xfrm>
            <a:custGeom>
              <a:avLst/>
              <a:gdLst>
                <a:gd name="T0" fmla="*/ 213 w 327"/>
                <a:gd name="T1" fmla="*/ 0 h 555"/>
                <a:gd name="T2" fmla="*/ 82 w 327"/>
                <a:gd name="T3" fmla="*/ 37 h 555"/>
                <a:gd name="T4" fmla="*/ 25 w 327"/>
                <a:gd name="T5" fmla="*/ 83 h 555"/>
                <a:gd name="T6" fmla="*/ 25 w 327"/>
                <a:gd name="T7" fmla="*/ 112 h 555"/>
                <a:gd name="T8" fmla="*/ 8 w 327"/>
                <a:gd name="T9" fmla="*/ 186 h 555"/>
                <a:gd name="T10" fmla="*/ 0 w 327"/>
                <a:gd name="T11" fmla="*/ 240 h 555"/>
                <a:gd name="T12" fmla="*/ 0 w 327"/>
                <a:gd name="T13" fmla="*/ 268 h 555"/>
                <a:gd name="T14" fmla="*/ 8 w 327"/>
                <a:gd name="T15" fmla="*/ 325 h 555"/>
                <a:gd name="T16" fmla="*/ 8 w 327"/>
                <a:gd name="T17" fmla="*/ 325 h 555"/>
                <a:gd name="T18" fmla="*/ 47 w 327"/>
                <a:gd name="T19" fmla="*/ 355 h 555"/>
                <a:gd name="T20" fmla="*/ 82 w 327"/>
                <a:gd name="T21" fmla="*/ 370 h 555"/>
                <a:gd name="T22" fmla="*/ 114 w 327"/>
                <a:gd name="T23" fmla="*/ 398 h 555"/>
                <a:gd name="T24" fmla="*/ 138 w 327"/>
                <a:gd name="T25" fmla="*/ 464 h 555"/>
                <a:gd name="T26" fmla="*/ 138 w 327"/>
                <a:gd name="T27" fmla="*/ 538 h 555"/>
                <a:gd name="T28" fmla="*/ 145 w 327"/>
                <a:gd name="T29" fmla="*/ 607 h 555"/>
                <a:gd name="T30" fmla="*/ 230 w 327"/>
                <a:gd name="T31" fmla="*/ 640 h 555"/>
                <a:gd name="T32" fmla="*/ 261 w 327"/>
                <a:gd name="T33" fmla="*/ 658 h 555"/>
                <a:gd name="T34" fmla="*/ 261 w 327"/>
                <a:gd name="T35" fmla="*/ 695 h 555"/>
                <a:gd name="T36" fmla="*/ 296 w 327"/>
                <a:gd name="T37" fmla="*/ 705 h 555"/>
                <a:gd name="T38" fmla="*/ 390 w 327"/>
                <a:gd name="T39" fmla="*/ 705 h 555"/>
                <a:gd name="T40" fmla="*/ 447 w 327"/>
                <a:gd name="T41" fmla="*/ 665 h 555"/>
                <a:gd name="T42" fmla="*/ 391 w 327"/>
                <a:gd name="T43" fmla="*/ 620 h 555"/>
                <a:gd name="T44" fmla="*/ 391 w 327"/>
                <a:gd name="T45" fmla="*/ 547 h 555"/>
                <a:gd name="T46" fmla="*/ 391 w 327"/>
                <a:gd name="T47" fmla="*/ 455 h 555"/>
                <a:gd name="T48" fmla="*/ 384 w 327"/>
                <a:gd name="T49" fmla="*/ 305 h 555"/>
                <a:gd name="T50" fmla="*/ 343 w 327"/>
                <a:gd name="T51" fmla="*/ 268 h 555"/>
                <a:gd name="T52" fmla="*/ 302 w 327"/>
                <a:gd name="T53" fmla="*/ 177 h 555"/>
                <a:gd name="T54" fmla="*/ 294 w 327"/>
                <a:gd name="T55" fmla="*/ 83 h 555"/>
                <a:gd name="T56" fmla="*/ 261 w 327"/>
                <a:gd name="T57" fmla="*/ 47 h 555"/>
                <a:gd name="T58" fmla="*/ 261 w 327"/>
                <a:gd name="T59" fmla="*/ 47 h 555"/>
                <a:gd name="T60" fmla="*/ 213 w 327"/>
                <a:gd name="T61" fmla="*/ 0 h 5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7" h="555">
                  <a:moveTo>
                    <a:pt x="155" y="0"/>
                  </a:moveTo>
                  <a:lnTo>
                    <a:pt x="60" y="29"/>
                  </a:lnTo>
                  <a:lnTo>
                    <a:pt x="18" y="66"/>
                  </a:lnTo>
                  <a:lnTo>
                    <a:pt x="18" y="88"/>
                  </a:lnTo>
                  <a:lnTo>
                    <a:pt x="6" y="146"/>
                  </a:lnTo>
                  <a:lnTo>
                    <a:pt x="0" y="189"/>
                  </a:lnTo>
                  <a:lnTo>
                    <a:pt x="0" y="211"/>
                  </a:lnTo>
                  <a:lnTo>
                    <a:pt x="6" y="255"/>
                  </a:lnTo>
                  <a:lnTo>
                    <a:pt x="34" y="279"/>
                  </a:lnTo>
                  <a:lnTo>
                    <a:pt x="60" y="291"/>
                  </a:lnTo>
                  <a:lnTo>
                    <a:pt x="83" y="313"/>
                  </a:lnTo>
                  <a:lnTo>
                    <a:pt x="101" y="364"/>
                  </a:lnTo>
                  <a:lnTo>
                    <a:pt x="101" y="423"/>
                  </a:lnTo>
                  <a:lnTo>
                    <a:pt x="106" y="477"/>
                  </a:lnTo>
                  <a:lnTo>
                    <a:pt x="167" y="503"/>
                  </a:lnTo>
                  <a:lnTo>
                    <a:pt x="190" y="517"/>
                  </a:lnTo>
                  <a:lnTo>
                    <a:pt x="190" y="546"/>
                  </a:lnTo>
                  <a:lnTo>
                    <a:pt x="216" y="554"/>
                  </a:lnTo>
                  <a:lnTo>
                    <a:pt x="284" y="554"/>
                  </a:lnTo>
                  <a:lnTo>
                    <a:pt x="326" y="523"/>
                  </a:lnTo>
                  <a:lnTo>
                    <a:pt x="285" y="488"/>
                  </a:lnTo>
                  <a:lnTo>
                    <a:pt x="285" y="430"/>
                  </a:lnTo>
                  <a:lnTo>
                    <a:pt x="285" y="357"/>
                  </a:lnTo>
                  <a:lnTo>
                    <a:pt x="280" y="239"/>
                  </a:lnTo>
                  <a:lnTo>
                    <a:pt x="250" y="211"/>
                  </a:lnTo>
                  <a:lnTo>
                    <a:pt x="220" y="139"/>
                  </a:lnTo>
                  <a:lnTo>
                    <a:pt x="214" y="66"/>
                  </a:lnTo>
                  <a:lnTo>
                    <a:pt x="190" y="37"/>
                  </a:lnTo>
                  <a:lnTo>
                    <a:pt x="15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7" name="Freeform 143"/>
            <p:cNvSpPr>
              <a:spLocks/>
            </p:cNvSpPr>
            <p:nvPr/>
          </p:nvSpPr>
          <p:spPr bwMode="auto">
            <a:xfrm>
              <a:off x="3884" y="2070"/>
              <a:ext cx="91" cy="191"/>
            </a:xfrm>
            <a:custGeom>
              <a:avLst/>
              <a:gdLst>
                <a:gd name="T0" fmla="*/ 89 w 78"/>
                <a:gd name="T1" fmla="*/ 0 h 169"/>
                <a:gd name="T2" fmla="*/ 25 w 78"/>
                <a:gd name="T3" fmla="*/ 37 h 169"/>
                <a:gd name="T4" fmla="*/ 0 w 78"/>
                <a:gd name="T5" fmla="*/ 66 h 169"/>
                <a:gd name="T6" fmla="*/ 0 w 78"/>
                <a:gd name="T7" fmla="*/ 121 h 169"/>
                <a:gd name="T8" fmla="*/ 25 w 78"/>
                <a:gd name="T9" fmla="*/ 205 h 169"/>
                <a:gd name="T10" fmla="*/ 48 w 78"/>
                <a:gd name="T11" fmla="*/ 215 h 169"/>
                <a:gd name="T12" fmla="*/ 81 w 78"/>
                <a:gd name="T13" fmla="*/ 176 h 169"/>
                <a:gd name="T14" fmla="*/ 97 w 78"/>
                <a:gd name="T15" fmla="*/ 158 h 169"/>
                <a:gd name="T16" fmla="*/ 105 w 78"/>
                <a:gd name="T17" fmla="*/ 139 h 169"/>
                <a:gd name="T18" fmla="*/ 89 w 78"/>
                <a:gd name="T19" fmla="*/ 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169">
                  <a:moveTo>
                    <a:pt x="65" y="0"/>
                  </a:moveTo>
                  <a:lnTo>
                    <a:pt x="18" y="29"/>
                  </a:lnTo>
                  <a:lnTo>
                    <a:pt x="0" y="51"/>
                  </a:lnTo>
                  <a:lnTo>
                    <a:pt x="0" y="95"/>
                  </a:lnTo>
                  <a:lnTo>
                    <a:pt x="18" y="160"/>
                  </a:lnTo>
                  <a:lnTo>
                    <a:pt x="35" y="168"/>
                  </a:lnTo>
                  <a:lnTo>
                    <a:pt x="59" y="138"/>
                  </a:lnTo>
                  <a:lnTo>
                    <a:pt x="71" y="124"/>
                  </a:lnTo>
                  <a:lnTo>
                    <a:pt x="77" y="109"/>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8" name="Freeform 144"/>
            <p:cNvSpPr>
              <a:spLocks/>
            </p:cNvSpPr>
            <p:nvPr/>
          </p:nvSpPr>
          <p:spPr bwMode="auto">
            <a:xfrm>
              <a:off x="5066" y="1676"/>
              <a:ext cx="203" cy="157"/>
            </a:xfrm>
            <a:custGeom>
              <a:avLst/>
              <a:gdLst>
                <a:gd name="T0" fmla="*/ 23 w 173"/>
                <a:gd name="T1" fmla="*/ 9 h 139"/>
                <a:gd name="T2" fmla="*/ 15 w 173"/>
                <a:gd name="T3" fmla="*/ 0 h 139"/>
                <a:gd name="T4" fmla="*/ 0 w 173"/>
                <a:gd name="T5" fmla="*/ 37 h 139"/>
                <a:gd name="T6" fmla="*/ 0 w 173"/>
                <a:gd name="T7" fmla="*/ 82 h 139"/>
                <a:gd name="T8" fmla="*/ 23 w 173"/>
                <a:gd name="T9" fmla="*/ 111 h 139"/>
                <a:gd name="T10" fmla="*/ 48 w 173"/>
                <a:gd name="T11" fmla="*/ 139 h 139"/>
                <a:gd name="T12" fmla="*/ 48 w 173"/>
                <a:gd name="T13" fmla="*/ 139 h 139"/>
                <a:gd name="T14" fmla="*/ 106 w 173"/>
                <a:gd name="T15" fmla="*/ 148 h 139"/>
                <a:gd name="T16" fmla="*/ 164 w 173"/>
                <a:gd name="T17" fmla="*/ 167 h 139"/>
                <a:gd name="T18" fmla="*/ 172 w 173"/>
                <a:gd name="T19" fmla="*/ 167 h 139"/>
                <a:gd name="T20" fmla="*/ 189 w 173"/>
                <a:gd name="T21" fmla="*/ 167 h 139"/>
                <a:gd name="T22" fmla="*/ 212 w 173"/>
                <a:gd name="T23" fmla="*/ 176 h 139"/>
                <a:gd name="T24" fmla="*/ 237 w 173"/>
                <a:gd name="T25" fmla="*/ 139 h 139"/>
                <a:gd name="T26" fmla="*/ 189 w 173"/>
                <a:gd name="T27" fmla="*/ 91 h 139"/>
                <a:gd name="T28" fmla="*/ 164 w 173"/>
                <a:gd name="T29" fmla="*/ 75 h 139"/>
                <a:gd name="T30" fmla="*/ 164 w 173"/>
                <a:gd name="T31" fmla="*/ 75 h 139"/>
                <a:gd name="T32" fmla="*/ 23 w 173"/>
                <a:gd name="T33" fmla="*/ 9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139">
                  <a:moveTo>
                    <a:pt x="17" y="7"/>
                  </a:moveTo>
                  <a:lnTo>
                    <a:pt x="11" y="0"/>
                  </a:lnTo>
                  <a:lnTo>
                    <a:pt x="0" y="29"/>
                  </a:lnTo>
                  <a:lnTo>
                    <a:pt x="0" y="65"/>
                  </a:lnTo>
                  <a:lnTo>
                    <a:pt x="17" y="87"/>
                  </a:lnTo>
                  <a:lnTo>
                    <a:pt x="35" y="109"/>
                  </a:lnTo>
                  <a:lnTo>
                    <a:pt x="77" y="116"/>
                  </a:lnTo>
                  <a:lnTo>
                    <a:pt x="119" y="131"/>
                  </a:lnTo>
                  <a:lnTo>
                    <a:pt x="125" y="131"/>
                  </a:lnTo>
                  <a:lnTo>
                    <a:pt x="137" y="131"/>
                  </a:lnTo>
                  <a:lnTo>
                    <a:pt x="154" y="138"/>
                  </a:lnTo>
                  <a:lnTo>
                    <a:pt x="172" y="109"/>
                  </a:lnTo>
                  <a:lnTo>
                    <a:pt x="137" y="72"/>
                  </a:lnTo>
                  <a:lnTo>
                    <a:pt x="119" y="58"/>
                  </a:lnTo>
                  <a:lnTo>
                    <a:pt x="1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49" name="Freeform 145"/>
            <p:cNvSpPr>
              <a:spLocks/>
            </p:cNvSpPr>
            <p:nvPr/>
          </p:nvSpPr>
          <p:spPr bwMode="auto">
            <a:xfrm>
              <a:off x="5031" y="1857"/>
              <a:ext cx="250" cy="214"/>
            </a:xfrm>
            <a:custGeom>
              <a:avLst/>
              <a:gdLst>
                <a:gd name="T0" fmla="*/ 291 w 214"/>
                <a:gd name="T1" fmla="*/ 87 h 190"/>
                <a:gd name="T2" fmla="*/ 195 w 214"/>
                <a:gd name="T3" fmla="*/ 54 h 190"/>
                <a:gd name="T4" fmla="*/ 97 w 214"/>
                <a:gd name="T5" fmla="*/ 19 h 190"/>
                <a:gd name="T6" fmla="*/ 33 w 214"/>
                <a:gd name="T7" fmla="*/ 0 h 190"/>
                <a:gd name="T8" fmla="*/ 0 w 214"/>
                <a:gd name="T9" fmla="*/ 0 h 190"/>
                <a:gd name="T10" fmla="*/ 16 w 214"/>
                <a:gd name="T11" fmla="*/ 54 h 190"/>
                <a:gd name="T12" fmla="*/ 42 w 214"/>
                <a:gd name="T13" fmla="*/ 87 h 190"/>
                <a:gd name="T14" fmla="*/ 89 w 214"/>
                <a:gd name="T15" fmla="*/ 139 h 190"/>
                <a:gd name="T16" fmla="*/ 121 w 214"/>
                <a:gd name="T17" fmla="*/ 167 h 190"/>
                <a:gd name="T18" fmla="*/ 121 w 214"/>
                <a:gd name="T19" fmla="*/ 203 h 190"/>
                <a:gd name="T20" fmla="*/ 146 w 214"/>
                <a:gd name="T21" fmla="*/ 231 h 190"/>
                <a:gd name="T22" fmla="*/ 179 w 214"/>
                <a:gd name="T23" fmla="*/ 240 h 190"/>
                <a:gd name="T24" fmla="*/ 204 w 214"/>
                <a:gd name="T25" fmla="*/ 189 h 190"/>
                <a:gd name="T26" fmla="*/ 238 w 214"/>
                <a:gd name="T27" fmla="*/ 119 h 190"/>
                <a:gd name="T28" fmla="*/ 268 w 214"/>
                <a:gd name="T29" fmla="*/ 100 h 190"/>
                <a:gd name="T30" fmla="*/ 276 w 214"/>
                <a:gd name="T31" fmla="*/ 54 h 190"/>
                <a:gd name="T32" fmla="*/ 276 w 214"/>
                <a:gd name="T33" fmla="*/ 54 h 190"/>
                <a:gd name="T34" fmla="*/ 291 w 214"/>
                <a:gd name="T35" fmla="*/ 87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 h="190">
                  <a:moveTo>
                    <a:pt x="213" y="68"/>
                  </a:moveTo>
                  <a:lnTo>
                    <a:pt x="143" y="43"/>
                  </a:lnTo>
                  <a:lnTo>
                    <a:pt x="71" y="15"/>
                  </a:lnTo>
                  <a:lnTo>
                    <a:pt x="24" y="0"/>
                  </a:lnTo>
                  <a:lnTo>
                    <a:pt x="0" y="0"/>
                  </a:lnTo>
                  <a:lnTo>
                    <a:pt x="12" y="43"/>
                  </a:lnTo>
                  <a:lnTo>
                    <a:pt x="31" y="68"/>
                  </a:lnTo>
                  <a:lnTo>
                    <a:pt x="65" y="109"/>
                  </a:lnTo>
                  <a:lnTo>
                    <a:pt x="89" y="131"/>
                  </a:lnTo>
                  <a:lnTo>
                    <a:pt x="89" y="160"/>
                  </a:lnTo>
                  <a:lnTo>
                    <a:pt x="107" y="182"/>
                  </a:lnTo>
                  <a:lnTo>
                    <a:pt x="131" y="189"/>
                  </a:lnTo>
                  <a:lnTo>
                    <a:pt x="150" y="149"/>
                  </a:lnTo>
                  <a:lnTo>
                    <a:pt x="175" y="94"/>
                  </a:lnTo>
                  <a:lnTo>
                    <a:pt x="196" y="79"/>
                  </a:lnTo>
                  <a:lnTo>
                    <a:pt x="202" y="43"/>
                  </a:lnTo>
                  <a:lnTo>
                    <a:pt x="213" y="6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0" name="Freeform 146"/>
            <p:cNvSpPr>
              <a:spLocks/>
            </p:cNvSpPr>
            <p:nvPr/>
          </p:nvSpPr>
          <p:spPr bwMode="auto">
            <a:xfrm>
              <a:off x="5024" y="1454"/>
              <a:ext cx="454" cy="338"/>
            </a:xfrm>
            <a:custGeom>
              <a:avLst/>
              <a:gdLst>
                <a:gd name="T0" fmla="*/ 530 w 388"/>
                <a:gd name="T1" fmla="*/ 317 h 299"/>
                <a:gd name="T2" fmla="*/ 530 w 388"/>
                <a:gd name="T3" fmla="*/ 363 h 299"/>
                <a:gd name="T4" fmla="*/ 505 w 388"/>
                <a:gd name="T5" fmla="*/ 381 h 299"/>
                <a:gd name="T6" fmla="*/ 481 w 388"/>
                <a:gd name="T7" fmla="*/ 381 h 299"/>
                <a:gd name="T8" fmla="*/ 465 w 388"/>
                <a:gd name="T9" fmla="*/ 381 h 299"/>
                <a:gd name="T10" fmla="*/ 456 w 388"/>
                <a:gd name="T11" fmla="*/ 335 h 299"/>
                <a:gd name="T12" fmla="*/ 415 w 388"/>
                <a:gd name="T13" fmla="*/ 335 h 299"/>
                <a:gd name="T14" fmla="*/ 373 w 388"/>
                <a:gd name="T15" fmla="*/ 326 h 299"/>
                <a:gd name="T16" fmla="*/ 317 w 388"/>
                <a:gd name="T17" fmla="*/ 306 h 299"/>
                <a:gd name="T18" fmla="*/ 268 w 388"/>
                <a:gd name="T19" fmla="*/ 278 h 299"/>
                <a:gd name="T20" fmla="*/ 179 w 388"/>
                <a:gd name="T21" fmla="*/ 224 h 299"/>
                <a:gd name="T22" fmla="*/ 130 w 388"/>
                <a:gd name="T23" fmla="*/ 205 h 299"/>
                <a:gd name="T24" fmla="*/ 89 w 388"/>
                <a:gd name="T25" fmla="*/ 187 h 299"/>
                <a:gd name="T26" fmla="*/ 41 w 388"/>
                <a:gd name="T27" fmla="*/ 158 h 299"/>
                <a:gd name="T28" fmla="*/ 0 w 388"/>
                <a:gd name="T29" fmla="*/ 121 h 299"/>
                <a:gd name="T30" fmla="*/ 0 w 388"/>
                <a:gd name="T31" fmla="*/ 0 h 299"/>
                <a:gd name="T32" fmla="*/ 57 w 388"/>
                <a:gd name="T33" fmla="*/ 0 h 299"/>
                <a:gd name="T34" fmla="*/ 105 w 388"/>
                <a:gd name="T35" fmla="*/ 0 h 299"/>
                <a:gd name="T36" fmla="*/ 171 w 388"/>
                <a:gd name="T37" fmla="*/ 94 h 299"/>
                <a:gd name="T38" fmla="*/ 276 w 388"/>
                <a:gd name="T39" fmla="*/ 140 h 299"/>
                <a:gd name="T40" fmla="*/ 349 w 388"/>
                <a:gd name="T41" fmla="*/ 158 h 299"/>
                <a:gd name="T42" fmla="*/ 432 w 388"/>
                <a:gd name="T43" fmla="*/ 196 h 299"/>
                <a:gd name="T44" fmla="*/ 522 w 388"/>
                <a:gd name="T45" fmla="*/ 278 h 299"/>
                <a:gd name="T46" fmla="*/ 522 w 388"/>
                <a:gd name="T47" fmla="*/ 278 h 299"/>
                <a:gd name="T48" fmla="*/ 530 w 388"/>
                <a:gd name="T49" fmla="*/ 317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8" h="299">
                  <a:moveTo>
                    <a:pt x="387" y="248"/>
                  </a:moveTo>
                  <a:lnTo>
                    <a:pt x="387" y="284"/>
                  </a:lnTo>
                  <a:lnTo>
                    <a:pt x="369" y="298"/>
                  </a:lnTo>
                  <a:lnTo>
                    <a:pt x="351" y="298"/>
                  </a:lnTo>
                  <a:lnTo>
                    <a:pt x="339" y="298"/>
                  </a:lnTo>
                  <a:lnTo>
                    <a:pt x="333" y="262"/>
                  </a:lnTo>
                  <a:lnTo>
                    <a:pt x="303" y="262"/>
                  </a:lnTo>
                  <a:lnTo>
                    <a:pt x="273" y="255"/>
                  </a:lnTo>
                  <a:lnTo>
                    <a:pt x="232" y="240"/>
                  </a:lnTo>
                  <a:lnTo>
                    <a:pt x="196" y="218"/>
                  </a:lnTo>
                  <a:lnTo>
                    <a:pt x="131" y="175"/>
                  </a:lnTo>
                  <a:lnTo>
                    <a:pt x="95" y="160"/>
                  </a:lnTo>
                  <a:lnTo>
                    <a:pt x="65" y="146"/>
                  </a:lnTo>
                  <a:lnTo>
                    <a:pt x="30" y="124"/>
                  </a:lnTo>
                  <a:lnTo>
                    <a:pt x="0" y="95"/>
                  </a:lnTo>
                  <a:lnTo>
                    <a:pt x="0" y="0"/>
                  </a:lnTo>
                  <a:lnTo>
                    <a:pt x="42" y="0"/>
                  </a:lnTo>
                  <a:lnTo>
                    <a:pt x="77" y="0"/>
                  </a:lnTo>
                  <a:lnTo>
                    <a:pt x="125" y="73"/>
                  </a:lnTo>
                  <a:lnTo>
                    <a:pt x="202" y="110"/>
                  </a:lnTo>
                  <a:lnTo>
                    <a:pt x="255" y="124"/>
                  </a:lnTo>
                  <a:lnTo>
                    <a:pt x="315" y="153"/>
                  </a:lnTo>
                  <a:lnTo>
                    <a:pt x="381" y="218"/>
                  </a:lnTo>
                  <a:lnTo>
                    <a:pt x="387" y="24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1" name="Freeform 147"/>
            <p:cNvSpPr>
              <a:spLocks/>
            </p:cNvSpPr>
            <p:nvPr/>
          </p:nvSpPr>
          <p:spPr bwMode="auto">
            <a:xfrm>
              <a:off x="4580" y="1552"/>
              <a:ext cx="313" cy="647"/>
            </a:xfrm>
            <a:custGeom>
              <a:avLst/>
              <a:gdLst>
                <a:gd name="T0" fmla="*/ 366 w 267"/>
                <a:gd name="T1" fmla="*/ 65 h 573"/>
                <a:gd name="T2" fmla="*/ 260 w 267"/>
                <a:gd name="T3" fmla="*/ 0 h 573"/>
                <a:gd name="T4" fmla="*/ 195 w 267"/>
                <a:gd name="T5" fmla="*/ 0 h 573"/>
                <a:gd name="T6" fmla="*/ 162 w 267"/>
                <a:gd name="T7" fmla="*/ 0 h 573"/>
                <a:gd name="T8" fmla="*/ 101 w 267"/>
                <a:gd name="T9" fmla="*/ 81 h 573"/>
                <a:gd name="T10" fmla="*/ 82 w 267"/>
                <a:gd name="T11" fmla="*/ 113 h 573"/>
                <a:gd name="T12" fmla="*/ 162 w 267"/>
                <a:gd name="T13" fmla="*/ 233 h 573"/>
                <a:gd name="T14" fmla="*/ 141 w 267"/>
                <a:gd name="T15" fmla="*/ 361 h 573"/>
                <a:gd name="T16" fmla="*/ 96 w 267"/>
                <a:gd name="T17" fmla="*/ 549 h 573"/>
                <a:gd name="T18" fmla="*/ 0 w 267"/>
                <a:gd name="T19" fmla="*/ 567 h 573"/>
                <a:gd name="T20" fmla="*/ 25 w 267"/>
                <a:gd name="T21" fmla="*/ 632 h 573"/>
                <a:gd name="T22" fmla="*/ 88 w 267"/>
                <a:gd name="T23" fmla="*/ 670 h 573"/>
                <a:gd name="T24" fmla="*/ 129 w 267"/>
                <a:gd name="T25" fmla="*/ 679 h 573"/>
                <a:gd name="T26" fmla="*/ 145 w 267"/>
                <a:gd name="T27" fmla="*/ 688 h 573"/>
                <a:gd name="T28" fmla="*/ 178 w 267"/>
                <a:gd name="T29" fmla="*/ 698 h 573"/>
                <a:gd name="T30" fmla="*/ 203 w 267"/>
                <a:gd name="T31" fmla="*/ 698 h 573"/>
                <a:gd name="T32" fmla="*/ 260 w 267"/>
                <a:gd name="T33" fmla="*/ 698 h 573"/>
                <a:gd name="T34" fmla="*/ 309 w 267"/>
                <a:gd name="T35" fmla="*/ 729 h 573"/>
                <a:gd name="T36" fmla="*/ 351 w 267"/>
                <a:gd name="T37" fmla="*/ 605 h 573"/>
                <a:gd name="T38" fmla="*/ 293 w 267"/>
                <a:gd name="T39" fmla="*/ 576 h 573"/>
                <a:gd name="T40" fmla="*/ 280 w 267"/>
                <a:gd name="T41" fmla="*/ 490 h 573"/>
                <a:gd name="T42" fmla="*/ 280 w 267"/>
                <a:gd name="T43" fmla="*/ 379 h 573"/>
                <a:gd name="T44" fmla="*/ 333 w 267"/>
                <a:gd name="T45" fmla="*/ 251 h 573"/>
                <a:gd name="T46" fmla="*/ 358 w 267"/>
                <a:gd name="T47" fmla="*/ 186 h 573"/>
                <a:gd name="T48" fmla="*/ 358 w 267"/>
                <a:gd name="T49" fmla="*/ 167 h 573"/>
                <a:gd name="T50" fmla="*/ 366 w 267"/>
                <a:gd name="T51" fmla="*/ 65 h 5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7" h="573">
                  <a:moveTo>
                    <a:pt x="266" y="51"/>
                  </a:moveTo>
                  <a:lnTo>
                    <a:pt x="189" y="0"/>
                  </a:lnTo>
                  <a:lnTo>
                    <a:pt x="142" y="0"/>
                  </a:lnTo>
                  <a:lnTo>
                    <a:pt x="118" y="0"/>
                  </a:lnTo>
                  <a:lnTo>
                    <a:pt x="73" y="64"/>
                  </a:lnTo>
                  <a:lnTo>
                    <a:pt x="60" y="89"/>
                  </a:lnTo>
                  <a:lnTo>
                    <a:pt x="118" y="182"/>
                  </a:lnTo>
                  <a:lnTo>
                    <a:pt x="102" y="283"/>
                  </a:lnTo>
                  <a:lnTo>
                    <a:pt x="70" y="430"/>
                  </a:lnTo>
                  <a:lnTo>
                    <a:pt x="0" y="445"/>
                  </a:lnTo>
                  <a:lnTo>
                    <a:pt x="18" y="496"/>
                  </a:lnTo>
                  <a:lnTo>
                    <a:pt x="64" y="525"/>
                  </a:lnTo>
                  <a:lnTo>
                    <a:pt x="94" y="532"/>
                  </a:lnTo>
                  <a:lnTo>
                    <a:pt x="106" y="539"/>
                  </a:lnTo>
                  <a:lnTo>
                    <a:pt x="130" y="547"/>
                  </a:lnTo>
                  <a:lnTo>
                    <a:pt x="148" y="547"/>
                  </a:lnTo>
                  <a:lnTo>
                    <a:pt x="189" y="547"/>
                  </a:lnTo>
                  <a:lnTo>
                    <a:pt x="225" y="572"/>
                  </a:lnTo>
                  <a:lnTo>
                    <a:pt x="255" y="475"/>
                  </a:lnTo>
                  <a:lnTo>
                    <a:pt x="213" y="452"/>
                  </a:lnTo>
                  <a:lnTo>
                    <a:pt x="204" y="384"/>
                  </a:lnTo>
                  <a:lnTo>
                    <a:pt x="204" y="298"/>
                  </a:lnTo>
                  <a:lnTo>
                    <a:pt x="242" y="197"/>
                  </a:lnTo>
                  <a:lnTo>
                    <a:pt x="260" y="146"/>
                  </a:lnTo>
                  <a:lnTo>
                    <a:pt x="260" y="131"/>
                  </a:lnTo>
                  <a:lnTo>
                    <a:pt x="266"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2" name="Freeform 148"/>
            <p:cNvSpPr>
              <a:spLocks/>
            </p:cNvSpPr>
            <p:nvPr/>
          </p:nvSpPr>
          <p:spPr bwMode="auto">
            <a:xfrm>
              <a:off x="4884" y="1619"/>
              <a:ext cx="204" cy="373"/>
            </a:xfrm>
            <a:custGeom>
              <a:avLst/>
              <a:gdLst>
                <a:gd name="T0" fmla="*/ 147 w 175"/>
                <a:gd name="T1" fmla="*/ 0 h 331"/>
                <a:gd name="T2" fmla="*/ 124 w 175"/>
                <a:gd name="T3" fmla="*/ 0 h 331"/>
                <a:gd name="T4" fmla="*/ 99 w 175"/>
                <a:gd name="T5" fmla="*/ 56 h 331"/>
                <a:gd name="T6" fmla="*/ 107 w 175"/>
                <a:gd name="T7" fmla="*/ 110 h 331"/>
                <a:gd name="T8" fmla="*/ 58 w 175"/>
                <a:gd name="T9" fmla="*/ 193 h 331"/>
                <a:gd name="T10" fmla="*/ 23 w 175"/>
                <a:gd name="T11" fmla="*/ 284 h 331"/>
                <a:gd name="T12" fmla="*/ 7 w 175"/>
                <a:gd name="T13" fmla="*/ 335 h 331"/>
                <a:gd name="T14" fmla="*/ 0 w 175"/>
                <a:gd name="T15" fmla="*/ 419 h 331"/>
                <a:gd name="T16" fmla="*/ 42 w 175"/>
                <a:gd name="T17" fmla="*/ 415 h 331"/>
                <a:gd name="T18" fmla="*/ 98 w 175"/>
                <a:gd name="T19" fmla="*/ 374 h 331"/>
                <a:gd name="T20" fmla="*/ 147 w 175"/>
                <a:gd name="T21" fmla="*/ 350 h 331"/>
                <a:gd name="T22" fmla="*/ 180 w 175"/>
                <a:gd name="T23" fmla="*/ 350 h 331"/>
                <a:gd name="T24" fmla="*/ 196 w 175"/>
                <a:gd name="T25" fmla="*/ 322 h 331"/>
                <a:gd name="T26" fmla="*/ 207 w 175"/>
                <a:gd name="T27" fmla="*/ 270 h 331"/>
                <a:gd name="T28" fmla="*/ 224 w 175"/>
                <a:gd name="T29" fmla="*/ 220 h 331"/>
                <a:gd name="T30" fmla="*/ 237 w 175"/>
                <a:gd name="T31" fmla="*/ 168 h 331"/>
                <a:gd name="T32" fmla="*/ 196 w 175"/>
                <a:gd name="T33" fmla="*/ 119 h 331"/>
                <a:gd name="T34" fmla="*/ 231 w 175"/>
                <a:gd name="T35" fmla="*/ 51 h 331"/>
                <a:gd name="T36" fmla="*/ 190 w 175"/>
                <a:gd name="T37" fmla="*/ 46 h 331"/>
                <a:gd name="T38" fmla="*/ 147 w 175"/>
                <a:gd name="T39" fmla="*/ 0 h 3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5" h="331">
                  <a:moveTo>
                    <a:pt x="108" y="0"/>
                  </a:moveTo>
                  <a:lnTo>
                    <a:pt x="91" y="0"/>
                  </a:lnTo>
                  <a:lnTo>
                    <a:pt x="73" y="44"/>
                  </a:lnTo>
                  <a:lnTo>
                    <a:pt x="79" y="87"/>
                  </a:lnTo>
                  <a:lnTo>
                    <a:pt x="43" y="152"/>
                  </a:lnTo>
                  <a:lnTo>
                    <a:pt x="17" y="224"/>
                  </a:lnTo>
                  <a:lnTo>
                    <a:pt x="5" y="264"/>
                  </a:lnTo>
                  <a:lnTo>
                    <a:pt x="0" y="330"/>
                  </a:lnTo>
                  <a:lnTo>
                    <a:pt x="31" y="327"/>
                  </a:lnTo>
                  <a:lnTo>
                    <a:pt x="72" y="295"/>
                  </a:lnTo>
                  <a:lnTo>
                    <a:pt x="108" y="276"/>
                  </a:lnTo>
                  <a:lnTo>
                    <a:pt x="132" y="276"/>
                  </a:lnTo>
                  <a:lnTo>
                    <a:pt x="144" y="254"/>
                  </a:lnTo>
                  <a:lnTo>
                    <a:pt x="153" y="213"/>
                  </a:lnTo>
                  <a:lnTo>
                    <a:pt x="165" y="173"/>
                  </a:lnTo>
                  <a:lnTo>
                    <a:pt x="174" y="132"/>
                  </a:lnTo>
                  <a:lnTo>
                    <a:pt x="144" y="94"/>
                  </a:lnTo>
                  <a:lnTo>
                    <a:pt x="170" y="40"/>
                  </a:lnTo>
                  <a:lnTo>
                    <a:pt x="140" y="36"/>
                  </a:lnTo>
                  <a:lnTo>
                    <a:pt x="1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3" name="Freeform 149"/>
            <p:cNvSpPr>
              <a:spLocks/>
            </p:cNvSpPr>
            <p:nvPr/>
          </p:nvSpPr>
          <p:spPr bwMode="auto">
            <a:xfrm>
              <a:off x="4740" y="1348"/>
              <a:ext cx="292" cy="264"/>
            </a:xfrm>
            <a:custGeom>
              <a:avLst/>
              <a:gdLst>
                <a:gd name="T0" fmla="*/ 137 w 250"/>
                <a:gd name="T1" fmla="*/ 9 h 234"/>
                <a:gd name="T2" fmla="*/ 112 w 250"/>
                <a:gd name="T3" fmla="*/ 9 h 234"/>
                <a:gd name="T4" fmla="*/ 64 w 250"/>
                <a:gd name="T5" fmla="*/ 9 h 234"/>
                <a:gd name="T6" fmla="*/ 8 w 250"/>
                <a:gd name="T7" fmla="*/ 9 h 234"/>
                <a:gd name="T8" fmla="*/ 0 w 250"/>
                <a:gd name="T9" fmla="*/ 63 h 234"/>
                <a:gd name="T10" fmla="*/ 0 w 250"/>
                <a:gd name="T11" fmla="*/ 148 h 234"/>
                <a:gd name="T12" fmla="*/ 0 w 250"/>
                <a:gd name="T13" fmla="*/ 166 h 234"/>
                <a:gd name="T14" fmla="*/ 40 w 250"/>
                <a:gd name="T15" fmla="*/ 221 h 234"/>
                <a:gd name="T16" fmla="*/ 81 w 250"/>
                <a:gd name="T17" fmla="*/ 240 h 234"/>
                <a:gd name="T18" fmla="*/ 112 w 250"/>
                <a:gd name="T19" fmla="*/ 259 h 234"/>
                <a:gd name="T20" fmla="*/ 194 w 250"/>
                <a:gd name="T21" fmla="*/ 269 h 234"/>
                <a:gd name="T22" fmla="*/ 235 w 250"/>
                <a:gd name="T23" fmla="*/ 297 h 234"/>
                <a:gd name="T24" fmla="*/ 243 w 250"/>
                <a:gd name="T25" fmla="*/ 297 h 234"/>
                <a:gd name="T26" fmla="*/ 340 w 250"/>
                <a:gd name="T27" fmla="*/ 269 h 234"/>
                <a:gd name="T28" fmla="*/ 332 w 250"/>
                <a:gd name="T29" fmla="*/ 130 h 234"/>
                <a:gd name="T30" fmla="*/ 235 w 250"/>
                <a:gd name="T31" fmla="*/ 91 h 234"/>
                <a:gd name="T32" fmla="*/ 178 w 250"/>
                <a:gd name="T33" fmla="*/ 0 h 234"/>
                <a:gd name="T34" fmla="*/ 186 w 250"/>
                <a:gd name="T35" fmla="*/ 0 h 234"/>
                <a:gd name="T36" fmla="*/ 137 w 250"/>
                <a:gd name="T37" fmla="*/ 9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0" h="234">
                  <a:moveTo>
                    <a:pt x="100" y="7"/>
                  </a:moveTo>
                  <a:lnTo>
                    <a:pt x="82" y="7"/>
                  </a:lnTo>
                  <a:lnTo>
                    <a:pt x="47" y="7"/>
                  </a:lnTo>
                  <a:lnTo>
                    <a:pt x="6" y="7"/>
                  </a:lnTo>
                  <a:lnTo>
                    <a:pt x="0" y="50"/>
                  </a:lnTo>
                  <a:lnTo>
                    <a:pt x="0" y="116"/>
                  </a:lnTo>
                  <a:lnTo>
                    <a:pt x="0" y="130"/>
                  </a:lnTo>
                  <a:lnTo>
                    <a:pt x="29" y="174"/>
                  </a:lnTo>
                  <a:lnTo>
                    <a:pt x="59" y="189"/>
                  </a:lnTo>
                  <a:lnTo>
                    <a:pt x="82" y="204"/>
                  </a:lnTo>
                  <a:lnTo>
                    <a:pt x="142" y="211"/>
                  </a:lnTo>
                  <a:lnTo>
                    <a:pt x="172" y="233"/>
                  </a:lnTo>
                  <a:lnTo>
                    <a:pt x="178" y="233"/>
                  </a:lnTo>
                  <a:lnTo>
                    <a:pt x="249" y="211"/>
                  </a:lnTo>
                  <a:lnTo>
                    <a:pt x="243" y="102"/>
                  </a:lnTo>
                  <a:lnTo>
                    <a:pt x="172" y="72"/>
                  </a:lnTo>
                  <a:lnTo>
                    <a:pt x="130" y="0"/>
                  </a:lnTo>
                  <a:lnTo>
                    <a:pt x="136" y="0"/>
                  </a:lnTo>
                  <a:lnTo>
                    <a:pt x="100"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4" name="Freeform 150"/>
            <p:cNvSpPr>
              <a:spLocks/>
            </p:cNvSpPr>
            <p:nvPr/>
          </p:nvSpPr>
          <p:spPr bwMode="auto">
            <a:xfrm>
              <a:off x="5191" y="2727"/>
              <a:ext cx="127" cy="100"/>
            </a:xfrm>
            <a:custGeom>
              <a:avLst/>
              <a:gdLst>
                <a:gd name="T0" fmla="*/ 148 w 108"/>
                <a:gd name="T1" fmla="*/ 0 h 89"/>
                <a:gd name="T2" fmla="*/ 89 w 108"/>
                <a:gd name="T3" fmla="*/ 10 h 89"/>
                <a:gd name="T4" fmla="*/ 41 w 108"/>
                <a:gd name="T5" fmla="*/ 28 h 89"/>
                <a:gd name="T6" fmla="*/ 25 w 108"/>
                <a:gd name="T7" fmla="*/ 73 h 89"/>
                <a:gd name="T8" fmla="*/ 0 w 108"/>
                <a:gd name="T9" fmla="*/ 101 h 89"/>
                <a:gd name="T10" fmla="*/ 16 w 108"/>
                <a:gd name="T11" fmla="*/ 111 h 89"/>
                <a:gd name="T12" fmla="*/ 73 w 108"/>
                <a:gd name="T13" fmla="*/ 101 h 89"/>
                <a:gd name="T14" fmla="*/ 115 w 108"/>
                <a:gd name="T15" fmla="*/ 64 h 89"/>
                <a:gd name="T16" fmla="*/ 123 w 108"/>
                <a:gd name="T17" fmla="*/ 47 h 89"/>
                <a:gd name="T18" fmla="*/ 148 w 10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89">
                  <a:moveTo>
                    <a:pt x="107" y="0"/>
                  </a:moveTo>
                  <a:lnTo>
                    <a:pt x="65" y="8"/>
                  </a:lnTo>
                  <a:lnTo>
                    <a:pt x="30" y="22"/>
                  </a:lnTo>
                  <a:lnTo>
                    <a:pt x="18" y="58"/>
                  </a:lnTo>
                  <a:lnTo>
                    <a:pt x="0" y="80"/>
                  </a:lnTo>
                  <a:lnTo>
                    <a:pt x="12" y="88"/>
                  </a:lnTo>
                  <a:lnTo>
                    <a:pt x="53" y="80"/>
                  </a:lnTo>
                  <a:lnTo>
                    <a:pt x="83" y="51"/>
                  </a:lnTo>
                  <a:lnTo>
                    <a:pt x="89" y="37"/>
                  </a:lnTo>
                  <a:lnTo>
                    <a:pt x="10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5" name="Freeform 151"/>
            <p:cNvSpPr>
              <a:spLocks/>
            </p:cNvSpPr>
            <p:nvPr/>
          </p:nvSpPr>
          <p:spPr bwMode="auto">
            <a:xfrm>
              <a:off x="4620" y="3228"/>
              <a:ext cx="107" cy="59"/>
            </a:xfrm>
            <a:custGeom>
              <a:avLst/>
              <a:gdLst>
                <a:gd name="T0" fmla="*/ 92 w 91"/>
                <a:gd name="T1" fmla="*/ 10 h 52"/>
                <a:gd name="T2" fmla="*/ 8 w 91"/>
                <a:gd name="T3" fmla="*/ 10 h 52"/>
                <a:gd name="T4" fmla="*/ 0 w 91"/>
                <a:gd name="T5" fmla="*/ 66 h 52"/>
                <a:gd name="T6" fmla="*/ 125 w 91"/>
                <a:gd name="T7" fmla="*/ 37 h 52"/>
                <a:gd name="T8" fmla="*/ 125 w 91"/>
                <a:gd name="T9" fmla="*/ 0 h 52"/>
                <a:gd name="T10" fmla="*/ 92 w 91"/>
                <a:gd name="T11" fmla="*/ 1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52">
                  <a:moveTo>
                    <a:pt x="66" y="8"/>
                  </a:moveTo>
                  <a:lnTo>
                    <a:pt x="6" y="8"/>
                  </a:lnTo>
                  <a:lnTo>
                    <a:pt x="0" y="51"/>
                  </a:lnTo>
                  <a:lnTo>
                    <a:pt x="90" y="29"/>
                  </a:lnTo>
                  <a:lnTo>
                    <a:pt x="90" y="0"/>
                  </a:lnTo>
                  <a:lnTo>
                    <a:pt x="66"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6" name="Freeform 152"/>
            <p:cNvSpPr>
              <a:spLocks/>
            </p:cNvSpPr>
            <p:nvPr/>
          </p:nvSpPr>
          <p:spPr bwMode="auto">
            <a:xfrm>
              <a:off x="3545" y="1842"/>
              <a:ext cx="368" cy="583"/>
            </a:xfrm>
            <a:custGeom>
              <a:avLst/>
              <a:gdLst>
                <a:gd name="T0" fmla="*/ 421 w 315"/>
                <a:gd name="T1" fmla="*/ 276 h 516"/>
                <a:gd name="T2" fmla="*/ 355 w 315"/>
                <a:gd name="T3" fmla="*/ 195 h 516"/>
                <a:gd name="T4" fmla="*/ 307 w 315"/>
                <a:gd name="T5" fmla="*/ 50 h 516"/>
                <a:gd name="T6" fmla="*/ 277 w 315"/>
                <a:gd name="T7" fmla="*/ 0 h 516"/>
                <a:gd name="T8" fmla="*/ 112 w 315"/>
                <a:gd name="T9" fmla="*/ 32 h 516"/>
                <a:gd name="T10" fmla="*/ 0 w 315"/>
                <a:gd name="T11" fmla="*/ 90 h 516"/>
                <a:gd name="T12" fmla="*/ 34 w 315"/>
                <a:gd name="T13" fmla="*/ 149 h 516"/>
                <a:gd name="T14" fmla="*/ 51 w 315"/>
                <a:gd name="T15" fmla="*/ 227 h 516"/>
                <a:gd name="T16" fmla="*/ 40 w 315"/>
                <a:gd name="T17" fmla="*/ 278 h 516"/>
                <a:gd name="T18" fmla="*/ 193 w 315"/>
                <a:gd name="T19" fmla="*/ 414 h 516"/>
                <a:gd name="T20" fmla="*/ 258 w 315"/>
                <a:gd name="T21" fmla="*/ 503 h 516"/>
                <a:gd name="T22" fmla="*/ 299 w 315"/>
                <a:gd name="T23" fmla="*/ 576 h 516"/>
                <a:gd name="T24" fmla="*/ 355 w 315"/>
                <a:gd name="T25" fmla="*/ 658 h 516"/>
                <a:gd name="T26" fmla="*/ 404 w 315"/>
                <a:gd name="T27" fmla="*/ 512 h 516"/>
                <a:gd name="T28" fmla="*/ 421 w 315"/>
                <a:gd name="T29" fmla="*/ 485 h 516"/>
                <a:gd name="T30" fmla="*/ 429 w 315"/>
                <a:gd name="T31" fmla="*/ 459 h 516"/>
                <a:gd name="T32" fmla="*/ 421 w 315"/>
                <a:gd name="T33" fmla="*/ 276 h 5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5" h="516">
                  <a:moveTo>
                    <a:pt x="308" y="216"/>
                  </a:moveTo>
                  <a:lnTo>
                    <a:pt x="260" y="153"/>
                  </a:lnTo>
                  <a:lnTo>
                    <a:pt x="225" y="39"/>
                  </a:lnTo>
                  <a:lnTo>
                    <a:pt x="203" y="0"/>
                  </a:lnTo>
                  <a:lnTo>
                    <a:pt x="82" y="25"/>
                  </a:lnTo>
                  <a:lnTo>
                    <a:pt x="0" y="71"/>
                  </a:lnTo>
                  <a:lnTo>
                    <a:pt x="25" y="117"/>
                  </a:lnTo>
                  <a:lnTo>
                    <a:pt x="38" y="178"/>
                  </a:lnTo>
                  <a:lnTo>
                    <a:pt x="29" y="218"/>
                  </a:lnTo>
                  <a:lnTo>
                    <a:pt x="141" y="324"/>
                  </a:lnTo>
                  <a:lnTo>
                    <a:pt x="189" y="394"/>
                  </a:lnTo>
                  <a:lnTo>
                    <a:pt x="219" y="451"/>
                  </a:lnTo>
                  <a:lnTo>
                    <a:pt x="260" y="515"/>
                  </a:lnTo>
                  <a:lnTo>
                    <a:pt x="296" y="401"/>
                  </a:lnTo>
                  <a:lnTo>
                    <a:pt x="308" y="380"/>
                  </a:lnTo>
                  <a:lnTo>
                    <a:pt x="314" y="359"/>
                  </a:lnTo>
                  <a:lnTo>
                    <a:pt x="308" y="21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7" name="Freeform 153"/>
            <p:cNvSpPr>
              <a:spLocks/>
            </p:cNvSpPr>
            <p:nvPr/>
          </p:nvSpPr>
          <p:spPr bwMode="auto">
            <a:xfrm>
              <a:off x="3848" y="2333"/>
              <a:ext cx="134" cy="301"/>
            </a:xfrm>
            <a:custGeom>
              <a:avLst/>
              <a:gdLst>
                <a:gd name="T0" fmla="*/ 66 w 115"/>
                <a:gd name="T1" fmla="*/ 19 h 267"/>
                <a:gd name="T2" fmla="*/ 26 w 115"/>
                <a:gd name="T3" fmla="*/ 0 h 267"/>
                <a:gd name="T4" fmla="*/ 1 w 115"/>
                <a:gd name="T5" fmla="*/ 121 h 267"/>
                <a:gd name="T6" fmla="*/ 6 w 115"/>
                <a:gd name="T7" fmla="*/ 189 h 267"/>
                <a:gd name="T8" fmla="*/ 6 w 115"/>
                <a:gd name="T9" fmla="*/ 280 h 267"/>
                <a:gd name="T10" fmla="*/ 0 w 115"/>
                <a:gd name="T11" fmla="*/ 324 h 267"/>
                <a:gd name="T12" fmla="*/ 104 w 115"/>
                <a:gd name="T13" fmla="*/ 338 h 267"/>
                <a:gd name="T14" fmla="*/ 155 w 115"/>
                <a:gd name="T15" fmla="*/ 286 h 267"/>
                <a:gd name="T16" fmla="*/ 147 w 115"/>
                <a:gd name="T17" fmla="*/ 212 h 267"/>
                <a:gd name="T18" fmla="*/ 155 w 115"/>
                <a:gd name="T19" fmla="*/ 177 h 267"/>
                <a:gd name="T20" fmla="*/ 155 w 115"/>
                <a:gd name="T21" fmla="*/ 130 h 267"/>
                <a:gd name="T22" fmla="*/ 131 w 115"/>
                <a:gd name="T23" fmla="*/ 92 h 267"/>
                <a:gd name="T24" fmla="*/ 66 w 115"/>
                <a:gd name="T25" fmla="*/ 19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267">
                  <a:moveTo>
                    <a:pt x="49" y="15"/>
                  </a:moveTo>
                  <a:lnTo>
                    <a:pt x="19" y="0"/>
                  </a:lnTo>
                  <a:lnTo>
                    <a:pt x="1" y="95"/>
                  </a:lnTo>
                  <a:lnTo>
                    <a:pt x="4" y="149"/>
                  </a:lnTo>
                  <a:lnTo>
                    <a:pt x="4" y="220"/>
                  </a:lnTo>
                  <a:lnTo>
                    <a:pt x="0" y="255"/>
                  </a:lnTo>
                  <a:lnTo>
                    <a:pt x="76" y="266"/>
                  </a:lnTo>
                  <a:lnTo>
                    <a:pt x="114" y="225"/>
                  </a:lnTo>
                  <a:lnTo>
                    <a:pt x="108" y="167"/>
                  </a:lnTo>
                  <a:lnTo>
                    <a:pt x="114" y="139"/>
                  </a:lnTo>
                  <a:lnTo>
                    <a:pt x="114" y="102"/>
                  </a:lnTo>
                  <a:lnTo>
                    <a:pt x="96" y="73"/>
                  </a:lnTo>
                  <a:lnTo>
                    <a:pt x="49" y="1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8" name="Freeform 154"/>
            <p:cNvSpPr>
              <a:spLocks/>
            </p:cNvSpPr>
            <p:nvPr/>
          </p:nvSpPr>
          <p:spPr bwMode="auto">
            <a:xfrm>
              <a:off x="4030" y="2062"/>
              <a:ext cx="112" cy="96"/>
            </a:xfrm>
            <a:custGeom>
              <a:avLst/>
              <a:gdLst>
                <a:gd name="T0" fmla="*/ 8 w 95"/>
                <a:gd name="T1" fmla="*/ 0 h 85"/>
                <a:gd name="T2" fmla="*/ 0 w 95"/>
                <a:gd name="T3" fmla="*/ 66 h 85"/>
                <a:gd name="T4" fmla="*/ 25 w 95"/>
                <a:gd name="T5" fmla="*/ 102 h 85"/>
                <a:gd name="T6" fmla="*/ 84 w 95"/>
                <a:gd name="T7" fmla="*/ 107 h 85"/>
                <a:gd name="T8" fmla="*/ 131 w 95"/>
                <a:gd name="T9" fmla="*/ 76 h 85"/>
                <a:gd name="T10" fmla="*/ 8 w 95"/>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5">
                  <a:moveTo>
                    <a:pt x="6" y="0"/>
                  </a:moveTo>
                  <a:lnTo>
                    <a:pt x="0" y="51"/>
                  </a:lnTo>
                  <a:lnTo>
                    <a:pt x="18" y="80"/>
                  </a:lnTo>
                  <a:lnTo>
                    <a:pt x="60" y="84"/>
                  </a:lnTo>
                  <a:lnTo>
                    <a:pt x="94" y="59"/>
                  </a:lnTo>
                  <a:lnTo>
                    <a:pt x="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59" name="Freeform 155"/>
            <p:cNvSpPr>
              <a:spLocks/>
            </p:cNvSpPr>
            <p:nvPr/>
          </p:nvSpPr>
          <p:spPr bwMode="auto">
            <a:xfrm>
              <a:off x="3842" y="1775"/>
              <a:ext cx="195" cy="296"/>
            </a:xfrm>
            <a:custGeom>
              <a:avLst/>
              <a:gdLst>
                <a:gd name="T0" fmla="*/ 57 w 167"/>
                <a:gd name="T1" fmla="*/ 0 h 263"/>
                <a:gd name="T2" fmla="*/ 25 w 167"/>
                <a:gd name="T3" fmla="*/ 9 h 263"/>
                <a:gd name="T4" fmla="*/ 0 w 167"/>
                <a:gd name="T5" fmla="*/ 37 h 263"/>
                <a:gd name="T6" fmla="*/ 33 w 167"/>
                <a:gd name="T7" fmla="*/ 138 h 263"/>
                <a:gd name="T8" fmla="*/ 105 w 167"/>
                <a:gd name="T9" fmla="*/ 231 h 263"/>
                <a:gd name="T10" fmla="*/ 105 w 167"/>
                <a:gd name="T11" fmla="*/ 267 h 263"/>
                <a:gd name="T12" fmla="*/ 138 w 167"/>
                <a:gd name="T13" fmla="*/ 286 h 263"/>
                <a:gd name="T14" fmla="*/ 211 w 167"/>
                <a:gd name="T15" fmla="*/ 332 h 263"/>
                <a:gd name="T16" fmla="*/ 220 w 167"/>
                <a:gd name="T17" fmla="*/ 295 h 263"/>
                <a:gd name="T18" fmla="*/ 227 w 167"/>
                <a:gd name="T19" fmla="*/ 240 h 263"/>
                <a:gd name="T20" fmla="*/ 227 w 167"/>
                <a:gd name="T21" fmla="*/ 174 h 263"/>
                <a:gd name="T22" fmla="*/ 227 w 167"/>
                <a:gd name="T23" fmla="*/ 147 h 263"/>
                <a:gd name="T24" fmla="*/ 227 w 167"/>
                <a:gd name="T25" fmla="*/ 147 h 263"/>
                <a:gd name="T26" fmla="*/ 57 w 167"/>
                <a:gd name="T27" fmla="*/ 0 h 2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7" h="263">
                  <a:moveTo>
                    <a:pt x="42" y="0"/>
                  </a:moveTo>
                  <a:lnTo>
                    <a:pt x="18" y="7"/>
                  </a:lnTo>
                  <a:lnTo>
                    <a:pt x="0" y="29"/>
                  </a:lnTo>
                  <a:lnTo>
                    <a:pt x="24" y="109"/>
                  </a:lnTo>
                  <a:lnTo>
                    <a:pt x="77" y="182"/>
                  </a:lnTo>
                  <a:lnTo>
                    <a:pt x="77" y="211"/>
                  </a:lnTo>
                  <a:lnTo>
                    <a:pt x="101" y="226"/>
                  </a:lnTo>
                  <a:lnTo>
                    <a:pt x="155" y="262"/>
                  </a:lnTo>
                  <a:lnTo>
                    <a:pt x="161" y="233"/>
                  </a:lnTo>
                  <a:lnTo>
                    <a:pt x="166" y="189"/>
                  </a:lnTo>
                  <a:lnTo>
                    <a:pt x="166" y="138"/>
                  </a:lnTo>
                  <a:lnTo>
                    <a:pt x="166" y="116"/>
                  </a:lnTo>
                  <a:lnTo>
                    <a:pt x="4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0" name="Freeform 156"/>
            <p:cNvSpPr>
              <a:spLocks/>
            </p:cNvSpPr>
            <p:nvPr/>
          </p:nvSpPr>
          <p:spPr bwMode="auto">
            <a:xfrm>
              <a:off x="4371" y="1700"/>
              <a:ext cx="266" cy="363"/>
            </a:xfrm>
            <a:custGeom>
              <a:avLst/>
              <a:gdLst>
                <a:gd name="T0" fmla="*/ 261 w 227"/>
                <a:gd name="T1" fmla="*/ 0 h 322"/>
                <a:gd name="T2" fmla="*/ 163 w 227"/>
                <a:gd name="T3" fmla="*/ 19 h 322"/>
                <a:gd name="T4" fmla="*/ 89 w 227"/>
                <a:gd name="T5" fmla="*/ 38 h 322"/>
                <a:gd name="T6" fmla="*/ 41 w 227"/>
                <a:gd name="T7" fmla="*/ 76 h 322"/>
                <a:gd name="T8" fmla="*/ 25 w 227"/>
                <a:gd name="T9" fmla="*/ 112 h 322"/>
                <a:gd name="T10" fmla="*/ 8 w 227"/>
                <a:gd name="T11" fmla="*/ 158 h 322"/>
                <a:gd name="T12" fmla="*/ 0 w 227"/>
                <a:gd name="T13" fmla="*/ 231 h 322"/>
                <a:gd name="T14" fmla="*/ 0 w 227"/>
                <a:gd name="T15" fmla="*/ 287 h 322"/>
                <a:gd name="T16" fmla="*/ 42 w 227"/>
                <a:gd name="T17" fmla="*/ 353 h 322"/>
                <a:gd name="T18" fmla="*/ 105 w 227"/>
                <a:gd name="T19" fmla="*/ 408 h 322"/>
                <a:gd name="T20" fmla="*/ 155 w 227"/>
                <a:gd name="T21" fmla="*/ 380 h 322"/>
                <a:gd name="T22" fmla="*/ 195 w 227"/>
                <a:gd name="T23" fmla="*/ 334 h 322"/>
                <a:gd name="T24" fmla="*/ 293 w 227"/>
                <a:gd name="T25" fmla="*/ 287 h 322"/>
                <a:gd name="T26" fmla="*/ 305 w 227"/>
                <a:gd name="T27" fmla="*/ 212 h 322"/>
                <a:gd name="T28" fmla="*/ 305 w 227"/>
                <a:gd name="T29" fmla="*/ 129 h 322"/>
                <a:gd name="T30" fmla="*/ 311 w 227"/>
                <a:gd name="T31" fmla="*/ 101 h 322"/>
                <a:gd name="T32" fmla="*/ 311 w 227"/>
                <a:gd name="T33" fmla="*/ 82 h 322"/>
                <a:gd name="T34" fmla="*/ 261 w 227"/>
                <a:gd name="T35" fmla="*/ 0 h 3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7" h="322">
                  <a:moveTo>
                    <a:pt x="190" y="0"/>
                  </a:moveTo>
                  <a:lnTo>
                    <a:pt x="119" y="15"/>
                  </a:lnTo>
                  <a:lnTo>
                    <a:pt x="65" y="30"/>
                  </a:lnTo>
                  <a:lnTo>
                    <a:pt x="30" y="59"/>
                  </a:lnTo>
                  <a:lnTo>
                    <a:pt x="18" y="88"/>
                  </a:lnTo>
                  <a:lnTo>
                    <a:pt x="6" y="124"/>
                  </a:lnTo>
                  <a:lnTo>
                    <a:pt x="0" y="182"/>
                  </a:lnTo>
                  <a:lnTo>
                    <a:pt x="0" y="226"/>
                  </a:lnTo>
                  <a:lnTo>
                    <a:pt x="31" y="278"/>
                  </a:lnTo>
                  <a:lnTo>
                    <a:pt x="77" y="321"/>
                  </a:lnTo>
                  <a:lnTo>
                    <a:pt x="113" y="299"/>
                  </a:lnTo>
                  <a:lnTo>
                    <a:pt x="142" y="263"/>
                  </a:lnTo>
                  <a:lnTo>
                    <a:pt x="213" y="226"/>
                  </a:lnTo>
                  <a:lnTo>
                    <a:pt x="222" y="167"/>
                  </a:lnTo>
                  <a:lnTo>
                    <a:pt x="222" y="101"/>
                  </a:lnTo>
                  <a:lnTo>
                    <a:pt x="226" y="80"/>
                  </a:lnTo>
                  <a:lnTo>
                    <a:pt x="226" y="65"/>
                  </a:lnTo>
                  <a:lnTo>
                    <a:pt x="19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1" name="Freeform 157"/>
            <p:cNvSpPr>
              <a:spLocks/>
            </p:cNvSpPr>
            <p:nvPr/>
          </p:nvSpPr>
          <p:spPr bwMode="auto">
            <a:xfrm>
              <a:off x="4308" y="1421"/>
              <a:ext cx="182" cy="330"/>
            </a:xfrm>
            <a:custGeom>
              <a:avLst/>
              <a:gdLst>
                <a:gd name="T0" fmla="*/ 98 w 156"/>
                <a:gd name="T1" fmla="*/ 0 h 292"/>
                <a:gd name="T2" fmla="*/ 16 w 156"/>
                <a:gd name="T3" fmla="*/ 28 h 292"/>
                <a:gd name="T4" fmla="*/ 0 w 156"/>
                <a:gd name="T5" fmla="*/ 94 h 292"/>
                <a:gd name="T6" fmla="*/ 0 w 156"/>
                <a:gd name="T7" fmla="*/ 186 h 292"/>
                <a:gd name="T8" fmla="*/ 8 w 156"/>
                <a:gd name="T9" fmla="*/ 233 h 292"/>
                <a:gd name="T10" fmla="*/ 49 w 156"/>
                <a:gd name="T11" fmla="*/ 280 h 292"/>
                <a:gd name="T12" fmla="*/ 74 w 156"/>
                <a:gd name="T13" fmla="*/ 344 h 292"/>
                <a:gd name="T14" fmla="*/ 138 w 156"/>
                <a:gd name="T15" fmla="*/ 372 h 292"/>
                <a:gd name="T16" fmla="*/ 211 w 156"/>
                <a:gd name="T17" fmla="*/ 344 h 292"/>
                <a:gd name="T18" fmla="*/ 211 w 156"/>
                <a:gd name="T19" fmla="*/ 315 h 292"/>
                <a:gd name="T20" fmla="*/ 211 w 156"/>
                <a:gd name="T21" fmla="*/ 261 h 292"/>
                <a:gd name="T22" fmla="*/ 211 w 156"/>
                <a:gd name="T23" fmla="*/ 224 h 292"/>
                <a:gd name="T24" fmla="*/ 195 w 156"/>
                <a:gd name="T25" fmla="*/ 186 h 292"/>
                <a:gd name="T26" fmla="*/ 98 w 156"/>
                <a:gd name="T27" fmla="*/ 0 h 2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92">
                  <a:moveTo>
                    <a:pt x="72" y="0"/>
                  </a:moveTo>
                  <a:lnTo>
                    <a:pt x="12" y="22"/>
                  </a:lnTo>
                  <a:lnTo>
                    <a:pt x="0" y="73"/>
                  </a:lnTo>
                  <a:lnTo>
                    <a:pt x="0" y="146"/>
                  </a:lnTo>
                  <a:lnTo>
                    <a:pt x="6" y="182"/>
                  </a:lnTo>
                  <a:lnTo>
                    <a:pt x="36" y="219"/>
                  </a:lnTo>
                  <a:lnTo>
                    <a:pt x="54" y="269"/>
                  </a:lnTo>
                  <a:lnTo>
                    <a:pt x="101" y="291"/>
                  </a:lnTo>
                  <a:lnTo>
                    <a:pt x="155" y="269"/>
                  </a:lnTo>
                  <a:lnTo>
                    <a:pt x="155" y="247"/>
                  </a:lnTo>
                  <a:lnTo>
                    <a:pt x="155" y="204"/>
                  </a:lnTo>
                  <a:lnTo>
                    <a:pt x="155" y="175"/>
                  </a:lnTo>
                  <a:lnTo>
                    <a:pt x="143" y="146"/>
                  </a:lnTo>
                  <a:lnTo>
                    <a:pt x="7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2" name="Freeform 158"/>
            <p:cNvSpPr>
              <a:spLocks/>
            </p:cNvSpPr>
            <p:nvPr/>
          </p:nvSpPr>
          <p:spPr bwMode="auto">
            <a:xfrm>
              <a:off x="4467" y="1287"/>
              <a:ext cx="225" cy="437"/>
            </a:xfrm>
            <a:custGeom>
              <a:avLst/>
              <a:gdLst>
                <a:gd name="T0" fmla="*/ 128 w 192"/>
                <a:gd name="T1" fmla="*/ 110 h 387"/>
                <a:gd name="T2" fmla="*/ 29 w 192"/>
                <a:gd name="T3" fmla="*/ 129 h 387"/>
                <a:gd name="T4" fmla="*/ 0 w 192"/>
                <a:gd name="T5" fmla="*/ 155 h 387"/>
                <a:gd name="T6" fmla="*/ 23 w 192"/>
                <a:gd name="T7" fmla="*/ 187 h 387"/>
                <a:gd name="T8" fmla="*/ 64 w 192"/>
                <a:gd name="T9" fmla="*/ 236 h 387"/>
                <a:gd name="T10" fmla="*/ 82 w 192"/>
                <a:gd name="T11" fmla="*/ 282 h 387"/>
                <a:gd name="T12" fmla="*/ 26 w 192"/>
                <a:gd name="T13" fmla="*/ 375 h 387"/>
                <a:gd name="T14" fmla="*/ 29 w 192"/>
                <a:gd name="T15" fmla="*/ 484 h 387"/>
                <a:gd name="T16" fmla="*/ 158 w 192"/>
                <a:gd name="T17" fmla="*/ 492 h 387"/>
                <a:gd name="T18" fmla="*/ 128 w 192"/>
                <a:gd name="T19" fmla="*/ 413 h 387"/>
                <a:gd name="T20" fmla="*/ 155 w 192"/>
                <a:gd name="T21" fmla="*/ 338 h 387"/>
                <a:gd name="T22" fmla="*/ 205 w 192"/>
                <a:gd name="T23" fmla="*/ 285 h 387"/>
                <a:gd name="T24" fmla="*/ 221 w 192"/>
                <a:gd name="T25" fmla="*/ 238 h 387"/>
                <a:gd name="T26" fmla="*/ 213 w 192"/>
                <a:gd name="T27" fmla="*/ 171 h 387"/>
                <a:gd name="T28" fmla="*/ 221 w 192"/>
                <a:gd name="T29" fmla="*/ 132 h 387"/>
                <a:gd name="T30" fmla="*/ 263 w 192"/>
                <a:gd name="T31" fmla="*/ 0 h 387"/>
                <a:gd name="T32" fmla="*/ 189 w 192"/>
                <a:gd name="T33" fmla="*/ 41 h 387"/>
                <a:gd name="T34" fmla="*/ 155 w 192"/>
                <a:gd name="T35" fmla="*/ 50 h 387"/>
                <a:gd name="T36" fmla="*/ 155 w 192"/>
                <a:gd name="T37" fmla="*/ 50 h 387"/>
                <a:gd name="T38" fmla="*/ 128 w 192"/>
                <a:gd name="T39" fmla="*/ 110 h 3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387">
                  <a:moveTo>
                    <a:pt x="93" y="86"/>
                  </a:moveTo>
                  <a:lnTo>
                    <a:pt x="21" y="101"/>
                  </a:lnTo>
                  <a:lnTo>
                    <a:pt x="0" y="121"/>
                  </a:lnTo>
                  <a:lnTo>
                    <a:pt x="17" y="147"/>
                  </a:lnTo>
                  <a:lnTo>
                    <a:pt x="47" y="185"/>
                  </a:lnTo>
                  <a:lnTo>
                    <a:pt x="60" y="221"/>
                  </a:lnTo>
                  <a:lnTo>
                    <a:pt x="19" y="294"/>
                  </a:lnTo>
                  <a:lnTo>
                    <a:pt x="21" y="380"/>
                  </a:lnTo>
                  <a:lnTo>
                    <a:pt x="115" y="386"/>
                  </a:lnTo>
                  <a:lnTo>
                    <a:pt x="93" y="324"/>
                  </a:lnTo>
                  <a:lnTo>
                    <a:pt x="113" y="265"/>
                  </a:lnTo>
                  <a:lnTo>
                    <a:pt x="149" y="223"/>
                  </a:lnTo>
                  <a:lnTo>
                    <a:pt x="161" y="187"/>
                  </a:lnTo>
                  <a:lnTo>
                    <a:pt x="155" y="134"/>
                  </a:lnTo>
                  <a:lnTo>
                    <a:pt x="161" y="104"/>
                  </a:lnTo>
                  <a:lnTo>
                    <a:pt x="191" y="0"/>
                  </a:lnTo>
                  <a:lnTo>
                    <a:pt x="137" y="32"/>
                  </a:lnTo>
                  <a:lnTo>
                    <a:pt x="113" y="39"/>
                  </a:lnTo>
                  <a:lnTo>
                    <a:pt x="93" y="8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3" name="Freeform 159"/>
            <p:cNvSpPr>
              <a:spLocks/>
            </p:cNvSpPr>
            <p:nvPr/>
          </p:nvSpPr>
          <p:spPr bwMode="auto">
            <a:xfrm>
              <a:off x="4201" y="1237"/>
              <a:ext cx="474" cy="109"/>
            </a:xfrm>
            <a:custGeom>
              <a:avLst/>
              <a:gdLst>
                <a:gd name="T0" fmla="*/ 554 w 405"/>
                <a:gd name="T1" fmla="*/ 57 h 96"/>
                <a:gd name="T2" fmla="*/ 399 w 405"/>
                <a:gd name="T3" fmla="*/ 28 h 96"/>
                <a:gd name="T4" fmla="*/ 270 w 405"/>
                <a:gd name="T5" fmla="*/ 10 h 96"/>
                <a:gd name="T6" fmla="*/ 220 w 405"/>
                <a:gd name="T7" fmla="*/ 0 h 96"/>
                <a:gd name="T8" fmla="*/ 90 w 405"/>
                <a:gd name="T9" fmla="*/ 0 h 96"/>
                <a:gd name="T10" fmla="*/ 41 w 405"/>
                <a:gd name="T11" fmla="*/ 0 h 96"/>
                <a:gd name="T12" fmla="*/ 0 w 405"/>
                <a:gd name="T13" fmla="*/ 28 h 96"/>
                <a:gd name="T14" fmla="*/ 0 w 405"/>
                <a:gd name="T15" fmla="*/ 94 h 96"/>
                <a:gd name="T16" fmla="*/ 16 w 405"/>
                <a:gd name="T17" fmla="*/ 123 h 96"/>
                <a:gd name="T18" fmla="*/ 82 w 405"/>
                <a:gd name="T19" fmla="*/ 123 h 96"/>
                <a:gd name="T20" fmla="*/ 212 w 405"/>
                <a:gd name="T21" fmla="*/ 123 h 96"/>
                <a:gd name="T22" fmla="*/ 343 w 405"/>
                <a:gd name="T23" fmla="*/ 94 h 96"/>
                <a:gd name="T24" fmla="*/ 343 w 405"/>
                <a:gd name="T25" fmla="*/ 94 h 96"/>
                <a:gd name="T26" fmla="*/ 424 w 405"/>
                <a:gd name="T27" fmla="*/ 104 h 96"/>
                <a:gd name="T28" fmla="*/ 456 w 405"/>
                <a:gd name="T29" fmla="*/ 123 h 96"/>
                <a:gd name="T30" fmla="*/ 554 w 405"/>
                <a:gd name="T31" fmla="*/ 57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5" h="96">
                  <a:moveTo>
                    <a:pt x="404" y="44"/>
                  </a:moveTo>
                  <a:lnTo>
                    <a:pt x="291" y="22"/>
                  </a:lnTo>
                  <a:lnTo>
                    <a:pt x="197" y="8"/>
                  </a:lnTo>
                  <a:lnTo>
                    <a:pt x="161" y="0"/>
                  </a:lnTo>
                  <a:lnTo>
                    <a:pt x="66" y="0"/>
                  </a:lnTo>
                  <a:lnTo>
                    <a:pt x="30" y="0"/>
                  </a:lnTo>
                  <a:lnTo>
                    <a:pt x="0" y="22"/>
                  </a:lnTo>
                  <a:lnTo>
                    <a:pt x="0" y="73"/>
                  </a:lnTo>
                  <a:lnTo>
                    <a:pt x="12" y="95"/>
                  </a:lnTo>
                  <a:lnTo>
                    <a:pt x="60" y="95"/>
                  </a:lnTo>
                  <a:lnTo>
                    <a:pt x="155" y="95"/>
                  </a:lnTo>
                  <a:lnTo>
                    <a:pt x="250" y="73"/>
                  </a:lnTo>
                  <a:lnTo>
                    <a:pt x="309" y="81"/>
                  </a:lnTo>
                  <a:lnTo>
                    <a:pt x="333" y="95"/>
                  </a:lnTo>
                  <a:lnTo>
                    <a:pt x="404"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4" name="Freeform 160"/>
            <p:cNvSpPr>
              <a:spLocks/>
            </p:cNvSpPr>
            <p:nvPr/>
          </p:nvSpPr>
          <p:spPr bwMode="auto">
            <a:xfrm>
              <a:off x="4205" y="1344"/>
              <a:ext cx="194" cy="133"/>
            </a:xfrm>
            <a:custGeom>
              <a:avLst/>
              <a:gdLst>
                <a:gd name="T0" fmla="*/ 226 w 166"/>
                <a:gd name="T1" fmla="*/ 0 h 118"/>
                <a:gd name="T2" fmla="*/ 86 w 166"/>
                <a:gd name="T3" fmla="*/ 0 h 118"/>
                <a:gd name="T4" fmla="*/ 16 w 166"/>
                <a:gd name="T5" fmla="*/ 7 h 118"/>
                <a:gd name="T6" fmla="*/ 0 w 166"/>
                <a:gd name="T7" fmla="*/ 33 h 118"/>
                <a:gd name="T8" fmla="*/ 34 w 166"/>
                <a:gd name="T9" fmla="*/ 104 h 118"/>
                <a:gd name="T10" fmla="*/ 104 w 166"/>
                <a:gd name="T11" fmla="*/ 149 h 118"/>
                <a:gd name="T12" fmla="*/ 159 w 166"/>
                <a:gd name="T13" fmla="*/ 131 h 118"/>
                <a:gd name="T14" fmla="*/ 208 w 166"/>
                <a:gd name="T15" fmla="*/ 104 h 118"/>
                <a:gd name="T16" fmla="*/ 208 w 166"/>
                <a:gd name="T17" fmla="*/ 104 h 118"/>
                <a:gd name="T18" fmla="*/ 226 w 166"/>
                <a:gd name="T19" fmla="*/ 0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6" h="118">
                  <a:moveTo>
                    <a:pt x="165" y="0"/>
                  </a:moveTo>
                  <a:lnTo>
                    <a:pt x="63" y="0"/>
                  </a:lnTo>
                  <a:lnTo>
                    <a:pt x="12" y="5"/>
                  </a:lnTo>
                  <a:lnTo>
                    <a:pt x="0" y="26"/>
                  </a:lnTo>
                  <a:lnTo>
                    <a:pt x="25" y="82"/>
                  </a:lnTo>
                  <a:lnTo>
                    <a:pt x="76" y="117"/>
                  </a:lnTo>
                  <a:lnTo>
                    <a:pt x="116" y="103"/>
                  </a:lnTo>
                  <a:lnTo>
                    <a:pt x="152" y="82"/>
                  </a:lnTo>
                  <a:lnTo>
                    <a:pt x="1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5" name="Freeform 161"/>
            <p:cNvSpPr>
              <a:spLocks/>
            </p:cNvSpPr>
            <p:nvPr/>
          </p:nvSpPr>
          <p:spPr bwMode="auto">
            <a:xfrm>
              <a:off x="3848" y="1271"/>
              <a:ext cx="312" cy="272"/>
            </a:xfrm>
            <a:custGeom>
              <a:avLst/>
              <a:gdLst>
                <a:gd name="T0" fmla="*/ 291 w 267"/>
                <a:gd name="T1" fmla="*/ 56 h 241"/>
                <a:gd name="T2" fmla="*/ 202 w 267"/>
                <a:gd name="T3" fmla="*/ 27 h 241"/>
                <a:gd name="T4" fmla="*/ 113 w 267"/>
                <a:gd name="T5" fmla="*/ 0 h 241"/>
                <a:gd name="T6" fmla="*/ 32 w 267"/>
                <a:gd name="T7" fmla="*/ 0 h 241"/>
                <a:gd name="T8" fmla="*/ 7 w 267"/>
                <a:gd name="T9" fmla="*/ 9 h 241"/>
                <a:gd name="T10" fmla="*/ 0 w 267"/>
                <a:gd name="T11" fmla="*/ 56 h 241"/>
                <a:gd name="T12" fmla="*/ 0 w 267"/>
                <a:gd name="T13" fmla="*/ 102 h 241"/>
                <a:gd name="T14" fmla="*/ 15 w 267"/>
                <a:gd name="T15" fmla="*/ 139 h 241"/>
                <a:gd name="T16" fmla="*/ 27 w 267"/>
                <a:gd name="T17" fmla="*/ 199 h 241"/>
                <a:gd name="T18" fmla="*/ 46 w 267"/>
                <a:gd name="T19" fmla="*/ 237 h 241"/>
                <a:gd name="T20" fmla="*/ 81 w 267"/>
                <a:gd name="T21" fmla="*/ 240 h 241"/>
                <a:gd name="T22" fmla="*/ 105 w 267"/>
                <a:gd name="T23" fmla="*/ 249 h 241"/>
                <a:gd name="T24" fmla="*/ 153 w 267"/>
                <a:gd name="T25" fmla="*/ 287 h 241"/>
                <a:gd name="T26" fmla="*/ 249 w 267"/>
                <a:gd name="T27" fmla="*/ 301 h 241"/>
                <a:gd name="T28" fmla="*/ 299 w 267"/>
                <a:gd name="T29" fmla="*/ 306 h 241"/>
                <a:gd name="T30" fmla="*/ 363 w 267"/>
                <a:gd name="T31" fmla="*/ 249 h 241"/>
                <a:gd name="T32" fmla="*/ 348 w 267"/>
                <a:gd name="T33" fmla="*/ 258 h 241"/>
                <a:gd name="T34" fmla="*/ 348 w 267"/>
                <a:gd name="T35" fmla="*/ 258 h 241"/>
                <a:gd name="T36" fmla="*/ 291 w 267"/>
                <a:gd name="T37" fmla="*/ 56 h 2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7" h="241">
                  <a:moveTo>
                    <a:pt x="213" y="44"/>
                  </a:moveTo>
                  <a:lnTo>
                    <a:pt x="148" y="21"/>
                  </a:lnTo>
                  <a:lnTo>
                    <a:pt x="83" y="0"/>
                  </a:lnTo>
                  <a:lnTo>
                    <a:pt x="23" y="0"/>
                  </a:lnTo>
                  <a:lnTo>
                    <a:pt x="5" y="7"/>
                  </a:lnTo>
                  <a:lnTo>
                    <a:pt x="0" y="44"/>
                  </a:lnTo>
                  <a:lnTo>
                    <a:pt x="0" y="80"/>
                  </a:lnTo>
                  <a:lnTo>
                    <a:pt x="11" y="109"/>
                  </a:lnTo>
                  <a:lnTo>
                    <a:pt x="20" y="156"/>
                  </a:lnTo>
                  <a:lnTo>
                    <a:pt x="33" y="186"/>
                  </a:lnTo>
                  <a:lnTo>
                    <a:pt x="59" y="189"/>
                  </a:lnTo>
                  <a:lnTo>
                    <a:pt x="77" y="196"/>
                  </a:lnTo>
                  <a:lnTo>
                    <a:pt x="112" y="225"/>
                  </a:lnTo>
                  <a:lnTo>
                    <a:pt x="182" y="237"/>
                  </a:lnTo>
                  <a:lnTo>
                    <a:pt x="219" y="240"/>
                  </a:lnTo>
                  <a:lnTo>
                    <a:pt x="266" y="196"/>
                  </a:lnTo>
                  <a:lnTo>
                    <a:pt x="255" y="203"/>
                  </a:lnTo>
                  <a:lnTo>
                    <a:pt x="213"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6" name="Freeform 162"/>
            <p:cNvSpPr>
              <a:spLocks/>
            </p:cNvSpPr>
            <p:nvPr/>
          </p:nvSpPr>
          <p:spPr bwMode="auto">
            <a:xfrm>
              <a:off x="3305" y="1533"/>
              <a:ext cx="606" cy="429"/>
            </a:xfrm>
            <a:custGeom>
              <a:avLst/>
              <a:gdLst>
                <a:gd name="T0" fmla="*/ 602 w 518"/>
                <a:gd name="T1" fmla="*/ 10 h 380"/>
                <a:gd name="T2" fmla="*/ 521 w 518"/>
                <a:gd name="T3" fmla="*/ 28 h 380"/>
                <a:gd name="T4" fmla="*/ 470 w 518"/>
                <a:gd name="T5" fmla="*/ 67 h 380"/>
                <a:gd name="T6" fmla="*/ 414 w 518"/>
                <a:gd name="T7" fmla="*/ 95 h 380"/>
                <a:gd name="T8" fmla="*/ 340 w 518"/>
                <a:gd name="T9" fmla="*/ 112 h 380"/>
                <a:gd name="T10" fmla="*/ 284 w 518"/>
                <a:gd name="T11" fmla="*/ 130 h 380"/>
                <a:gd name="T12" fmla="*/ 211 w 518"/>
                <a:gd name="T13" fmla="*/ 168 h 380"/>
                <a:gd name="T14" fmla="*/ 163 w 518"/>
                <a:gd name="T15" fmla="*/ 224 h 380"/>
                <a:gd name="T16" fmla="*/ 122 w 518"/>
                <a:gd name="T17" fmla="*/ 334 h 380"/>
                <a:gd name="T18" fmla="*/ 105 w 518"/>
                <a:gd name="T19" fmla="*/ 353 h 380"/>
                <a:gd name="T20" fmla="*/ 48 w 518"/>
                <a:gd name="T21" fmla="*/ 382 h 380"/>
                <a:gd name="T22" fmla="*/ 0 w 518"/>
                <a:gd name="T23" fmla="*/ 446 h 380"/>
                <a:gd name="T24" fmla="*/ 41 w 518"/>
                <a:gd name="T25" fmla="*/ 474 h 380"/>
                <a:gd name="T26" fmla="*/ 138 w 518"/>
                <a:gd name="T27" fmla="*/ 483 h 380"/>
                <a:gd name="T28" fmla="*/ 179 w 518"/>
                <a:gd name="T29" fmla="*/ 418 h 380"/>
                <a:gd name="T30" fmla="*/ 292 w 518"/>
                <a:gd name="T31" fmla="*/ 334 h 380"/>
                <a:gd name="T32" fmla="*/ 332 w 518"/>
                <a:gd name="T33" fmla="*/ 316 h 380"/>
                <a:gd name="T34" fmla="*/ 398 w 518"/>
                <a:gd name="T35" fmla="*/ 279 h 380"/>
                <a:gd name="T36" fmla="*/ 478 w 518"/>
                <a:gd name="T37" fmla="*/ 251 h 380"/>
                <a:gd name="T38" fmla="*/ 611 w 518"/>
                <a:gd name="T39" fmla="*/ 243 h 380"/>
                <a:gd name="T40" fmla="*/ 650 w 518"/>
                <a:gd name="T41" fmla="*/ 297 h 380"/>
                <a:gd name="T42" fmla="*/ 675 w 518"/>
                <a:gd name="T43" fmla="*/ 260 h 380"/>
                <a:gd name="T44" fmla="*/ 708 w 518"/>
                <a:gd name="T45" fmla="*/ 205 h 380"/>
                <a:gd name="T46" fmla="*/ 708 w 518"/>
                <a:gd name="T47" fmla="*/ 158 h 380"/>
                <a:gd name="T48" fmla="*/ 708 w 518"/>
                <a:gd name="T49" fmla="*/ 85 h 380"/>
                <a:gd name="T50" fmla="*/ 708 w 518"/>
                <a:gd name="T51" fmla="*/ 47 h 380"/>
                <a:gd name="T52" fmla="*/ 642 w 518"/>
                <a:gd name="T53" fmla="*/ 0 h 380"/>
                <a:gd name="T54" fmla="*/ 618 w 518"/>
                <a:gd name="T55" fmla="*/ 0 h 380"/>
                <a:gd name="T56" fmla="*/ 602 w 518"/>
                <a:gd name="T57" fmla="*/ 10 h 3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8" h="380">
                  <a:moveTo>
                    <a:pt x="440" y="8"/>
                  </a:moveTo>
                  <a:lnTo>
                    <a:pt x="380" y="22"/>
                  </a:lnTo>
                  <a:lnTo>
                    <a:pt x="344" y="52"/>
                  </a:lnTo>
                  <a:lnTo>
                    <a:pt x="303" y="74"/>
                  </a:lnTo>
                  <a:lnTo>
                    <a:pt x="249" y="88"/>
                  </a:lnTo>
                  <a:lnTo>
                    <a:pt x="208" y="102"/>
                  </a:lnTo>
                  <a:lnTo>
                    <a:pt x="154" y="132"/>
                  </a:lnTo>
                  <a:lnTo>
                    <a:pt x="119" y="175"/>
                  </a:lnTo>
                  <a:lnTo>
                    <a:pt x="89" y="262"/>
                  </a:lnTo>
                  <a:lnTo>
                    <a:pt x="77" y="277"/>
                  </a:lnTo>
                  <a:lnTo>
                    <a:pt x="35" y="299"/>
                  </a:lnTo>
                  <a:lnTo>
                    <a:pt x="0" y="350"/>
                  </a:lnTo>
                  <a:lnTo>
                    <a:pt x="30" y="372"/>
                  </a:lnTo>
                  <a:lnTo>
                    <a:pt x="101" y="379"/>
                  </a:lnTo>
                  <a:lnTo>
                    <a:pt x="131" y="328"/>
                  </a:lnTo>
                  <a:lnTo>
                    <a:pt x="214" y="262"/>
                  </a:lnTo>
                  <a:lnTo>
                    <a:pt x="243" y="248"/>
                  </a:lnTo>
                  <a:lnTo>
                    <a:pt x="291" y="219"/>
                  </a:lnTo>
                  <a:lnTo>
                    <a:pt x="350" y="197"/>
                  </a:lnTo>
                  <a:lnTo>
                    <a:pt x="446" y="190"/>
                  </a:lnTo>
                  <a:lnTo>
                    <a:pt x="475" y="233"/>
                  </a:lnTo>
                  <a:lnTo>
                    <a:pt x="493" y="204"/>
                  </a:lnTo>
                  <a:lnTo>
                    <a:pt x="517" y="161"/>
                  </a:lnTo>
                  <a:lnTo>
                    <a:pt x="517" y="124"/>
                  </a:lnTo>
                  <a:lnTo>
                    <a:pt x="517" y="66"/>
                  </a:lnTo>
                  <a:lnTo>
                    <a:pt x="517" y="37"/>
                  </a:lnTo>
                  <a:lnTo>
                    <a:pt x="469" y="0"/>
                  </a:lnTo>
                  <a:lnTo>
                    <a:pt x="451" y="0"/>
                  </a:lnTo>
                  <a:lnTo>
                    <a:pt x="440" y="8"/>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7" name="Freeform 163"/>
            <p:cNvSpPr>
              <a:spLocks/>
            </p:cNvSpPr>
            <p:nvPr/>
          </p:nvSpPr>
          <p:spPr bwMode="auto">
            <a:xfrm>
              <a:off x="3638" y="1303"/>
              <a:ext cx="183" cy="248"/>
            </a:xfrm>
            <a:custGeom>
              <a:avLst/>
              <a:gdLst>
                <a:gd name="T0" fmla="*/ 214 w 156"/>
                <a:gd name="T1" fmla="*/ 241 h 220"/>
                <a:gd name="T2" fmla="*/ 181 w 156"/>
                <a:gd name="T3" fmla="*/ 231 h 220"/>
                <a:gd name="T4" fmla="*/ 181 w 156"/>
                <a:gd name="T5" fmla="*/ 149 h 220"/>
                <a:gd name="T6" fmla="*/ 148 w 156"/>
                <a:gd name="T7" fmla="*/ 47 h 220"/>
                <a:gd name="T8" fmla="*/ 66 w 156"/>
                <a:gd name="T9" fmla="*/ 0 h 220"/>
                <a:gd name="T10" fmla="*/ 16 w 156"/>
                <a:gd name="T11" fmla="*/ 0 h 220"/>
                <a:gd name="T12" fmla="*/ 0 w 156"/>
                <a:gd name="T13" fmla="*/ 29 h 220"/>
                <a:gd name="T14" fmla="*/ 16 w 156"/>
                <a:gd name="T15" fmla="*/ 94 h 220"/>
                <a:gd name="T16" fmla="*/ 66 w 156"/>
                <a:gd name="T17" fmla="*/ 140 h 220"/>
                <a:gd name="T18" fmla="*/ 89 w 156"/>
                <a:gd name="T19" fmla="*/ 213 h 220"/>
                <a:gd name="T20" fmla="*/ 97 w 156"/>
                <a:gd name="T21" fmla="*/ 269 h 220"/>
                <a:gd name="T22" fmla="*/ 97 w 156"/>
                <a:gd name="T23" fmla="*/ 278 h 220"/>
                <a:gd name="T24" fmla="*/ 156 w 156"/>
                <a:gd name="T25" fmla="*/ 278 h 220"/>
                <a:gd name="T26" fmla="*/ 214 w 156"/>
                <a:gd name="T27" fmla="*/ 241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20">
                  <a:moveTo>
                    <a:pt x="155" y="190"/>
                  </a:moveTo>
                  <a:lnTo>
                    <a:pt x="131" y="182"/>
                  </a:lnTo>
                  <a:lnTo>
                    <a:pt x="131" y="117"/>
                  </a:lnTo>
                  <a:lnTo>
                    <a:pt x="107" y="37"/>
                  </a:lnTo>
                  <a:lnTo>
                    <a:pt x="48" y="0"/>
                  </a:lnTo>
                  <a:lnTo>
                    <a:pt x="12" y="0"/>
                  </a:lnTo>
                  <a:lnTo>
                    <a:pt x="0" y="23"/>
                  </a:lnTo>
                  <a:lnTo>
                    <a:pt x="12" y="74"/>
                  </a:lnTo>
                  <a:lnTo>
                    <a:pt x="48" y="110"/>
                  </a:lnTo>
                  <a:lnTo>
                    <a:pt x="65" y="168"/>
                  </a:lnTo>
                  <a:lnTo>
                    <a:pt x="71" y="212"/>
                  </a:lnTo>
                  <a:lnTo>
                    <a:pt x="71" y="219"/>
                  </a:lnTo>
                  <a:lnTo>
                    <a:pt x="113" y="219"/>
                  </a:lnTo>
                  <a:lnTo>
                    <a:pt x="155" y="19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8" name="Freeform 164"/>
            <p:cNvSpPr>
              <a:spLocks/>
            </p:cNvSpPr>
            <p:nvPr/>
          </p:nvSpPr>
          <p:spPr bwMode="auto">
            <a:xfrm>
              <a:off x="3145" y="1402"/>
              <a:ext cx="502" cy="428"/>
            </a:xfrm>
            <a:custGeom>
              <a:avLst/>
              <a:gdLst>
                <a:gd name="T0" fmla="*/ 343 w 429"/>
                <a:gd name="T1" fmla="*/ 18 h 379"/>
                <a:gd name="T2" fmla="*/ 284 w 429"/>
                <a:gd name="T3" fmla="*/ 0 h 379"/>
                <a:gd name="T4" fmla="*/ 228 w 429"/>
                <a:gd name="T5" fmla="*/ 9 h 379"/>
                <a:gd name="T6" fmla="*/ 204 w 429"/>
                <a:gd name="T7" fmla="*/ 93 h 379"/>
                <a:gd name="T8" fmla="*/ 204 w 429"/>
                <a:gd name="T9" fmla="*/ 148 h 379"/>
                <a:gd name="T10" fmla="*/ 212 w 429"/>
                <a:gd name="T11" fmla="*/ 185 h 379"/>
                <a:gd name="T12" fmla="*/ 179 w 429"/>
                <a:gd name="T13" fmla="*/ 224 h 379"/>
                <a:gd name="T14" fmla="*/ 122 w 429"/>
                <a:gd name="T15" fmla="*/ 224 h 379"/>
                <a:gd name="T16" fmla="*/ 105 w 429"/>
                <a:gd name="T17" fmla="*/ 224 h 379"/>
                <a:gd name="T18" fmla="*/ 97 w 429"/>
                <a:gd name="T19" fmla="*/ 224 h 379"/>
                <a:gd name="T20" fmla="*/ 41 w 429"/>
                <a:gd name="T21" fmla="*/ 243 h 379"/>
                <a:gd name="T22" fmla="*/ 8 w 429"/>
                <a:gd name="T23" fmla="*/ 288 h 379"/>
                <a:gd name="T24" fmla="*/ 0 w 429"/>
                <a:gd name="T25" fmla="*/ 343 h 379"/>
                <a:gd name="T26" fmla="*/ 16 w 429"/>
                <a:gd name="T27" fmla="*/ 418 h 379"/>
                <a:gd name="T28" fmla="*/ 74 w 429"/>
                <a:gd name="T29" fmla="*/ 445 h 379"/>
                <a:gd name="T30" fmla="*/ 89 w 429"/>
                <a:gd name="T31" fmla="*/ 473 h 379"/>
                <a:gd name="T32" fmla="*/ 105 w 429"/>
                <a:gd name="T33" fmla="*/ 482 h 379"/>
                <a:gd name="T34" fmla="*/ 235 w 429"/>
                <a:gd name="T35" fmla="*/ 381 h 379"/>
                <a:gd name="T36" fmla="*/ 260 w 429"/>
                <a:gd name="T37" fmla="*/ 343 h 379"/>
                <a:gd name="T38" fmla="*/ 293 w 429"/>
                <a:gd name="T39" fmla="*/ 288 h 379"/>
                <a:gd name="T40" fmla="*/ 343 w 429"/>
                <a:gd name="T41" fmla="*/ 233 h 379"/>
                <a:gd name="T42" fmla="*/ 424 w 429"/>
                <a:gd name="T43" fmla="*/ 215 h 379"/>
                <a:gd name="T44" fmla="*/ 465 w 429"/>
                <a:gd name="T45" fmla="*/ 195 h 379"/>
                <a:gd name="T46" fmla="*/ 545 w 429"/>
                <a:gd name="T47" fmla="*/ 158 h 379"/>
                <a:gd name="T48" fmla="*/ 570 w 429"/>
                <a:gd name="T49" fmla="*/ 139 h 379"/>
                <a:gd name="T50" fmla="*/ 586 w 429"/>
                <a:gd name="T51" fmla="*/ 120 h 379"/>
                <a:gd name="T52" fmla="*/ 553 w 429"/>
                <a:gd name="T53" fmla="*/ 82 h 379"/>
                <a:gd name="T54" fmla="*/ 553 w 429"/>
                <a:gd name="T55" fmla="*/ 82 h 379"/>
                <a:gd name="T56" fmla="*/ 343 w 429"/>
                <a:gd name="T57" fmla="*/ 18 h 3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9" h="379">
                  <a:moveTo>
                    <a:pt x="250" y="14"/>
                  </a:moveTo>
                  <a:lnTo>
                    <a:pt x="208" y="0"/>
                  </a:lnTo>
                  <a:lnTo>
                    <a:pt x="167" y="7"/>
                  </a:lnTo>
                  <a:lnTo>
                    <a:pt x="149" y="73"/>
                  </a:lnTo>
                  <a:lnTo>
                    <a:pt x="149" y="116"/>
                  </a:lnTo>
                  <a:lnTo>
                    <a:pt x="155" y="145"/>
                  </a:lnTo>
                  <a:lnTo>
                    <a:pt x="131" y="175"/>
                  </a:lnTo>
                  <a:lnTo>
                    <a:pt x="89" y="175"/>
                  </a:lnTo>
                  <a:lnTo>
                    <a:pt x="77" y="175"/>
                  </a:lnTo>
                  <a:lnTo>
                    <a:pt x="71" y="175"/>
                  </a:lnTo>
                  <a:lnTo>
                    <a:pt x="30" y="190"/>
                  </a:lnTo>
                  <a:lnTo>
                    <a:pt x="6" y="226"/>
                  </a:lnTo>
                  <a:lnTo>
                    <a:pt x="0" y="269"/>
                  </a:lnTo>
                  <a:lnTo>
                    <a:pt x="12" y="328"/>
                  </a:lnTo>
                  <a:lnTo>
                    <a:pt x="54" y="349"/>
                  </a:lnTo>
                  <a:lnTo>
                    <a:pt x="65" y="371"/>
                  </a:lnTo>
                  <a:lnTo>
                    <a:pt x="77" y="378"/>
                  </a:lnTo>
                  <a:lnTo>
                    <a:pt x="172" y="298"/>
                  </a:lnTo>
                  <a:lnTo>
                    <a:pt x="190" y="269"/>
                  </a:lnTo>
                  <a:lnTo>
                    <a:pt x="214" y="226"/>
                  </a:lnTo>
                  <a:lnTo>
                    <a:pt x="250" y="182"/>
                  </a:lnTo>
                  <a:lnTo>
                    <a:pt x="309" y="168"/>
                  </a:lnTo>
                  <a:lnTo>
                    <a:pt x="339" y="153"/>
                  </a:lnTo>
                  <a:lnTo>
                    <a:pt x="398" y="124"/>
                  </a:lnTo>
                  <a:lnTo>
                    <a:pt x="416" y="109"/>
                  </a:lnTo>
                  <a:lnTo>
                    <a:pt x="428" y="94"/>
                  </a:lnTo>
                  <a:lnTo>
                    <a:pt x="404" y="65"/>
                  </a:lnTo>
                  <a:lnTo>
                    <a:pt x="250" y="1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69" name="Freeform 165"/>
            <p:cNvSpPr>
              <a:spLocks/>
            </p:cNvSpPr>
            <p:nvPr/>
          </p:nvSpPr>
          <p:spPr bwMode="auto">
            <a:xfrm>
              <a:off x="3534" y="1303"/>
              <a:ext cx="113" cy="150"/>
            </a:xfrm>
            <a:custGeom>
              <a:avLst/>
              <a:gdLst>
                <a:gd name="T0" fmla="*/ 91 w 96"/>
                <a:gd name="T1" fmla="*/ 0 h 133"/>
                <a:gd name="T2" fmla="*/ 41 w 96"/>
                <a:gd name="T3" fmla="*/ 19 h 133"/>
                <a:gd name="T4" fmla="*/ 16 w 96"/>
                <a:gd name="T5" fmla="*/ 67 h 133"/>
                <a:gd name="T6" fmla="*/ 0 w 96"/>
                <a:gd name="T7" fmla="*/ 140 h 133"/>
                <a:gd name="T8" fmla="*/ 33 w 96"/>
                <a:gd name="T9" fmla="*/ 158 h 133"/>
                <a:gd name="T10" fmla="*/ 58 w 96"/>
                <a:gd name="T11" fmla="*/ 168 h 133"/>
                <a:gd name="T12" fmla="*/ 91 w 96"/>
                <a:gd name="T13" fmla="*/ 168 h 133"/>
                <a:gd name="T14" fmla="*/ 107 w 96"/>
                <a:gd name="T15" fmla="*/ 140 h 133"/>
                <a:gd name="T16" fmla="*/ 132 w 96"/>
                <a:gd name="T17" fmla="*/ 121 h 133"/>
                <a:gd name="T18" fmla="*/ 132 w 96"/>
                <a:gd name="T19" fmla="*/ 94 h 133"/>
                <a:gd name="T20" fmla="*/ 91 w 96"/>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133">
                  <a:moveTo>
                    <a:pt x="65" y="0"/>
                  </a:moveTo>
                  <a:lnTo>
                    <a:pt x="30" y="15"/>
                  </a:lnTo>
                  <a:lnTo>
                    <a:pt x="12" y="52"/>
                  </a:lnTo>
                  <a:lnTo>
                    <a:pt x="0" y="110"/>
                  </a:lnTo>
                  <a:lnTo>
                    <a:pt x="24" y="124"/>
                  </a:lnTo>
                  <a:lnTo>
                    <a:pt x="42" y="132"/>
                  </a:lnTo>
                  <a:lnTo>
                    <a:pt x="65" y="132"/>
                  </a:lnTo>
                  <a:lnTo>
                    <a:pt x="77" y="110"/>
                  </a:lnTo>
                  <a:lnTo>
                    <a:pt x="95" y="95"/>
                  </a:lnTo>
                  <a:lnTo>
                    <a:pt x="95" y="74"/>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0" name="Freeform 166"/>
            <p:cNvSpPr>
              <a:spLocks/>
            </p:cNvSpPr>
            <p:nvPr/>
          </p:nvSpPr>
          <p:spPr bwMode="auto">
            <a:xfrm>
              <a:off x="3456" y="1936"/>
              <a:ext cx="143" cy="165"/>
            </a:xfrm>
            <a:custGeom>
              <a:avLst/>
              <a:gdLst>
                <a:gd name="T0" fmla="*/ 115 w 122"/>
                <a:gd name="T1" fmla="*/ 185 h 146"/>
                <a:gd name="T2" fmla="*/ 166 w 122"/>
                <a:gd name="T3" fmla="*/ 121 h 146"/>
                <a:gd name="T4" fmla="*/ 138 w 122"/>
                <a:gd name="T5" fmla="*/ 57 h 146"/>
                <a:gd name="T6" fmla="*/ 101 w 122"/>
                <a:gd name="T7" fmla="*/ 0 h 146"/>
                <a:gd name="T8" fmla="*/ 81 w 122"/>
                <a:gd name="T9" fmla="*/ 43 h 146"/>
                <a:gd name="T10" fmla="*/ 34 w 122"/>
                <a:gd name="T11" fmla="*/ 75 h 146"/>
                <a:gd name="T12" fmla="*/ 0 w 122"/>
                <a:gd name="T13" fmla="*/ 128 h 146"/>
                <a:gd name="T14" fmla="*/ 53 w 122"/>
                <a:gd name="T15" fmla="*/ 154 h 146"/>
                <a:gd name="T16" fmla="*/ 141 w 122"/>
                <a:gd name="T17" fmla="*/ 185 h 146"/>
                <a:gd name="T18" fmla="*/ 88 w 122"/>
                <a:gd name="T19" fmla="*/ 180 h 146"/>
                <a:gd name="T20" fmla="*/ 115 w 122"/>
                <a:gd name="T21" fmla="*/ 185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 h="146">
                  <a:moveTo>
                    <a:pt x="84" y="145"/>
                  </a:moveTo>
                  <a:lnTo>
                    <a:pt x="121" y="95"/>
                  </a:lnTo>
                  <a:lnTo>
                    <a:pt x="101" y="44"/>
                  </a:lnTo>
                  <a:lnTo>
                    <a:pt x="73" y="0"/>
                  </a:lnTo>
                  <a:lnTo>
                    <a:pt x="59" y="34"/>
                  </a:lnTo>
                  <a:lnTo>
                    <a:pt x="25" y="58"/>
                  </a:lnTo>
                  <a:lnTo>
                    <a:pt x="0" y="100"/>
                  </a:lnTo>
                  <a:lnTo>
                    <a:pt x="38" y="120"/>
                  </a:lnTo>
                  <a:lnTo>
                    <a:pt x="102" y="145"/>
                  </a:lnTo>
                  <a:lnTo>
                    <a:pt x="64" y="141"/>
                  </a:lnTo>
                  <a:lnTo>
                    <a:pt x="84" y="14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1" name="Freeform 167"/>
            <p:cNvSpPr>
              <a:spLocks/>
            </p:cNvSpPr>
            <p:nvPr/>
          </p:nvSpPr>
          <p:spPr bwMode="auto">
            <a:xfrm>
              <a:off x="3333" y="2026"/>
              <a:ext cx="446" cy="568"/>
            </a:xfrm>
            <a:custGeom>
              <a:avLst/>
              <a:gdLst>
                <a:gd name="T0" fmla="*/ 114 w 381"/>
                <a:gd name="T1" fmla="*/ 0 h 503"/>
                <a:gd name="T2" fmla="*/ 40 w 381"/>
                <a:gd name="T3" fmla="*/ 28 h 503"/>
                <a:gd name="T4" fmla="*/ 0 w 381"/>
                <a:gd name="T5" fmla="*/ 65 h 503"/>
                <a:gd name="T6" fmla="*/ 40 w 381"/>
                <a:gd name="T7" fmla="*/ 149 h 503"/>
                <a:gd name="T8" fmla="*/ 15 w 381"/>
                <a:gd name="T9" fmla="*/ 177 h 503"/>
                <a:gd name="T10" fmla="*/ 81 w 381"/>
                <a:gd name="T11" fmla="*/ 215 h 503"/>
                <a:gd name="T12" fmla="*/ 138 w 381"/>
                <a:gd name="T13" fmla="*/ 260 h 503"/>
                <a:gd name="T14" fmla="*/ 170 w 381"/>
                <a:gd name="T15" fmla="*/ 269 h 503"/>
                <a:gd name="T16" fmla="*/ 219 w 381"/>
                <a:gd name="T17" fmla="*/ 307 h 503"/>
                <a:gd name="T18" fmla="*/ 252 w 381"/>
                <a:gd name="T19" fmla="*/ 418 h 503"/>
                <a:gd name="T20" fmla="*/ 252 w 381"/>
                <a:gd name="T21" fmla="*/ 483 h 503"/>
                <a:gd name="T22" fmla="*/ 300 w 381"/>
                <a:gd name="T23" fmla="*/ 540 h 503"/>
                <a:gd name="T24" fmla="*/ 332 w 381"/>
                <a:gd name="T25" fmla="*/ 594 h 503"/>
                <a:gd name="T26" fmla="*/ 366 w 381"/>
                <a:gd name="T27" fmla="*/ 631 h 503"/>
                <a:gd name="T28" fmla="*/ 455 w 381"/>
                <a:gd name="T29" fmla="*/ 640 h 503"/>
                <a:gd name="T30" fmla="*/ 472 w 381"/>
                <a:gd name="T31" fmla="*/ 631 h 503"/>
                <a:gd name="T32" fmla="*/ 505 w 381"/>
                <a:gd name="T33" fmla="*/ 557 h 503"/>
                <a:gd name="T34" fmla="*/ 521 w 381"/>
                <a:gd name="T35" fmla="*/ 512 h 503"/>
                <a:gd name="T36" fmla="*/ 464 w 381"/>
                <a:gd name="T37" fmla="*/ 409 h 503"/>
                <a:gd name="T38" fmla="*/ 424 w 381"/>
                <a:gd name="T39" fmla="*/ 334 h 503"/>
                <a:gd name="T40" fmla="*/ 407 w 381"/>
                <a:gd name="T41" fmla="*/ 297 h 503"/>
                <a:gd name="T42" fmla="*/ 316 w 381"/>
                <a:gd name="T43" fmla="*/ 195 h 503"/>
                <a:gd name="T44" fmla="*/ 276 w 381"/>
                <a:gd name="T45" fmla="*/ 139 h 503"/>
                <a:gd name="T46" fmla="*/ 260 w 381"/>
                <a:gd name="T47" fmla="*/ 112 h 503"/>
                <a:gd name="T48" fmla="*/ 260 w 381"/>
                <a:gd name="T49" fmla="*/ 93 h 503"/>
                <a:gd name="T50" fmla="*/ 114 w 381"/>
                <a:gd name="T51" fmla="*/ 0 h 5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1" h="503">
                  <a:moveTo>
                    <a:pt x="83" y="0"/>
                  </a:moveTo>
                  <a:lnTo>
                    <a:pt x="29" y="22"/>
                  </a:lnTo>
                  <a:lnTo>
                    <a:pt x="0" y="51"/>
                  </a:lnTo>
                  <a:lnTo>
                    <a:pt x="29" y="117"/>
                  </a:lnTo>
                  <a:lnTo>
                    <a:pt x="11" y="139"/>
                  </a:lnTo>
                  <a:lnTo>
                    <a:pt x="59" y="168"/>
                  </a:lnTo>
                  <a:lnTo>
                    <a:pt x="101" y="204"/>
                  </a:lnTo>
                  <a:lnTo>
                    <a:pt x="124" y="211"/>
                  </a:lnTo>
                  <a:lnTo>
                    <a:pt x="160" y="241"/>
                  </a:lnTo>
                  <a:lnTo>
                    <a:pt x="184" y="328"/>
                  </a:lnTo>
                  <a:lnTo>
                    <a:pt x="184" y="379"/>
                  </a:lnTo>
                  <a:lnTo>
                    <a:pt x="219" y="423"/>
                  </a:lnTo>
                  <a:lnTo>
                    <a:pt x="243" y="466"/>
                  </a:lnTo>
                  <a:lnTo>
                    <a:pt x="267" y="495"/>
                  </a:lnTo>
                  <a:lnTo>
                    <a:pt x="332" y="502"/>
                  </a:lnTo>
                  <a:lnTo>
                    <a:pt x="344" y="495"/>
                  </a:lnTo>
                  <a:lnTo>
                    <a:pt x="368" y="437"/>
                  </a:lnTo>
                  <a:lnTo>
                    <a:pt x="380" y="401"/>
                  </a:lnTo>
                  <a:lnTo>
                    <a:pt x="338" y="321"/>
                  </a:lnTo>
                  <a:lnTo>
                    <a:pt x="309" y="262"/>
                  </a:lnTo>
                  <a:lnTo>
                    <a:pt x="297" y="233"/>
                  </a:lnTo>
                  <a:lnTo>
                    <a:pt x="231" y="153"/>
                  </a:lnTo>
                  <a:lnTo>
                    <a:pt x="202" y="109"/>
                  </a:lnTo>
                  <a:lnTo>
                    <a:pt x="190" y="88"/>
                  </a:lnTo>
                  <a:lnTo>
                    <a:pt x="190" y="73"/>
                  </a:lnTo>
                  <a:lnTo>
                    <a:pt x="8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2" name="Freeform 168"/>
            <p:cNvSpPr>
              <a:spLocks/>
            </p:cNvSpPr>
            <p:nvPr/>
          </p:nvSpPr>
          <p:spPr bwMode="auto">
            <a:xfrm>
              <a:off x="3436" y="2562"/>
              <a:ext cx="274" cy="261"/>
            </a:xfrm>
            <a:custGeom>
              <a:avLst/>
              <a:gdLst>
                <a:gd name="T0" fmla="*/ 262 w 234"/>
                <a:gd name="T1" fmla="*/ 125 h 231"/>
                <a:gd name="T2" fmla="*/ 25 w 234"/>
                <a:gd name="T3" fmla="*/ 0 h 231"/>
                <a:gd name="T4" fmla="*/ 25 w 234"/>
                <a:gd name="T5" fmla="*/ 9 h 231"/>
                <a:gd name="T6" fmla="*/ 0 w 234"/>
                <a:gd name="T7" fmla="*/ 175 h 231"/>
                <a:gd name="T8" fmla="*/ 37 w 234"/>
                <a:gd name="T9" fmla="*/ 203 h 231"/>
                <a:gd name="T10" fmla="*/ 110 w 234"/>
                <a:gd name="T11" fmla="*/ 249 h 231"/>
                <a:gd name="T12" fmla="*/ 208 w 234"/>
                <a:gd name="T13" fmla="*/ 268 h 231"/>
                <a:gd name="T14" fmla="*/ 244 w 234"/>
                <a:gd name="T15" fmla="*/ 281 h 231"/>
                <a:gd name="T16" fmla="*/ 320 w 234"/>
                <a:gd name="T17" fmla="*/ 294 h 231"/>
                <a:gd name="T18" fmla="*/ 318 w 234"/>
                <a:gd name="T19" fmla="*/ 268 h 231"/>
                <a:gd name="T20" fmla="*/ 262 w 234"/>
                <a:gd name="T21" fmla="*/ 125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4" h="231">
                  <a:moveTo>
                    <a:pt x="191" y="98"/>
                  </a:moveTo>
                  <a:lnTo>
                    <a:pt x="18" y="0"/>
                  </a:lnTo>
                  <a:lnTo>
                    <a:pt x="18" y="7"/>
                  </a:lnTo>
                  <a:lnTo>
                    <a:pt x="0" y="137"/>
                  </a:lnTo>
                  <a:lnTo>
                    <a:pt x="27" y="159"/>
                  </a:lnTo>
                  <a:lnTo>
                    <a:pt x="80" y="195"/>
                  </a:lnTo>
                  <a:lnTo>
                    <a:pt x="152" y="210"/>
                  </a:lnTo>
                  <a:lnTo>
                    <a:pt x="178" y="220"/>
                  </a:lnTo>
                  <a:lnTo>
                    <a:pt x="233" y="230"/>
                  </a:lnTo>
                  <a:lnTo>
                    <a:pt x="232" y="210"/>
                  </a:lnTo>
                  <a:lnTo>
                    <a:pt x="191" y="9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3" name="Freeform 169"/>
            <p:cNvSpPr>
              <a:spLocks/>
            </p:cNvSpPr>
            <p:nvPr/>
          </p:nvSpPr>
          <p:spPr bwMode="auto">
            <a:xfrm>
              <a:off x="3090" y="1770"/>
              <a:ext cx="278" cy="397"/>
            </a:xfrm>
            <a:custGeom>
              <a:avLst/>
              <a:gdLst>
                <a:gd name="T0" fmla="*/ 324 w 238"/>
                <a:gd name="T1" fmla="*/ 289 h 352"/>
                <a:gd name="T2" fmla="*/ 292 w 238"/>
                <a:gd name="T3" fmla="*/ 235 h 352"/>
                <a:gd name="T4" fmla="*/ 235 w 238"/>
                <a:gd name="T5" fmla="*/ 196 h 352"/>
                <a:gd name="T6" fmla="*/ 194 w 238"/>
                <a:gd name="T7" fmla="*/ 178 h 352"/>
                <a:gd name="T8" fmla="*/ 171 w 238"/>
                <a:gd name="T9" fmla="*/ 141 h 352"/>
                <a:gd name="T10" fmla="*/ 180 w 238"/>
                <a:gd name="T11" fmla="*/ 39 h 352"/>
                <a:gd name="T12" fmla="*/ 64 w 238"/>
                <a:gd name="T13" fmla="*/ 0 h 352"/>
                <a:gd name="T14" fmla="*/ 33 w 238"/>
                <a:gd name="T15" fmla="*/ 11 h 352"/>
                <a:gd name="T16" fmla="*/ 8 w 238"/>
                <a:gd name="T17" fmla="*/ 39 h 352"/>
                <a:gd name="T18" fmla="*/ 0 w 238"/>
                <a:gd name="T19" fmla="*/ 113 h 352"/>
                <a:gd name="T20" fmla="*/ 8 w 238"/>
                <a:gd name="T21" fmla="*/ 150 h 352"/>
                <a:gd name="T22" fmla="*/ 33 w 238"/>
                <a:gd name="T23" fmla="*/ 187 h 352"/>
                <a:gd name="T24" fmla="*/ 72 w 238"/>
                <a:gd name="T25" fmla="*/ 215 h 352"/>
                <a:gd name="T26" fmla="*/ 154 w 238"/>
                <a:gd name="T27" fmla="*/ 252 h 352"/>
                <a:gd name="T28" fmla="*/ 162 w 238"/>
                <a:gd name="T29" fmla="*/ 271 h 352"/>
                <a:gd name="T30" fmla="*/ 194 w 238"/>
                <a:gd name="T31" fmla="*/ 326 h 352"/>
                <a:gd name="T32" fmla="*/ 267 w 238"/>
                <a:gd name="T33" fmla="*/ 391 h 352"/>
                <a:gd name="T34" fmla="*/ 292 w 238"/>
                <a:gd name="T35" fmla="*/ 427 h 352"/>
                <a:gd name="T36" fmla="*/ 324 w 238"/>
                <a:gd name="T37" fmla="*/ 447 h 352"/>
                <a:gd name="T38" fmla="*/ 324 w 238"/>
                <a:gd name="T39" fmla="*/ 289 h 3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8" h="352">
                  <a:moveTo>
                    <a:pt x="237" y="227"/>
                  </a:moveTo>
                  <a:lnTo>
                    <a:pt x="214" y="184"/>
                  </a:lnTo>
                  <a:lnTo>
                    <a:pt x="172" y="154"/>
                  </a:lnTo>
                  <a:lnTo>
                    <a:pt x="142" y="140"/>
                  </a:lnTo>
                  <a:lnTo>
                    <a:pt x="125" y="111"/>
                  </a:lnTo>
                  <a:lnTo>
                    <a:pt x="132" y="31"/>
                  </a:lnTo>
                  <a:lnTo>
                    <a:pt x="47" y="0"/>
                  </a:lnTo>
                  <a:lnTo>
                    <a:pt x="24" y="9"/>
                  </a:lnTo>
                  <a:lnTo>
                    <a:pt x="6" y="31"/>
                  </a:lnTo>
                  <a:lnTo>
                    <a:pt x="0" y="89"/>
                  </a:lnTo>
                  <a:lnTo>
                    <a:pt x="6" y="118"/>
                  </a:lnTo>
                  <a:lnTo>
                    <a:pt x="24" y="147"/>
                  </a:lnTo>
                  <a:lnTo>
                    <a:pt x="53" y="169"/>
                  </a:lnTo>
                  <a:lnTo>
                    <a:pt x="113" y="198"/>
                  </a:lnTo>
                  <a:lnTo>
                    <a:pt x="119" y="213"/>
                  </a:lnTo>
                  <a:lnTo>
                    <a:pt x="142" y="256"/>
                  </a:lnTo>
                  <a:lnTo>
                    <a:pt x="196" y="308"/>
                  </a:lnTo>
                  <a:lnTo>
                    <a:pt x="214" y="336"/>
                  </a:lnTo>
                  <a:lnTo>
                    <a:pt x="237" y="351"/>
                  </a:lnTo>
                  <a:lnTo>
                    <a:pt x="237" y="22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4" name="Freeform 170"/>
            <p:cNvSpPr>
              <a:spLocks/>
            </p:cNvSpPr>
            <p:nvPr/>
          </p:nvSpPr>
          <p:spPr bwMode="auto">
            <a:xfrm>
              <a:off x="3221" y="2174"/>
              <a:ext cx="369" cy="445"/>
            </a:xfrm>
            <a:custGeom>
              <a:avLst/>
              <a:gdLst>
                <a:gd name="T0" fmla="*/ 333 w 316"/>
                <a:gd name="T1" fmla="*/ 270 h 394"/>
                <a:gd name="T2" fmla="*/ 284 w 316"/>
                <a:gd name="T3" fmla="*/ 233 h 394"/>
                <a:gd name="T4" fmla="*/ 236 w 316"/>
                <a:gd name="T5" fmla="*/ 176 h 394"/>
                <a:gd name="T6" fmla="*/ 187 w 316"/>
                <a:gd name="T7" fmla="*/ 140 h 394"/>
                <a:gd name="T8" fmla="*/ 82 w 316"/>
                <a:gd name="T9" fmla="*/ 75 h 394"/>
                <a:gd name="T10" fmla="*/ 25 w 316"/>
                <a:gd name="T11" fmla="*/ 19 h 394"/>
                <a:gd name="T12" fmla="*/ 16 w 316"/>
                <a:gd name="T13" fmla="*/ 0 h 394"/>
                <a:gd name="T14" fmla="*/ 0 w 316"/>
                <a:gd name="T15" fmla="*/ 19 h 394"/>
                <a:gd name="T16" fmla="*/ 0 w 316"/>
                <a:gd name="T17" fmla="*/ 102 h 394"/>
                <a:gd name="T18" fmla="*/ 33 w 316"/>
                <a:gd name="T19" fmla="*/ 140 h 394"/>
                <a:gd name="T20" fmla="*/ 65 w 316"/>
                <a:gd name="T21" fmla="*/ 186 h 394"/>
                <a:gd name="T22" fmla="*/ 114 w 316"/>
                <a:gd name="T23" fmla="*/ 243 h 394"/>
                <a:gd name="T24" fmla="*/ 139 w 316"/>
                <a:gd name="T25" fmla="*/ 270 h 394"/>
                <a:gd name="T26" fmla="*/ 211 w 316"/>
                <a:gd name="T27" fmla="*/ 334 h 394"/>
                <a:gd name="T28" fmla="*/ 228 w 316"/>
                <a:gd name="T29" fmla="*/ 382 h 394"/>
                <a:gd name="T30" fmla="*/ 260 w 316"/>
                <a:gd name="T31" fmla="*/ 427 h 394"/>
                <a:gd name="T32" fmla="*/ 260 w 316"/>
                <a:gd name="T33" fmla="*/ 473 h 394"/>
                <a:gd name="T34" fmla="*/ 269 w 316"/>
                <a:gd name="T35" fmla="*/ 501 h 394"/>
                <a:gd name="T36" fmla="*/ 325 w 316"/>
                <a:gd name="T37" fmla="*/ 408 h 394"/>
                <a:gd name="T38" fmla="*/ 341 w 316"/>
                <a:gd name="T39" fmla="*/ 382 h 394"/>
                <a:gd name="T40" fmla="*/ 406 w 316"/>
                <a:gd name="T41" fmla="*/ 363 h 394"/>
                <a:gd name="T42" fmla="*/ 430 w 316"/>
                <a:gd name="T43" fmla="*/ 363 h 394"/>
                <a:gd name="T44" fmla="*/ 430 w 316"/>
                <a:gd name="T45" fmla="*/ 316 h 394"/>
                <a:gd name="T46" fmla="*/ 333 w 316"/>
                <a:gd name="T47" fmla="*/ 270 h 3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6" h="394">
                  <a:moveTo>
                    <a:pt x="244" y="212"/>
                  </a:moveTo>
                  <a:lnTo>
                    <a:pt x="208" y="182"/>
                  </a:lnTo>
                  <a:lnTo>
                    <a:pt x="173" y="138"/>
                  </a:lnTo>
                  <a:lnTo>
                    <a:pt x="137" y="110"/>
                  </a:lnTo>
                  <a:lnTo>
                    <a:pt x="60" y="58"/>
                  </a:lnTo>
                  <a:lnTo>
                    <a:pt x="18" y="15"/>
                  </a:lnTo>
                  <a:lnTo>
                    <a:pt x="12" y="0"/>
                  </a:lnTo>
                  <a:lnTo>
                    <a:pt x="0" y="15"/>
                  </a:lnTo>
                  <a:lnTo>
                    <a:pt x="0" y="80"/>
                  </a:lnTo>
                  <a:lnTo>
                    <a:pt x="24" y="110"/>
                  </a:lnTo>
                  <a:lnTo>
                    <a:pt x="48" y="146"/>
                  </a:lnTo>
                  <a:lnTo>
                    <a:pt x="84" y="190"/>
                  </a:lnTo>
                  <a:lnTo>
                    <a:pt x="102" y="212"/>
                  </a:lnTo>
                  <a:lnTo>
                    <a:pt x="155" y="262"/>
                  </a:lnTo>
                  <a:lnTo>
                    <a:pt x="167" y="299"/>
                  </a:lnTo>
                  <a:lnTo>
                    <a:pt x="191" y="335"/>
                  </a:lnTo>
                  <a:lnTo>
                    <a:pt x="191" y="371"/>
                  </a:lnTo>
                  <a:lnTo>
                    <a:pt x="197" y="393"/>
                  </a:lnTo>
                  <a:lnTo>
                    <a:pt x="238" y="320"/>
                  </a:lnTo>
                  <a:lnTo>
                    <a:pt x="250" y="299"/>
                  </a:lnTo>
                  <a:lnTo>
                    <a:pt x="298" y="284"/>
                  </a:lnTo>
                  <a:lnTo>
                    <a:pt x="315" y="284"/>
                  </a:lnTo>
                  <a:lnTo>
                    <a:pt x="315" y="248"/>
                  </a:lnTo>
                  <a:lnTo>
                    <a:pt x="244" y="21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5" name="Freeform 171"/>
            <p:cNvSpPr>
              <a:spLocks/>
            </p:cNvSpPr>
            <p:nvPr/>
          </p:nvSpPr>
          <p:spPr bwMode="auto">
            <a:xfrm>
              <a:off x="3054" y="2059"/>
              <a:ext cx="217" cy="289"/>
            </a:xfrm>
            <a:custGeom>
              <a:avLst/>
              <a:gdLst>
                <a:gd name="T0" fmla="*/ 253 w 185"/>
                <a:gd name="T1" fmla="*/ 158 h 256"/>
                <a:gd name="T2" fmla="*/ 229 w 185"/>
                <a:gd name="T3" fmla="*/ 102 h 256"/>
                <a:gd name="T4" fmla="*/ 164 w 185"/>
                <a:gd name="T5" fmla="*/ 37 h 256"/>
                <a:gd name="T6" fmla="*/ 65 w 185"/>
                <a:gd name="T7" fmla="*/ 0 h 256"/>
                <a:gd name="T8" fmla="*/ 33 w 185"/>
                <a:gd name="T9" fmla="*/ 0 h 256"/>
                <a:gd name="T10" fmla="*/ 33 w 185"/>
                <a:gd name="T11" fmla="*/ 85 h 256"/>
                <a:gd name="T12" fmla="*/ 33 w 185"/>
                <a:gd name="T13" fmla="*/ 158 h 256"/>
                <a:gd name="T14" fmla="*/ 0 w 185"/>
                <a:gd name="T15" fmla="*/ 195 h 256"/>
                <a:gd name="T16" fmla="*/ 0 w 185"/>
                <a:gd name="T17" fmla="*/ 270 h 256"/>
                <a:gd name="T18" fmla="*/ 33 w 185"/>
                <a:gd name="T19" fmla="*/ 306 h 256"/>
                <a:gd name="T20" fmla="*/ 56 w 185"/>
                <a:gd name="T21" fmla="*/ 306 h 256"/>
                <a:gd name="T22" fmla="*/ 106 w 185"/>
                <a:gd name="T23" fmla="*/ 306 h 256"/>
                <a:gd name="T24" fmla="*/ 138 w 185"/>
                <a:gd name="T25" fmla="*/ 325 h 256"/>
                <a:gd name="T26" fmla="*/ 189 w 185"/>
                <a:gd name="T27" fmla="*/ 316 h 256"/>
                <a:gd name="T28" fmla="*/ 204 w 185"/>
                <a:gd name="T29" fmla="*/ 306 h 256"/>
                <a:gd name="T30" fmla="*/ 204 w 185"/>
                <a:gd name="T31" fmla="*/ 306 h 256"/>
                <a:gd name="T32" fmla="*/ 253 w 185"/>
                <a:gd name="T33" fmla="*/ 158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5" h="256">
                  <a:moveTo>
                    <a:pt x="184" y="124"/>
                  </a:moveTo>
                  <a:lnTo>
                    <a:pt x="166" y="80"/>
                  </a:lnTo>
                  <a:lnTo>
                    <a:pt x="119" y="29"/>
                  </a:lnTo>
                  <a:lnTo>
                    <a:pt x="47" y="0"/>
                  </a:lnTo>
                  <a:lnTo>
                    <a:pt x="24" y="0"/>
                  </a:lnTo>
                  <a:lnTo>
                    <a:pt x="24" y="66"/>
                  </a:lnTo>
                  <a:lnTo>
                    <a:pt x="24" y="124"/>
                  </a:lnTo>
                  <a:lnTo>
                    <a:pt x="0" y="153"/>
                  </a:lnTo>
                  <a:lnTo>
                    <a:pt x="0" y="212"/>
                  </a:lnTo>
                  <a:lnTo>
                    <a:pt x="24" y="240"/>
                  </a:lnTo>
                  <a:lnTo>
                    <a:pt x="41" y="240"/>
                  </a:lnTo>
                  <a:lnTo>
                    <a:pt x="77" y="240"/>
                  </a:lnTo>
                  <a:lnTo>
                    <a:pt x="101" y="255"/>
                  </a:lnTo>
                  <a:lnTo>
                    <a:pt x="137" y="248"/>
                  </a:lnTo>
                  <a:lnTo>
                    <a:pt x="148" y="240"/>
                  </a:lnTo>
                  <a:lnTo>
                    <a:pt x="184" y="12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276" name="Freeform 172"/>
            <p:cNvSpPr>
              <a:spLocks/>
            </p:cNvSpPr>
            <p:nvPr/>
          </p:nvSpPr>
          <p:spPr bwMode="auto">
            <a:xfrm>
              <a:off x="3152" y="2364"/>
              <a:ext cx="285" cy="387"/>
            </a:xfrm>
            <a:custGeom>
              <a:avLst/>
              <a:gdLst>
                <a:gd name="T0" fmla="*/ 296 w 244"/>
                <a:gd name="T1" fmla="*/ 306 h 343"/>
                <a:gd name="T2" fmla="*/ 251 w 244"/>
                <a:gd name="T3" fmla="*/ 212 h 343"/>
                <a:gd name="T4" fmla="*/ 242 w 244"/>
                <a:gd name="T5" fmla="*/ 158 h 343"/>
                <a:gd name="T6" fmla="*/ 179 w 244"/>
                <a:gd name="T7" fmla="*/ 139 h 343"/>
                <a:gd name="T8" fmla="*/ 99 w 244"/>
                <a:gd name="T9" fmla="*/ 37 h 343"/>
                <a:gd name="T10" fmla="*/ 72 w 244"/>
                <a:gd name="T11" fmla="*/ 9 h 343"/>
                <a:gd name="T12" fmla="*/ 18 w 244"/>
                <a:gd name="T13" fmla="*/ 0 h 343"/>
                <a:gd name="T14" fmla="*/ 0 w 244"/>
                <a:gd name="T15" fmla="*/ 46 h 343"/>
                <a:gd name="T16" fmla="*/ 46 w 244"/>
                <a:gd name="T17" fmla="*/ 111 h 343"/>
                <a:gd name="T18" fmla="*/ 46 w 244"/>
                <a:gd name="T19" fmla="*/ 185 h 343"/>
                <a:gd name="T20" fmla="*/ 46 w 244"/>
                <a:gd name="T21" fmla="*/ 240 h 343"/>
                <a:gd name="T22" fmla="*/ 135 w 244"/>
                <a:gd name="T23" fmla="*/ 343 h 343"/>
                <a:gd name="T24" fmla="*/ 153 w 244"/>
                <a:gd name="T25" fmla="*/ 370 h 343"/>
                <a:gd name="T26" fmla="*/ 216 w 244"/>
                <a:gd name="T27" fmla="*/ 436 h 343"/>
                <a:gd name="T28" fmla="*/ 260 w 244"/>
                <a:gd name="T29" fmla="*/ 416 h 343"/>
                <a:gd name="T30" fmla="*/ 296 w 244"/>
                <a:gd name="T31" fmla="*/ 370 h 343"/>
                <a:gd name="T32" fmla="*/ 332 w 244"/>
                <a:gd name="T33" fmla="*/ 370 h 343"/>
                <a:gd name="T34" fmla="*/ 296 w 244"/>
                <a:gd name="T35" fmla="*/ 306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343">
                  <a:moveTo>
                    <a:pt x="217" y="240"/>
                  </a:moveTo>
                  <a:lnTo>
                    <a:pt x="184" y="167"/>
                  </a:lnTo>
                  <a:lnTo>
                    <a:pt x="177" y="124"/>
                  </a:lnTo>
                  <a:lnTo>
                    <a:pt x="131" y="109"/>
                  </a:lnTo>
                  <a:lnTo>
                    <a:pt x="73" y="29"/>
                  </a:lnTo>
                  <a:lnTo>
                    <a:pt x="53" y="7"/>
                  </a:lnTo>
                  <a:lnTo>
                    <a:pt x="13" y="0"/>
                  </a:lnTo>
                  <a:lnTo>
                    <a:pt x="0" y="36"/>
                  </a:lnTo>
                  <a:lnTo>
                    <a:pt x="33" y="87"/>
                  </a:lnTo>
                  <a:lnTo>
                    <a:pt x="33" y="145"/>
                  </a:lnTo>
                  <a:lnTo>
                    <a:pt x="33" y="189"/>
                  </a:lnTo>
                  <a:lnTo>
                    <a:pt x="99" y="269"/>
                  </a:lnTo>
                  <a:lnTo>
                    <a:pt x="112" y="291"/>
                  </a:lnTo>
                  <a:lnTo>
                    <a:pt x="158" y="342"/>
                  </a:lnTo>
                  <a:lnTo>
                    <a:pt x="191" y="327"/>
                  </a:lnTo>
                  <a:lnTo>
                    <a:pt x="217" y="291"/>
                  </a:lnTo>
                  <a:lnTo>
                    <a:pt x="243" y="291"/>
                  </a:lnTo>
                  <a:lnTo>
                    <a:pt x="217" y="24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7277" name="AutoShape 173"/>
            <p:cNvCxnSpPr>
              <a:cxnSpLocks noChangeShapeType="1"/>
            </p:cNvCxnSpPr>
            <p:nvPr/>
          </p:nvCxnSpPr>
          <p:spPr bwMode="auto">
            <a:xfrm rot="-5400000">
              <a:off x="3555" y="1680"/>
              <a:ext cx="1" cy="1"/>
            </a:xfrm>
            <a:prstGeom prst="bentConnector3">
              <a:avLst>
                <a:gd name="adj1" fmla="val 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78" name="AutoShape 174"/>
            <p:cNvCxnSpPr>
              <a:cxnSpLocks noChangeShapeType="1"/>
              <a:endCxn id="47274" idx="2"/>
            </p:cNvCxnSpPr>
            <p:nvPr/>
          </p:nvCxnSpPr>
          <p:spPr bwMode="auto">
            <a:xfrm rot="10800000">
              <a:off x="3423" y="2330"/>
              <a:ext cx="1402" cy="227"/>
            </a:xfrm>
            <a:prstGeom prst="curvedConnector4">
              <a:avLst>
                <a:gd name="adj1" fmla="val 44009"/>
                <a:gd name="adj2" fmla="val 232157"/>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79" name="AutoShape 175"/>
            <p:cNvCxnSpPr>
              <a:cxnSpLocks noChangeShapeType="1"/>
              <a:endCxn id="47264" idx="6"/>
            </p:cNvCxnSpPr>
            <p:nvPr/>
          </p:nvCxnSpPr>
          <p:spPr bwMode="auto">
            <a:xfrm rot="5400000" flipH="1">
              <a:off x="4120" y="1681"/>
              <a:ext cx="997" cy="555"/>
            </a:xfrm>
            <a:prstGeom prst="curvedConnector3">
              <a:avLst>
                <a:gd name="adj1" fmla="val 49148"/>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0" name="AutoShape 176"/>
            <p:cNvCxnSpPr>
              <a:cxnSpLocks noChangeShapeType="1"/>
              <a:endCxn id="47266" idx="18"/>
            </p:cNvCxnSpPr>
            <p:nvPr/>
          </p:nvCxnSpPr>
          <p:spPr bwMode="auto">
            <a:xfrm rot="10800000">
              <a:off x="3714" y="1755"/>
              <a:ext cx="1106" cy="744"/>
            </a:xfrm>
            <a:prstGeom prst="curvedConnector3">
              <a:avLst>
                <a:gd name="adj1" fmla="val 4105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1" name="AutoShape 177"/>
            <p:cNvCxnSpPr>
              <a:cxnSpLocks noChangeShapeType="1"/>
            </p:cNvCxnSpPr>
            <p:nvPr/>
          </p:nvCxnSpPr>
          <p:spPr bwMode="auto">
            <a:xfrm rot="5400000">
              <a:off x="4323" y="2737"/>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2" name="AutoShape 178"/>
            <p:cNvCxnSpPr>
              <a:cxnSpLocks noChangeShapeType="1"/>
            </p:cNvCxnSpPr>
            <p:nvPr/>
          </p:nvCxnSpPr>
          <p:spPr bwMode="auto">
            <a:xfrm rot="10800000" flipV="1">
              <a:off x="3747" y="2586"/>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3" name="AutoShape 179"/>
            <p:cNvCxnSpPr>
              <a:cxnSpLocks noChangeShapeType="1"/>
            </p:cNvCxnSpPr>
            <p:nvPr/>
          </p:nvCxnSpPr>
          <p:spPr bwMode="auto">
            <a:xfrm rot="10800000">
              <a:off x="3759" y="2501"/>
              <a:ext cx="1402" cy="227"/>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4" name="AutoShape 180"/>
            <p:cNvCxnSpPr>
              <a:cxnSpLocks noChangeShapeType="1"/>
            </p:cNvCxnSpPr>
            <p:nvPr/>
          </p:nvCxnSpPr>
          <p:spPr bwMode="auto">
            <a:xfrm rot="5400000" flipH="1">
              <a:off x="4456" y="1852"/>
              <a:ext cx="997" cy="555"/>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5" name="AutoShape 181"/>
            <p:cNvCxnSpPr>
              <a:cxnSpLocks noChangeShapeType="1"/>
            </p:cNvCxnSpPr>
            <p:nvPr/>
          </p:nvCxnSpPr>
          <p:spPr bwMode="auto">
            <a:xfrm rot="10800000">
              <a:off x="4050" y="1926"/>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6" name="AutoShape 182"/>
            <p:cNvCxnSpPr>
              <a:cxnSpLocks noChangeShapeType="1"/>
            </p:cNvCxnSpPr>
            <p:nvPr/>
          </p:nvCxnSpPr>
          <p:spPr bwMode="auto">
            <a:xfrm rot="5400000">
              <a:off x="4659" y="2860"/>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7" name="AutoShape 183"/>
            <p:cNvCxnSpPr>
              <a:cxnSpLocks noChangeShapeType="1"/>
            </p:cNvCxnSpPr>
            <p:nvPr/>
          </p:nvCxnSpPr>
          <p:spPr bwMode="auto">
            <a:xfrm rot="10800000" flipV="1">
              <a:off x="4083" y="2603"/>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8" name="AutoShape 184"/>
            <p:cNvCxnSpPr>
              <a:cxnSpLocks noChangeShapeType="1"/>
            </p:cNvCxnSpPr>
            <p:nvPr/>
          </p:nvCxnSpPr>
          <p:spPr bwMode="auto">
            <a:xfrm rot="16200000" flipH="1">
              <a:off x="4320" y="1822"/>
              <a:ext cx="864" cy="672"/>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89" name="AutoShape 185"/>
            <p:cNvCxnSpPr>
              <a:cxnSpLocks noChangeShapeType="1"/>
            </p:cNvCxnSpPr>
            <p:nvPr/>
          </p:nvCxnSpPr>
          <p:spPr bwMode="auto">
            <a:xfrm>
              <a:off x="3840" y="1870"/>
              <a:ext cx="816" cy="720"/>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90" name="AutoShape 186"/>
            <p:cNvCxnSpPr>
              <a:cxnSpLocks noChangeShapeType="1"/>
            </p:cNvCxnSpPr>
            <p:nvPr/>
          </p:nvCxnSpPr>
          <p:spPr bwMode="auto">
            <a:xfrm>
              <a:off x="4080" y="2494"/>
              <a:ext cx="672" cy="384"/>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91" name="AutoShape 187"/>
            <p:cNvCxnSpPr>
              <a:cxnSpLocks noChangeShapeType="1"/>
            </p:cNvCxnSpPr>
            <p:nvPr/>
          </p:nvCxnSpPr>
          <p:spPr bwMode="auto">
            <a:xfrm rot="16200000" flipH="1">
              <a:off x="4488" y="2230"/>
              <a:ext cx="624" cy="576"/>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92" name="AutoShape 188"/>
            <p:cNvCxnSpPr>
              <a:cxnSpLocks noChangeShapeType="1"/>
            </p:cNvCxnSpPr>
            <p:nvPr/>
          </p:nvCxnSpPr>
          <p:spPr bwMode="auto">
            <a:xfrm rot="10800000">
              <a:off x="3696" y="1534"/>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293" name="AutoShape 189"/>
            <p:cNvCxnSpPr>
              <a:cxnSpLocks noChangeShapeType="1"/>
            </p:cNvCxnSpPr>
            <p:nvPr/>
          </p:nvCxnSpPr>
          <p:spPr bwMode="auto">
            <a:xfrm rot="10800000">
              <a:off x="3312" y="1822"/>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0" name="Slide Number Placeholder 189"/>
          <p:cNvSpPr>
            <a:spLocks noGrp="1"/>
          </p:cNvSpPr>
          <p:nvPr>
            <p:ph type="sldNum" sz="quarter" idx="12"/>
          </p:nvPr>
        </p:nvSpPr>
        <p:spPr/>
        <p:txBody>
          <a:bodyPr/>
          <a:lstStyle/>
          <a:p>
            <a:fld id="{EC94FE43-ECF7-4811-AFCB-0690B7462E36}" type="slidenum">
              <a:rPr lang="en-US" smtClean="0"/>
              <a:pPr/>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p:nvPr>
        </p:nvSpPr>
        <p:spPr>
          <a:xfrm>
            <a:off x="0" y="533400"/>
            <a:ext cx="9144000" cy="1143000"/>
          </a:xfrm>
        </p:spPr>
        <p:txBody>
          <a:bodyPr>
            <a:normAutofit fontScale="90000"/>
          </a:bodyPr>
          <a:lstStyle/>
          <a:p>
            <a:pPr eaLnBrk="1" hangingPunct="1">
              <a:defRPr/>
            </a:pPr>
            <a:r>
              <a:rPr lang="en-US" sz="4000" dirty="0"/>
              <a:t>Memory Difference between Stimulant and Comparison </a:t>
            </a:r>
            <a:r>
              <a:rPr lang="en-US" sz="4000" dirty="0" smtClean="0"/>
              <a:t>Groups</a:t>
            </a:r>
            <a:endParaRPr lang="en-US" sz="4000" dirty="0"/>
          </a:p>
        </p:txBody>
      </p:sp>
      <p:graphicFrame>
        <p:nvGraphicFramePr>
          <p:cNvPr id="2" name="Object 3"/>
          <p:cNvGraphicFramePr>
            <a:graphicFrameLocks noGrp="1" noChangeAspect="1"/>
          </p:cNvGraphicFramePr>
          <p:nvPr>
            <p:ph type="chart" idx="1"/>
          </p:nvPr>
        </p:nvGraphicFramePr>
        <p:xfrm>
          <a:off x="660400" y="2322513"/>
          <a:ext cx="8128000" cy="425608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1F69A58F-A893-4F73-8896-EDEA395E277A}" type="slidenum">
              <a:rPr lang="en-US" smtClean="0"/>
              <a:pPr>
                <a:defRPr/>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extLst>
              <p:ext uri="{D42A27DB-BD31-4B8C-83A1-F6EECF244321}">
                <p14:modId xmlns:p14="http://schemas.microsoft.com/office/powerpoint/2010/main" val="3122002107"/>
              </p:ext>
            </p:extLst>
          </p:nvPr>
        </p:nvGraphicFramePr>
        <p:xfrm>
          <a:off x="685800" y="1157287"/>
          <a:ext cx="6477000" cy="5029200"/>
        </p:xfrm>
        <a:graphic>
          <a:graphicData uri="http://schemas.openxmlformats.org/presentationml/2006/ole">
            <mc:AlternateContent xmlns:mc="http://schemas.openxmlformats.org/markup-compatibility/2006">
              <mc:Choice xmlns:v="urn:schemas-microsoft-com:vml" Requires="v">
                <p:oleObj spid="_x0000_s274514" name="Bitmap Image" r:id="rId4" imgW="2343477" imgH="1895238" progId="PBrush">
                  <p:embed/>
                </p:oleObj>
              </mc:Choice>
              <mc:Fallback>
                <p:oleObj name="Bitmap Image" r:id="rId4" imgW="2343477" imgH="1895238" progId="PBrush">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157287"/>
                        <a:ext cx="647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03" name="Object 3"/>
          <p:cNvGraphicFramePr>
            <a:graphicFrameLocks noChangeAspect="1"/>
          </p:cNvGraphicFramePr>
          <p:nvPr>
            <p:extLst>
              <p:ext uri="{D42A27DB-BD31-4B8C-83A1-F6EECF244321}">
                <p14:modId xmlns:p14="http://schemas.microsoft.com/office/powerpoint/2010/main" val="866006148"/>
              </p:ext>
            </p:extLst>
          </p:nvPr>
        </p:nvGraphicFramePr>
        <p:xfrm>
          <a:off x="7629525" y="2351087"/>
          <a:ext cx="354013" cy="3886200"/>
        </p:xfrm>
        <a:graphic>
          <a:graphicData uri="http://schemas.openxmlformats.org/presentationml/2006/ole">
            <mc:AlternateContent xmlns:mc="http://schemas.openxmlformats.org/markup-compatibility/2006">
              <mc:Choice xmlns:v="urn:schemas-microsoft-com:vml" Requires="v">
                <p:oleObj spid="_x0000_s274515" name="Bitmap Image" r:id="rId6" imgW="66596" imgH="1066667" progId="PBrush">
                  <p:embed/>
                </p:oleObj>
              </mc:Choice>
              <mc:Fallback>
                <p:oleObj name="Bitmap Image" r:id="rId6" imgW="66596" imgH="1066667" progId="PBrush">
                  <p:embed/>
                  <p:pic>
                    <p:nvPicPr>
                      <p:cNvPr id="0"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525" y="2351087"/>
                        <a:ext cx="35401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4" name="Text Box 4"/>
          <p:cNvSpPr txBox="1">
            <a:spLocks noChangeArrowheads="1"/>
          </p:cNvSpPr>
          <p:nvPr/>
        </p:nvSpPr>
        <p:spPr bwMode="auto">
          <a:xfrm>
            <a:off x="7162800" y="1385887"/>
            <a:ext cx="12779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400" b="1">
                <a:solidFill>
                  <a:srgbClr val="FFFF00"/>
                </a:solidFill>
                <a:latin typeface="Arial" pitchFamily="34" charset="0"/>
              </a:rPr>
              <a:t>Control</a:t>
            </a:r>
            <a:br>
              <a:rPr lang="en-US" altLang="en-US" sz="2400" b="1">
                <a:solidFill>
                  <a:srgbClr val="FFFF00"/>
                </a:solidFill>
                <a:latin typeface="Arial" pitchFamily="34" charset="0"/>
              </a:rPr>
            </a:br>
            <a:r>
              <a:rPr lang="en-US" altLang="en-US" sz="2400" b="1">
                <a:solidFill>
                  <a:srgbClr val="FFFF00"/>
                </a:solidFill>
                <a:latin typeface="Arial" pitchFamily="34" charset="0"/>
              </a:rPr>
              <a:t> &gt; MA</a:t>
            </a:r>
          </a:p>
        </p:txBody>
      </p:sp>
      <p:sp>
        <p:nvSpPr>
          <p:cNvPr id="51205" name="Text Box 5"/>
          <p:cNvSpPr txBox="1">
            <a:spLocks noChangeArrowheads="1"/>
          </p:cNvSpPr>
          <p:nvPr/>
        </p:nvSpPr>
        <p:spPr bwMode="auto">
          <a:xfrm>
            <a:off x="8001000" y="2212975"/>
            <a:ext cx="382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4</a:t>
            </a:r>
          </a:p>
        </p:txBody>
      </p:sp>
      <p:sp>
        <p:nvSpPr>
          <p:cNvPr id="51206" name="Text Box 6"/>
          <p:cNvSpPr txBox="1">
            <a:spLocks noChangeArrowheads="1"/>
          </p:cNvSpPr>
          <p:nvPr/>
        </p:nvSpPr>
        <p:spPr bwMode="auto">
          <a:xfrm>
            <a:off x="8001000" y="3127375"/>
            <a:ext cx="3825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3</a:t>
            </a:r>
          </a:p>
        </p:txBody>
      </p:sp>
      <p:sp>
        <p:nvSpPr>
          <p:cNvPr id="51207" name="Text Box 7"/>
          <p:cNvSpPr txBox="1">
            <a:spLocks noChangeArrowheads="1"/>
          </p:cNvSpPr>
          <p:nvPr/>
        </p:nvSpPr>
        <p:spPr bwMode="auto">
          <a:xfrm>
            <a:off x="8001000" y="4052887"/>
            <a:ext cx="382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2</a:t>
            </a:r>
          </a:p>
        </p:txBody>
      </p:sp>
      <p:sp>
        <p:nvSpPr>
          <p:cNvPr id="51208" name="Text Box 8"/>
          <p:cNvSpPr txBox="1">
            <a:spLocks noChangeArrowheads="1"/>
          </p:cNvSpPr>
          <p:nvPr/>
        </p:nvSpPr>
        <p:spPr bwMode="auto">
          <a:xfrm>
            <a:off x="8001000" y="5805487"/>
            <a:ext cx="382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0</a:t>
            </a:r>
          </a:p>
        </p:txBody>
      </p:sp>
      <p:sp>
        <p:nvSpPr>
          <p:cNvPr id="51209" name="Text Box 9"/>
          <p:cNvSpPr txBox="1">
            <a:spLocks noChangeArrowheads="1"/>
          </p:cNvSpPr>
          <p:nvPr/>
        </p:nvSpPr>
        <p:spPr bwMode="auto">
          <a:xfrm>
            <a:off x="8001000" y="4967287"/>
            <a:ext cx="382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1</a:t>
            </a:r>
          </a:p>
        </p:txBody>
      </p:sp>
      <p:sp>
        <p:nvSpPr>
          <p:cNvPr id="51210" name="Text Box 10"/>
          <p:cNvSpPr txBox="1">
            <a:spLocks noChangeArrowheads="1"/>
          </p:cNvSpPr>
          <p:nvPr/>
        </p:nvSpPr>
        <p:spPr bwMode="auto">
          <a:xfrm>
            <a:off x="3184525" y="117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endParaRPr lang="en-US" altLang="en-US" sz="2400">
              <a:latin typeface="Times New Roman" pitchFamily="18" charset="0"/>
            </a:endParaRPr>
          </a:p>
        </p:txBody>
      </p:sp>
      <p:sp>
        <p:nvSpPr>
          <p:cNvPr id="2" name="Title 1"/>
          <p:cNvSpPr>
            <a:spLocks noGrp="1"/>
          </p:cNvSpPr>
          <p:nvPr>
            <p:ph type="title"/>
          </p:nvPr>
        </p:nvSpPr>
        <p:spPr>
          <a:xfrm>
            <a:off x="457200" y="152400"/>
            <a:ext cx="8229600" cy="1143000"/>
          </a:xfrm>
        </p:spPr>
        <p:txBody>
          <a:bodyPr/>
          <a:lstStyle/>
          <a:p>
            <a:r>
              <a:rPr lang="en-US" dirty="0" smtClean="0"/>
              <a:t>The Effect of Meth on the Brain</a:t>
            </a:r>
            <a:endParaRPr lang="en-US" dirty="0"/>
          </a:p>
        </p:txBody>
      </p:sp>
      <p:sp>
        <p:nvSpPr>
          <p:cNvPr id="11" name="Slide Number Placeholder 10"/>
          <p:cNvSpPr>
            <a:spLocks noGrp="1"/>
          </p:cNvSpPr>
          <p:nvPr>
            <p:ph type="sldNum" sz="quarter" idx="12"/>
          </p:nvPr>
        </p:nvSpPr>
        <p:spPr/>
        <p:txBody>
          <a:bodyPr/>
          <a:lstStyle/>
          <a:p>
            <a:fld id="{EC94FE43-ECF7-4811-AFCB-0690B7462E36}"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extLst>
              <p:ext uri="{D42A27DB-BD31-4B8C-83A1-F6EECF244321}">
                <p14:modId xmlns:p14="http://schemas.microsoft.com/office/powerpoint/2010/main" val="2938711163"/>
              </p:ext>
            </p:extLst>
          </p:nvPr>
        </p:nvGraphicFramePr>
        <p:xfrm>
          <a:off x="762000" y="1046162"/>
          <a:ext cx="6248400" cy="5410200"/>
        </p:xfrm>
        <a:graphic>
          <a:graphicData uri="http://schemas.openxmlformats.org/presentationml/2006/ole">
            <mc:AlternateContent xmlns:mc="http://schemas.openxmlformats.org/markup-compatibility/2006">
              <mc:Choice xmlns:v="urn:schemas-microsoft-com:vml" Requires="v">
                <p:oleObj spid="_x0000_s275538" name="Bitmap Image" r:id="rId4" imgW="1933333" imgH="1905266" progId="PBrush">
                  <p:embed/>
                </p:oleObj>
              </mc:Choice>
              <mc:Fallback>
                <p:oleObj name="Bitmap Image" r:id="rId4" imgW="1933333" imgH="1905266" progId="PBrush">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t="1474"/>
                      <a:stretch>
                        <a:fillRect/>
                      </a:stretch>
                    </p:blipFill>
                    <p:spPr bwMode="auto">
                      <a:xfrm>
                        <a:off x="762000" y="1046162"/>
                        <a:ext cx="6248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7" name="Text Box 3"/>
          <p:cNvSpPr txBox="1">
            <a:spLocks noChangeArrowheads="1"/>
          </p:cNvSpPr>
          <p:nvPr/>
        </p:nvSpPr>
        <p:spPr bwMode="auto">
          <a:xfrm>
            <a:off x="7338231" y="1595437"/>
            <a:ext cx="12779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r>
              <a:rPr lang="en-US" altLang="en-US" sz="2400" b="1" dirty="0">
                <a:solidFill>
                  <a:srgbClr val="FFFF00"/>
                </a:solidFill>
                <a:latin typeface="Arial" pitchFamily="34" charset="0"/>
              </a:rPr>
              <a:t>MA &gt; </a:t>
            </a:r>
          </a:p>
          <a:p>
            <a:pPr algn="ctr" eaLnBrk="1" hangingPunct="1"/>
            <a:r>
              <a:rPr lang="en-US" altLang="en-US" sz="2400" b="1" dirty="0">
                <a:solidFill>
                  <a:srgbClr val="FFFF00"/>
                </a:solidFill>
                <a:latin typeface="Arial" pitchFamily="34" charset="0"/>
              </a:rPr>
              <a:t>Control</a:t>
            </a:r>
          </a:p>
        </p:txBody>
      </p:sp>
      <p:grpSp>
        <p:nvGrpSpPr>
          <p:cNvPr id="2" name="Group 4"/>
          <p:cNvGrpSpPr>
            <a:grpSpLocks/>
          </p:cNvGrpSpPr>
          <p:nvPr/>
        </p:nvGrpSpPr>
        <p:grpSpPr bwMode="auto">
          <a:xfrm>
            <a:off x="7696200" y="2341562"/>
            <a:ext cx="723900" cy="4287838"/>
            <a:chOff x="4944" y="1241"/>
            <a:chExt cx="415" cy="2575"/>
          </a:xfrm>
        </p:grpSpPr>
        <p:graphicFrame>
          <p:nvGraphicFramePr>
            <p:cNvPr id="52229" name="Object 5"/>
            <p:cNvGraphicFramePr>
              <a:graphicFrameLocks noChangeAspect="1"/>
            </p:cNvGraphicFramePr>
            <p:nvPr/>
          </p:nvGraphicFramePr>
          <p:xfrm>
            <a:off x="4944" y="1337"/>
            <a:ext cx="196" cy="2376"/>
          </p:xfrm>
          <a:graphic>
            <a:graphicData uri="http://schemas.openxmlformats.org/presentationml/2006/ole">
              <mc:AlternateContent xmlns:mc="http://schemas.openxmlformats.org/markup-compatibility/2006">
                <mc:Choice xmlns:v="urn:schemas-microsoft-com:vml" Requires="v">
                  <p:oleObj spid="_x0000_s275539" name="Bitmap Image" r:id="rId6" imgW="161990" imgH="1867161" progId="PBrush">
                    <p:embed/>
                  </p:oleObj>
                </mc:Choice>
                <mc:Fallback>
                  <p:oleObj name="Bitmap Image" r:id="rId6" imgW="161990" imgH="1867161" progId="PBrush">
                    <p:embed/>
                    <p:pic>
                      <p:nvPicPr>
                        <p:cNvPr id="0"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4" y="1337"/>
                          <a:ext cx="196" cy="2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0" name="Text Box 6"/>
            <p:cNvSpPr txBox="1">
              <a:spLocks noChangeArrowheads="1"/>
            </p:cNvSpPr>
            <p:nvPr/>
          </p:nvSpPr>
          <p:spPr bwMode="auto">
            <a:xfrm>
              <a:off x="5140" y="1241"/>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5</a:t>
              </a:r>
            </a:p>
          </p:txBody>
        </p:sp>
        <p:sp>
          <p:nvSpPr>
            <p:cNvPr id="52231" name="Text Box 7"/>
            <p:cNvSpPr txBox="1">
              <a:spLocks noChangeArrowheads="1"/>
            </p:cNvSpPr>
            <p:nvPr/>
          </p:nvSpPr>
          <p:spPr bwMode="auto">
            <a:xfrm>
              <a:off x="5140" y="1728"/>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4</a:t>
              </a:r>
            </a:p>
          </p:txBody>
        </p:sp>
        <p:sp>
          <p:nvSpPr>
            <p:cNvPr id="52232" name="Text Box 8"/>
            <p:cNvSpPr txBox="1">
              <a:spLocks noChangeArrowheads="1"/>
            </p:cNvSpPr>
            <p:nvPr/>
          </p:nvSpPr>
          <p:spPr bwMode="auto">
            <a:xfrm>
              <a:off x="5140" y="2601"/>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2</a:t>
              </a:r>
            </a:p>
          </p:txBody>
        </p:sp>
        <p:sp>
          <p:nvSpPr>
            <p:cNvPr id="52233" name="Text Box 9"/>
            <p:cNvSpPr txBox="1">
              <a:spLocks noChangeArrowheads="1"/>
            </p:cNvSpPr>
            <p:nvPr/>
          </p:nvSpPr>
          <p:spPr bwMode="auto">
            <a:xfrm>
              <a:off x="5140" y="3504"/>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0</a:t>
              </a:r>
            </a:p>
          </p:txBody>
        </p:sp>
        <p:sp>
          <p:nvSpPr>
            <p:cNvPr id="52234" name="Text Box 10"/>
            <p:cNvSpPr txBox="1">
              <a:spLocks noChangeArrowheads="1"/>
            </p:cNvSpPr>
            <p:nvPr/>
          </p:nvSpPr>
          <p:spPr bwMode="auto">
            <a:xfrm>
              <a:off x="5140" y="3054"/>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1</a:t>
              </a:r>
            </a:p>
          </p:txBody>
        </p:sp>
        <p:sp>
          <p:nvSpPr>
            <p:cNvPr id="52235" name="Text Box 11"/>
            <p:cNvSpPr txBox="1">
              <a:spLocks noChangeArrowheads="1"/>
            </p:cNvSpPr>
            <p:nvPr/>
          </p:nvSpPr>
          <p:spPr bwMode="auto">
            <a:xfrm>
              <a:off x="5140" y="2142"/>
              <a:ext cx="219"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r>
                <a:rPr lang="en-US" altLang="en-US" sz="2800">
                  <a:solidFill>
                    <a:srgbClr val="FFFF00"/>
                  </a:solidFill>
                  <a:latin typeface="Arial" pitchFamily="34" charset="0"/>
                </a:rPr>
                <a:t>3</a:t>
              </a:r>
            </a:p>
          </p:txBody>
        </p:sp>
      </p:grpSp>
      <p:sp>
        <p:nvSpPr>
          <p:cNvPr id="3" name="Title 2"/>
          <p:cNvSpPr>
            <a:spLocks noGrp="1"/>
          </p:cNvSpPr>
          <p:nvPr>
            <p:ph type="title"/>
          </p:nvPr>
        </p:nvSpPr>
        <p:spPr>
          <a:xfrm>
            <a:off x="457200" y="152400"/>
            <a:ext cx="8229600" cy="1143000"/>
          </a:xfrm>
        </p:spPr>
        <p:txBody>
          <a:bodyPr/>
          <a:lstStyle/>
          <a:p>
            <a:r>
              <a:rPr lang="en-US" dirty="0" smtClean="0"/>
              <a:t>The Effect of Meth on the Brain</a:t>
            </a:r>
            <a:endParaRPr lang="en-US" dirty="0"/>
          </a:p>
        </p:txBody>
      </p:sp>
      <p:sp>
        <p:nvSpPr>
          <p:cNvPr id="12" name="Slide Number Placeholder 11"/>
          <p:cNvSpPr>
            <a:spLocks noGrp="1"/>
          </p:cNvSpPr>
          <p:nvPr>
            <p:ph type="sldNum" sz="quarter" idx="12"/>
          </p:nvPr>
        </p:nvSpPr>
        <p:spPr/>
        <p:txBody>
          <a:bodyPr/>
          <a:lstStyle/>
          <a:p>
            <a:fld id="{EC94FE43-ECF7-4811-AFCB-0690B7462E36}"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 Question</a:t>
            </a:r>
            <a:endParaRPr lang="en-US" dirty="0"/>
          </a:p>
        </p:txBody>
      </p:sp>
      <p:sp>
        <p:nvSpPr>
          <p:cNvPr id="3" name="Content Placeholder 2"/>
          <p:cNvSpPr>
            <a:spLocks noGrp="1"/>
          </p:cNvSpPr>
          <p:nvPr>
            <p:ph idx="1"/>
          </p:nvPr>
        </p:nvSpPr>
        <p:spPr/>
        <p:txBody>
          <a:bodyPr>
            <a:normAutofit/>
          </a:bodyPr>
          <a:lstStyle/>
          <a:p>
            <a:pPr marL="514350" indent="-514350" algn="ctr">
              <a:buClr>
                <a:srgbClr val="FFFF00"/>
              </a:buClr>
              <a:buFont typeface="+mj-lt"/>
              <a:buAutoNum type="arabicPeriod" startAt="4"/>
            </a:pPr>
            <a:r>
              <a:rPr lang="en-US" dirty="0" smtClean="0"/>
              <a:t>Older adults infected with HIV show lower rates of viral suppression on ARTs when compared to younger adults.</a:t>
            </a:r>
          </a:p>
          <a:p>
            <a:pPr marL="514350" indent="-514350" algn="ctr">
              <a:buClr>
                <a:srgbClr val="FFFF00"/>
              </a:buClr>
              <a:buNone/>
            </a:pPr>
            <a:endParaRPr lang="en-US" dirty="0" smtClean="0"/>
          </a:p>
          <a:p>
            <a:pPr marL="514350" indent="-514350">
              <a:buNone/>
            </a:pPr>
            <a:r>
              <a:rPr lang="en-US" dirty="0" smtClean="0"/>
              <a:t>		</a:t>
            </a:r>
            <a:r>
              <a:rPr lang="en-US" dirty="0" smtClean="0">
                <a:solidFill>
                  <a:srgbClr val="FFFF00"/>
                </a:solidFill>
              </a:rPr>
              <a:t>A. </a:t>
            </a:r>
            <a:r>
              <a:rPr lang="en-US" dirty="0" smtClean="0"/>
              <a:t>True  </a:t>
            </a:r>
          </a:p>
          <a:p>
            <a:pPr marL="514350" indent="-514350">
              <a:buNone/>
            </a:pPr>
            <a:r>
              <a:rPr lang="en-US" dirty="0" smtClean="0"/>
              <a:t>		</a:t>
            </a:r>
            <a:r>
              <a:rPr lang="en-US" dirty="0" smtClean="0">
                <a:solidFill>
                  <a:srgbClr val="FFFF00"/>
                </a:solidFill>
              </a:rPr>
              <a:t>B. </a:t>
            </a:r>
            <a:r>
              <a:rPr lang="en-US" dirty="0" smtClean="0"/>
              <a:t>False</a:t>
            </a:r>
          </a:p>
        </p:txBody>
      </p:sp>
      <p:sp>
        <p:nvSpPr>
          <p:cNvPr id="4" name="Slide Number Placeholder 3"/>
          <p:cNvSpPr>
            <a:spLocks noGrp="1"/>
          </p:cNvSpPr>
          <p:nvPr>
            <p:ph type="sldNum" sz="quarter" idx="12"/>
          </p:nvPr>
        </p:nvSpPr>
        <p:spPr/>
        <p:txBody>
          <a:bodyPr/>
          <a:lstStyle/>
          <a:p>
            <a:fld id="{EC94FE43-ECF7-4811-AFCB-0690B7462E36}"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106612" y="381000"/>
            <a:ext cx="4065588" cy="617378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9537"/>
          <a:stretch>
            <a:fillRect/>
          </a:stretch>
        </p:blipFill>
        <p:spPr bwMode="auto">
          <a:xfrm>
            <a:off x="5486400" y="975232"/>
            <a:ext cx="58261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2" name="Text Box 4"/>
          <p:cNvSpPr txBox="1">
            <a:spLocks noChangeArrowheads="1"/>
          </p:cNvSpPr>
          <p:nvPr/>
        </p:nvSpPr>
        <p:spPr bwMode="auto">
          <a:xfrm rot="-5410123">
            <a:off x="3973513" y="3671887"/>
            <a:ext cx="38798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000" b="1">
                <a:solidFill>
                  <a:srgbClr val="FFFFFF"/>
                </a:solidFill>
                <a:latin typeface="Times" pitchFamily="18" charset="0"/>
                <a:ea typeface="Osaka"/>
                <a:cs typeface="Osaka"/>
              </a:rPr>
              <a:t>DA D2 Receptor Availability</a:t>
            </a:r>
          </a:p>
        </p:txBody>
      </p:sp>
      <p:pic>
        <p:nvPicPr>
          <p:cNvPr id="430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30832" r="47499" b="58324"/>
          <a:stretch>
            <a:fillRect/>
          </a:stretch>
        </p:blipFill>
        <p:spPr bwMode="auto">
          <a:xfrm>
            <a:off x="3810000" y="3276600"/>
            <a:ext cx="1282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499" r="75833" b="58324"/>
          <a:stretch>
            <a:fillRect/>
          </a:stretch>
        </p:blipFill>
        <p:spPr bwMode="auto">
          <a:xfrm>
            <a:off x="2057400" y="3298902"/>
            <a:ext cx="133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4913" y="419100"/>
            <a:ext cx="128111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150" y="365202"/>
            <a:ext cx="124618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7" name="Text Box 9"/>
          <p:cNvSpPr txBox="1">
            <a:spLocks noChangeArrowheads="1"/>
          </p:cNvSpPr>
          <p:nvPr/>
        </p:nvSpPr>
        <p:spPr bwMode="auto">
          <a:xfrm>
            <a:off x="2452688" y="6458027"/>
            <a:ext cx="85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000" b="1">
                <a:solidFill>
                  <a:srgbClr val="FFFFFF"/>
                </a:solidFill>
                <a:latin typeface="Times" pitchFamily="18" charset="0"/>
                <a:ea typeface="Osaka"/>
                <a:cs typeface="Osaka"/>
              </a:rPr>
              <a:t>control</a:t>
            </a:r>
          </a:p>
        </p:txBody>
      </p:sp>
      <p:sp>
        <p:nvSpPr>
          <p:cNvPr id="43018" name="Text Box 10"/>
          <p:cNvSpPr txBox="1">
            <a:spLocks noChangeArrowheads="1"/>
          </p:cNvSpPr>
          <p:nvPr/>
        </p:nvSpPr>
        <p:spPr bwMode="auto">
          <a:xfrm>
            <a:off x="3992563" y="6451600"/>
            <a:ext cx="1124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000" b="1">
                <a:latin typeface="Times" pitchFamily="18" charset="0"/>
                <a:ea typeface="Osaka"/>
                <a:cs typeface="Osaka"/>
              </a:rPr>
              <a:t>addicted</a:t>
            </a:r>
          </a:p>
        </p:txBody>
      </p:sp>
      <p:sp>
        <p:nvSpPr>
          <p:cNvPr id="43019" name="Line 11"/>
          <p:cNvSpPr>
            <a:spLocks noChangeShapeType="1"/>
          </p:cNvSpPr>
          <p:nvPr/>
        </p:nvSpPr>
        <p:spPr bwMode="auto">
          <a:xfrm flipV="1">
            <a:off x="5943600" y="1524000"/>
            <a:ext cx="0" cy="609600"/>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302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4927600"/>
            <a:ext cx="1196975"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1"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0" y="4935034"/>
            <a:ext cx="1217613" cy="1600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2"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609600"/>
            <a:ext cx="1752600" cy="12604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3" name="Text Box 15"/>
          <p:cNvSpPr txBox="1">
            <a:spLocks noChangeArrowheads="1"/>
          </p:cNvSpPr>
          <p:nvPr/>
        </p:nvSpPr>
        <p:spPr bwMode="auto">
          <a:xfrm>
            <a:off x="731838" y="1371600"/>
            <a:ext cx="1244251"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Times" pitchFamily="18" charset="0"/>
                <a:ea typeface="Osaka"/>
                <a:cs typeface="Osaka"/>
              </a:rPr>
              <a:t>Cocaine</a:t>
            </a:r>
          </a:p>
        </p:txBody>
      </p:sp>
      <p:pic>
        <p:nvPicPr>
          <p:cNvPr id="43024" name="Picture 16"/>
          <p:cNvPicPr>
            <a:picLocks noChangeAspect="1" noChangeArrowheads="1"/>
          </p:cNvPicPr>
          <p:nvPr/>
        </p:nvPicPr>
        <p:blipFill>
          <a:blip r:embed="rId10" cstate="print">
            <a:extLst>
              <a:ext uri="{28A0092B-C50C-407E-A947-70E740481C1C}">
                <a14:useLocalDpi xmlns:a14="http://schemas.microsoft.com/office/drawing/2010/main" val="0"/>
              </a:ext>
            </a:extLst>
          </a:blip>
          <a:srcRect t="30627" b="7433"/>
          <a:stretch>
            <a:fillRect/>
          </a:stretch>
        </p:blipFill>
        <p:spPr bwMode="auto">
          <a:xfrm>
            <a:off x="152400" y="3540125"/>
            <a:ext cx="1752600" cy="13366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5" name="Text Box 17"/>
          <p:cNvSpPr txBox="1">
            <a:spLocks noChangeArrowheads="1"/>
          </p:cNvSpPr>
          <p:nvPr/>
        </p:nvSpPr>
        <p:spPr bwMode="auto">
          <a:xfrm>
            <a:off x="777875" y="4419600"/>
            <a:ext cx="1192955"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Times" pitchFamily="18" charset="0"/>
                <a:ea typeface="Osaka"/>
                <a:cs typeface="Osaka"/>
              </a:rPr>
              <a:t>Alcohol</a:t>
            </a:r>
          </a:p>
        </p:txBody>
      </p:sp>
      <p:pic>
        <p:nvPicPr>
          <p:cNvPr id="43026"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400" y="5029200"/>
            <a:ext cx="1752600" cy="1389063"/>
          </a:xfrm>
          <a:prstGeom prst="rect">
            <a:avLst/>
          </a:prstGeom>
          <a:noFill/>
          <a:ln w="38100">
            <a:solidFill>
              <a:srgbClr val="FF19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7" name="Rectangle 19"/>
          <p:cNvSpPr>
            <a:spLocks noChangeArrowheads="1"/>
          </p:cNvSpPr>
          <p:nvPr/>
        </p:nvSpPr>
        <p:spPr bwMode="auto">
          <a:xfrm>
            <a:off x="6629400" y="3810000"/>
            <a:ext cx="2209800" cy="2514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2926080"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sz="1600">
              <a:latin typeface="Times" pitchFamily="18" charset="0"/>
              <a:ea typeface="Osaka"/>
              <a:cs typeface="Osaka"/>
            </a:endParaRPr>
          </a:p>
        </p:txBody>
      </p:sp>
      <p:sp>
        <p:nvSpPr>
          <p:cNvPr id="43028" name="Text Box 20"/>
          <p:cNvSpPr txBox="1">
            <a:spLocks noChangeArrowheads="1"/>
          </p:cNvSpPr>
          <p:nvPr/>
        </p:nvSpPr>
        <p:spPr bwMode="auto">
          <a:xfrm>
            <a:off x="6553200" y="5930900"/>
            <a:ext cx="233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a:solidFill>
                  <a:srgbClr val="FF0000"/>
                </a:solidFill>
                <a:latin typeface="Times" pitchFamily="18" charset="0"/>
                <a:ea typeface="Osaka"/>
                <a:cs typeface="Osaka"/>
              </a:rPr>
              <a:t>Reward Circuits</a:t>
            </a:r>
          </a:p>
        </p:txBody>
      </p:sp>
      <p:sp>
        <p:nvSpPr>
          <p:cNvPr id="43029" name="AutoShape 21"/>
          <p:cNvSpPr>
            <a:spLocks noChangeArrowheads="1"/>
          </p:cNvSpPr>
          <p:nvPr/>
        </p:nvSpPr>
        <p:spPr bwMode="auto">
          <a:xfrm>
            <a:off x="7496175" y="5614988"/>
            <a:ext cx="153988" cy="428625"/>
          </a:xfrm>
          <a:prstGeom prst="downArrow">
            <a:avLst>
              <a:gd name="adj1" fmla="val 50000"/>
              <a:gd name="adj2" fmla="val 6958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3030" name="Freeform 22"/>
          <p:cNvSpPr>
            <a:spLocks/>
          </p:cNvSpPr>
          <p:nvPr/>
        </p:nvSpPr>
        <p:spPr bwMode="auto">
          <a:xfrm>
            <a:off x="7083425" y="3886200"/>
            <a:ext cx="233363" cy="927100"/>
          </a:xfrm>
          <a:custGeom>
            <a:avLst/>
            <a:gdLst>
              <a:gd name="T0" fmla="*/ 167049969 w 326"/>
              <a:gd name="T1" fmla="*/ 0 h 1040"/>
              <a:gd name="T2" fmla="*/ 138866733 w 326"/>
              <a:gd name="T3" fmla="*/ 243963691 h 1040"/>
              <a:gd name="T4" fmla="*/ 15372609 w 326"/>
              <a:gd name="T5" fmla="*/ 452961448 h 1040"/>
              <a:gd name="T6" fmla="*/ 46630366 w 326"/>
              <a:gd name="T7" fmla="*/ 760498347 h 1040"/>
              <a:gd name="T8" fmla="*/ 165000526 w 326"/>
              <a:gd name="T9" fmla="*/ 822483005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1" name="Freeform 23"/>
          <p:cNvSpPr>
            <a:spLocks/>
          </p:cNvSpPr>
          <p:nvPr/>
        </p:nvSpPr>
        <p:spPr bwMode="auto">
          <a:xfrm>
            <a:off x="7834313" y="3898900"/>
            <a:ext cx="252412" cy="912813"/>
          </a:xfrm>
          <a:custGeom>
            <a:avLst/>
            <a:gdLst>
              <a:gd name="T0" fmla="*/ 2570730 w 352"/>
              <a:gd name="T1" fmla="*/ 0 h 1024"/>
              <a:gd name="T2" fmla="*/ 30852347 w 352"/>
              <a:gd name="T3" fmla="*/ 235209803 h 1024"/>
              <a:gd name="T4" fmla="*/ 160431490 w 352"/>
              <a:gd name="T5" fmla="*/ 461678352 h 1024"/>
              <a:gd name="T6" fmla="*/ 154775166 w 352"/>
              <a:gd name="T7" fmla="*/ 757280005 h 1024"/>
              <a:gd name="T8" fmla="*/ 0 w 352"/>
              <a:gd name="T9" fmla="*/ 803369039 h 1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2" name="Line 24"/>
          <p:cNvSpPr>
            <a:spLocks noChangeShapeType="1"/>
          </p:cNvSpPr>
          <p:nvPr/>
        </p:nvSpPr>
        <p:spPr bwMode="auto">
          <a:xfrm>
            <a:off x="7491413" y="4799013"/>
            <a:ext cx="144462"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3" name="Freeform 25"/>
          <p:cNvSpPr>
            <a:spLocks/>
          </p:cNvSpPr>
          <p:nvPr/>
        </p:nvSpPr>
        <p:spPr bwMode="auto">
          <a:xfrm>
            <a:off x="7312025" y="4643438"/>
            <a:ext cx="185738" cy="165100"/>
          </a:xfrm>
          <a:custGeom>
            <a:avLst/>
            <a:gdLst>
              <a:gd name="T0" fmla="*/ 0 w 2124"/>
              <a:gd name="T1" fmla="*/ 20839457 h 1308"/>
              <a:gd name="T2" fmla="*/ 8075231 w 2124"/>
              <a:gd name="T3" fmla="*/ 0 h 1308"/>
              <a:gd name="T4" fmla="*/ 16150549 w 2124"/>
              <a:gd name="T5" fmla="*/ 2083945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tx1"/>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4" name="Freeform 26"/>
          <p:cNvSpPr>
            <a:spLocks/>
          </p:cNvSpPr>
          <p:nvPr/>
        </p:nvSpPr>
        <p:spPr bwMode="auto">
          <a:xfrm>
            <a:off x="7632700" y="4643438"/>
            <a:ext cx="185738" cy="165100"/>
          </a:xfrm>
          <a:custGeom>
            <a:avLst/>
            <a:gdLst>
              <a:gd name="T0" fmla="*/ 0 w 2124"/>
              <a:gd name="T1" fmla="*/ 20839457 h 1308"/>
              <a:gd name="T2" fmla="*/ 8075231 w 2124"/>
              <a:gd name="T3" fmla="*/ 0 h 1308"/>
              <a:gd name="T4" fmla="*/ 16150549 w 2124"/>
              <a:gd name="T5" fmla="*/ 20839457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5" name="Freeform 27"/>
          <p:cNvSpPr>
            <a:spLocks/>
          </p:cNvSpPr>
          <p:nvPr/>
        </p:nvSpPr>
        <p:spPr bwMode="auto">
          <a:xfrm>
            <a:off x="7119938" y="5534025"/>
            <a:ext cx="88900" cy="257175"/>
          </a:xfrm>
          <a:custGeom>
            <a:avLst/>
            <a:gdLst>
              <a:gd name="T0" fmla="*/ 54883403 w 144"/>
              <a:gd name="T1" fmla="*/ 196842204 h 336"/>
              <a:gd name="T2" fmla="*/ 0 w 144"/>
              <a:gd name="T3" fmla="*/ 56240958 h 336"/>
              <a:gd name="T4" fmla="*/ 54883403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6" name="Freeform 28"/>
          <p:cNvSpPr>
            <a:spLocks/>
          </p:cNvSpPr>
          <p:nvPr/>
        </p:nvSpPr>
        <p:spPr bwMode="auto">
          <a:xfrm flipH="1">
            <a:off x="7921625" y="5534025"/>
            <a:ext cx="88900" cy="257175"/>
          </a:xfrm>
          <a:custGeom>
            <a:avLst/>
            <a:gdLst>
              <a:gd name="T0" fmla="*/ 54883403 w 144"/>
              <a:gd name="T1" fmla="*/ 196842204 h 336"/>
              <a:gd name="T2" fmla="*/ 0 w 144"/>
              <a:gd name="T3" fmla="*/ 56240958 h 336"/>
              <a:gd name="T4" fmla="*/ 54883403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7" name="Line 29"/>
          <p:cNvSpPr>
            <a:spLocks noChangeShapeType="1"/>
          </p:cNvSpPr>
          <p:nvPr/>
        </p:nvSpPr>
        <p:spPr bwMode="auto">
          <a:xfrm>
            <a:off x="7386638" y="5497513"/>
            <a:ext cx="88900"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8" name="Line 30"/>
          <p:cNvSpPr>
            <a:spLocks noChangeShapeType="1"/>
          </p:cNvSpPr>
          <p:nvPr/>
        </p:nvSpPr>
        <p:spPr bwMode="auto">
          <a:xfrm>
            <a:off x="7654925" y="5497513"/>
            <a:ext cx="88900"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39" name="Freeform 31"/>
          <p:cNvSpPr>
            <a:spLocks noChangeAspect="1"/>
          </p:cNvSpPr>
          <p:nvPr/>
        </p:nvSpPr>
        <p:spPr bwMode="auto">
          <a:xfrm>
            <a:off x="7208838" y="5422900"/>
            <a:ext cx="201612" cy="139700"/>
          </a:xfrm>
          <a:custGeom>
            <a:avLst/>
            <a:gdLst>
              <a:gd name="T0" fmla="*/ 3307083 w 3120"/>
              <a:gd name="T1" fmla="*/ 51515 h 1741"/>
              <a:gd name="T2" fmla="*/ 6514006 w 3120"/>
              <a:gd name="T3" fmla="*/ 11209701 h 1741"/>
              <a:gd name="T4" fmla="*/ 9821089 w 3120"/>
              <a:gd name="T5" fmla="*/ 206060 h 1741"/>
              <a:gd name="T6" fmla="*/ 6514006 w 3120"/>
              <a:gd name="T7" fmla="*/ 7919570 h 1741"/>
              <a:gd name="T8" fmla="*/ 3307083 w 3120"/>
              <a:gd name="T9" fmla="*/ 51515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0" name="Freeform 32"/>
          <p:cNvSpPr>
            <a:spLocks noChangeAspect="1"/>
          </p:cNvSpPr>
          <p:nvPr/>
        </p:nvSpPr>
        <p:spPr bwMode="auto">
          <a:xfrm>
            <a:off x="7475538" y="5422900"/>
            <a:ext cx="201612" cy="139700"/>
          </a:xfrm>
          <a:custGeom>
            <a:avLst/>
            <a:gdLst>
              <a:gd name="T0" fmla="*/ 3307083 w 3120"/>
              <a:gd name="T1" fmla="*/ 51515 h 1741"/>
              <a:gd name="T2" fmla="*/ 6514006 w 3120"/>
              <a:gd name="T3" fmla="*/ 11209701 h 1741"/>
              <a:gd name="T4" fmla="*/ 9821089 w 3120"/>
              <a:gd name="T5" fmla="*/ 206060 h 1741"/>
              <a:gd name="T6" fmla="*/ 6514006 w 3120"/>
              <a:gd name="T7" fmla="*/ 7919570 h 1741"/>
              <a:gd name="T8" fmla="*/ 3307083 w 3120"/>
              <a:gd name="T9" fmla="*/ 51515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1" name="Freeform 33"/>
          <p:cNvSpPr>
            <a:spLocks noChangeAspect="1"/>
          </p:cNvSpPr>
          <p:nvPr/>
        </p:nvSpPr>
        <p:spPr bwMode="auto">
          <a:xfrm>
            <a:off x="7743825" y="5422900"/>
            <a:ext cx="200025" cy="139700"/>
          </a:xfrm>
          <a:custGeom>
            <a:avLst/>
            <a:gdLst>
              <a:gd name="T0" fmla="*/ 3255279 w 3120"/>
              <a:gd name="T1" fmla="*/ 51515 h 1741"/>
              <a:gd name="T2" fmla="*/ 6411891 w 3120"/>
              <a:gd name="T3" fmla="*/ 11209701 h 1741"/>
              <a:gd name="T4" fmla="*/ 9667106 w 3120"/>
              <a:gd name="T5" fmla="*/ 206060 h 1741"/>
              <a:gd name="T6" fmla="*/ 6411891 w 3120"/>
              <a:gd name="T7" fmla="*/ 7919570 h 1741"/>
              <a:gd name="T8" fmla="*/ 3255279 w 3120"/>
              <a:gd name="T9" fmla="*/ 51515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2" name="Text Box 34"/>
          <p:cNvSpPr txBox="1">
            <a:spLocks noChangeArrowheads="1"/>
          </p:cNvSpPr>
          <p:nvPr/>
        </p:nvSpPr>
        <p:spPr bwMode="auto">
          <a:xfrm>
            <a:off x="7612063" y="4337050"/>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43" name="Text Box 35"/>
          <p:cNvSpPr txBox="1">
            <a:spLocks noChangeArrowheads="1"/>
          </p:cNvSpPr>
          <p:nvPr/>
        </p:nvSpPr>
        <p:spPr bwMode="auto">
          <a:xfrm>
            <a:off x="7462838" y="5330825"/>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44" name="Text Box 36"/>
          <p:cNvSpPr txBox="1">
            <a:spLocks noChangeArrowheads="1"/>
          </p:cNvSpPr>
          <p:nvPr/>
        </p:nvSpPr>
        <p:spPr bwMode="auto">
          <a:xfrm>
            <a:off x="7402513" y="4938713"/>
            <a:ext cx="330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45" name="Text Box 37"/>
          <p:cNvSpPr txBox="1">
            <a:spLocks noChangeArrowheads="1"/>
          </p:cNvSpPr>
          <p:nvPr/>
        </p:nvSpPr>
        <p:spPr bwMode="auto">
          <a:xfrm>
            <a:off x="7250113" y="5137150"/>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46" name="Text Box 38"/>
          <p:cNvSpPr txBox="1">
            <a:spLocks noChangeArrowheads="1"/>
          </p:cNvSpPr>
          <p:nvPr/>
        </p:nvSpPr>
        <p:spPr bwMode="auto">
          <a:xfrm>
            <a:off x="7702550" y="5092700"/>
            <a:ext cx="37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47" name="Freeform 39"/>
          <p:cNvSpPr>
            <a:spLocks/>
          </p:cNvSpPr>
          <p:nvPr/>
        </p:nvSpPr>
        <p:spPr bwMode="auto">
          <a:xfrm>
            <a:off x="7354888" y="4386263"/>
            <a:ext cx="225425" cy="508000"/>
          </a:xfrm>
          <a:custGeom>
            <a:avLst/>
            <a:gdLst>
              <a:gd name="T0" fmla="*/ 160811489 w 316"/>
              <a:gd name="T1" fmla="*/ 0 h 569"/>
              <a:gd name="T2" fmla="*/ 26971816 w 316"/>
              <a:gd name="T3" fmla="*/ 130721167 h 569"/>
              <a:gd name="T4" fmla="*/ 4579837 w 316"/>
              <a:gd name="T5" fmla="*/ 366657258 h 569"/>
              <a:gd name="T6" fmla="*/ 52416306 w 316"/>
              <a:gd name="T7" fmla="*/ 453539543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048" name="Oval 40"/>
          <p:cNvSpPr>
            <a:spLocks noChangeArrowheads="1"/>
          </p:cNvSpPr>
          <p:nvPr/>
        </p:nvSpPr>
        <p:spPr bwMode="auto">
          <a:xfrm>
            <a:off x="7591425" y="4264025"/>
            <a:ext cx="269875" cy="257175"/>
          </a:xfrm>
          <a:prstGeom prst="ellipse">
            <a:avLst/>
          </a:prstGeom>
          <a:noFill/>
          <a:ln w="2857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3049" name="Text Box 41"/>
          <p:cNvSpPr txBox="1">
            <a:spLocks noChangeArrowheads="1"/>
          </p:cNvSpPr>
          <p:nvPr/>
        </p:nvSpPr>
        <p:spPr bwMode="auto">
          <a:xfrm>
            <a:off x="7575550" y="4248150"/>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50" name="Freeform 42"/>
          <p:cNvSpPr>
            <a:spLocks/>
          </p:cNvSpPr>
          <p:nvPr/>
        </p:nvSpPr>
        <p:spPr bwMode="auto">
          <a:xfrm>
            <a:off x="7667625" y="4521200"/>
            <a:ext cx="150813" cy="506413"/>
          </a:xfrm>
          <a:custGeom>
            <a:avLst/>
            <a:gdLst>
              <a:gd name="T0" fmla="*/ 0 w 211"/>
              <a:gd name="T1" fmla="*/ 450710240 h 569"/>
              <a:gd name="T2" fmla="*/ 28097677 w 211"/>
              <a:gd name="T3" fmla="*/ 433283937 h 569"/>
              <a:gd name="T4" fmla="*/ 95022197 w 211"/>
              <a:gd name="T5" fmla="*/ 342983112 h 569"/>
              <a:gd name="T6" fmla="*/ 106261696 w 211"/>
              <a:gd name="T7" fmla="*/ 0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051" name="Text Box 43"/>
          <p:cNvSpPr txBox="1">
            <a:spLocks noChangeArrowheads="1"/>
          </p:cNvSpPr>
          <p:nvPr/>
        </p:nvSpPr>
        <p:spPr bwMode="auto">
          <a:xfrm>
            <a:off x="6705600" y="6248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spcBef>
                <a:spcPct val="50000"/>
              </a:spcBef>
            </a:pPr>
            <a:r>
              <a:rPr lang="en-US" altLang="en-US" sz="2400" b="1" i="1">
                <a:solidFill>
                  <a:srgbClr val="FFFFFF"/>
                </a:solidFill>
                <a:latin typeface="Times" pitchFamily="18" charset="0"/>
                <a:ea typeface="Osaka"/>
                <a:cs typeface="Osaka"/>
              </a:rPr>
              <a:t>Drug Abuser</a:t>
            </a:r>
            <a:endParaRPr lang="en-US" altLang="en-US" sz="2800" b="1" i="1">
              <a:solidFill>
                <a:srgbClr val="FFFFFF"/>
              </a:solidFill>
              <a:latin typeface="Times" pitchFamily="18" charset="0"/>
              <a:ea typeface="Osaka"/>
              <a:cs typeface="Osaka"/>
            </a:endParaRPr>
          </a:p>
        </p:txBody>
      </p:sp>
      <p:sp>
        <p:nvSpPr>
          <p:cNvPr id="43052" name="Rectangle 44"/>
          <p:cNvSpPr>
            <a:spLocks noChangeArrowheads="1"/>
          </p:cNvSpPr>
          <p:nvPr/>
        </p:nvSpPr>
        <p:spPr bwMode="auto">
          <a:xfrm>
            <a:off x="7391400" y="1219200"/>
            <a:ext cx="990600" cy="838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3053" name="Line 45"/>
          <p:cNvSpPr>
            <a:spLocks noChangeShapeType="1"/>
          </p:cNvSpPr>
          <p:nvPr/>
        </p:nvSpPr>
        <p:spPr bwMode="auto">
          <a:xfrm>
            <a:off x="8129588" y="3435350"/>
            <a:ext cx="158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54" name="Rectangle 46"/>
          <p:cNvSpPr>
            <a:spLocks noChangeArrowheads="1"/>
          </p:cNvSpPr>
          <p:nvPr/>
        </p:nvSpPr>
        <p:spPr bwMode="auto">
          <a:xfrm>
            <a:off x="6629400" y="533400"/>
            <a:ext cx="2209800" cy="27352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2926080"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sz="1600">
              <a:latin typeface="Times" pitchFamily="18" charset="0"/>
              <a:ea typeface="Osaka"/>
              <a:cs typeface="Osaka"/>
            </a:endParaRPr>
          </a:p>
        </p:txBody>
      </p:sp>
      <p:sp>
        <p:nvSpPr>
          <p:cNvPr id="43055" name="Freeform 47"/>
          <p:cNvSpPr>
            <a:spLocks/>
          </p:cNvSpPr>
          <p:nvPr/>
        </p:nvSpPr>
        <p:spPr bwMode="auto">
          <a:xfrm>
            <a:off x="7124700" y="809625"/>
            <a:ext cx="231775" cy="855663"/>
          </a:xfrm>
          <a:custGeom>
            <a:avLst/>
            <a:gdLst>
              <a:gd name="T0" fmla="*/ 164784204 w 326"/>
              <a:gd name="T1" fmla="*/ 0 h 1040"/>
              <a:gd name="T2" fmla="*/ 136983291 w 326"/>
              <a:gd name="T3" fmla="*/ 207815037 h 1040"/>
              <a:gd name="T4" fmla="*/ 15164199 w 326"/>
              <a:gd name="T5" fmla="*/ 385845598 h 1040"/>
              <a:gd name="T6" fmla="*/ 45998095 w 326"/>
              <a:gd name="T7" fmla="*/ 647815053 h 1040"/>
              <a:gd name="T8" fmla="*/ 162762216 w 326"/>
              <a:gd name="T9" fmla="*/ 700614396 h 10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040">
                <a:moveTo>
                  <a:pt x="326" y="0"/>
                </a:moveTo>
                <a:cubicBezTo>
                  <a:pt x="324" y="163"/>
                  <a:pt x="310" y="203"/>
                  <a:pt x="271" y="307"/>
                </a:cubicBezTo>
                <a:cubicBezTo>
                  <a:pt x="221" y="401"/>
                  <a:pt x="59" y="461"/>
                  <a:pt x="30" y="570"/>
                </a:cubicBezTo>
                <a:cubicBezTo>
                  <a:pt x="0" y="678"/>
                  <a:pt x="42" y="879"/>
                  <a:pt x="91" y="957"/>
                </a:cubicBezTo>
                <a:cubicBezTo>
                  <a:pt x="139" y="1034"/>
                  <a:pt x="218" y="1040"/>
                  <a:pt x="322" y="1035"/>
                </a:cubicBezTo>
              </a:path>
            </a:pathLst>
          </a:custGeom>
          <a:noFill/>
          <a:ln w="63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56" name="Freeform 48"/>
          <p:cNvSpPr>
            <a:spLocks/>
          </p:cNvSpPr>
          <p:nvPr/>
        </p:nvSpPr>
        <p:spPr bwMode="auto">
          <a:xfrm>
            <a:off x="7869238" y="828675"/>
            <a:ext cx="252412" cy="841375"/>
          </a:xfrm>
          <a:custGeom>
            <a:avLst/>
            <a:gdLst>
              <a:gd name="T0" fmla="*/ 2570730 w 352"/>
              <a:gd name="T1" fmla="*/ 0 h 1024"/>
              <a:gd name="T2" fmla="*/ 30852347 w 352"/>
              <a:gd name="T3" fmla="*/ 199834779 h 1024"/>
              <a:gd name="T4" fmla="*/ 160431490 w 352"/>
              <a:gd name="T5" fmla="*/ 392243438 h 1024"/>
              <a:gd name="T6" fmla="*/ 154775166 w 352"/>
              <a:gd name="T7" fmla="*/ 643386480 h 1024"/>
              <a:gd name="T8" fmla="*/ 0 w 352"/>
              <a:gd name="T9" fmla="*/ 682543284 h 10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 h="1024">
                <a:moveTo>
                  <a:pt x="5" y="0"/>
                </a:moveTo>
                <a:cubicBezTo>
                  <a:pt x="7" y="163"/>
                  <a:pt x="8" y="199"/>
                  <a:pt x="60" y="296"/>
                </a:cubicBezTo>
                <a:cubicBezTo>
                  <a:pt x="111" y="392"/>
                  <a:pt x="271" y="471"/>
                  <a:pt x="312" y="581"/>
                </a:cubicBezTo>
                <a:cubicBezTo>
                  <a:pt x="352" y="690"/>
                  <a:pt x="352" y="881"/>
                  <a:pt x="301" y="953"/>
                </a:cubicBezTo>
                <a:cubicBezTo>
                  <a:pt x="249" y="1024"/>
                  <a:pt x="62" y="999"/>
                  <a:pt x="0" y="1011"/>
                </a:cubicBezTo>
              </a:path>
            </a:pathLst>
          </a:custGeom>
          <a:noFill/>
          <a:ln w="3175"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57" name="Line 49"/>
          <p:cNvSpPr>
            <a:spLocks noChangeShapeType="1"/>
          </p:cNvSpPr>
          <p:nvPr/>
        </p:nvSpPr>
        <p:spPr bwMode="auto">
          <a:xfrm>
            <a:off x="7526338" y="1660525"/>
            <a:ext cx="142875" cy="0"/>
          </a:xfrm>
          <a:prstGeom prst="line">
            <a:avLst/>
          </a:prstGeom>
          <a:noFill/>
          <a:ln w="7620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58" name="Freeform 50"/>
          <p:cNvSpPr>
            <a:spLocks/>
          </p:cNvSpPr>
          <p:nvPr/>
        </p:nvSpPr>
        <p:spPr bwMode="auto">
          <a:xfrm>
            <a:off x="7346950" y="1514475"/>
            <a:ext cx="185738" cy="153988"/>
          </a:xfrm>
          <a:custGeom>
            <a:avLst/>
            <a:gdLst>
              <a:gd name="T0" fmla="*/ 0 w 2124"/>
              <a:gd name="T1" fmla="*/ 18128673 h 1308"/>
              <a:gd name="T2" fmla="*/ 8075231 w 2124"/>
              <a:gd name="T3" fmla="*/ 0 h 1308"/>
              <a:gd name="T4" fmla="*/ 16150549 w 2124"/>
              <a:gd name="T5" fmla="*/ 18128673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tx1"/>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59" name="Freeform 51"/>
          <p:cNvSpPr>
            <a:spLocks/>
          </p:cNvSpPr>
          <p:nvPr/>
        </p:nvSpPr>
        <p:spPr bwMode="auto">
          <a:xfrm>
            <a:off x="7667625" y="1514475"/>
            <a:ext cx="185738" cy="153988"/>
          </a:xfrm>
          <a:custGeom>
            <a:avLst/>
            <a:gdLst>
              <a:gd name="T0" fmla="*/ 0 w 2124"/>
              <a:gd name="T1" fmla="*/ 18128673 h 1308"/>
              <a:gd name="T2" fmla="*/ 8075231 w 2124"/>
              <a:gd name="T3" fmla="*/ 0 h 1308"/>
              <a:gd name="T4" fmla="*/ 16150549 w 2124"/>
              <a:gd name="T5" fmla="*/ 18128673 h 1308"/>
              <a:gd name="T6" fmla="*/ 0 60000 65536"/>
              <a:gd name="T7" fmla="*/ 0 60000 65536"/>
              <a:gd name="T8" fmla="*/ 0 60000 65536"/>
            </a:gdLst>
            <a:ahLst/>
            <a:cxnLst>
              <a:cxn ang="T6">
                <a:pos x="T0" y="T1"/>
              </a:cxn>
              <a:cxn ang="T7">
                <a:pos x="T2" y="T3"/>
              </a:cxn>
              <a:cxn ang="T8">
                <a:pos x="T4" y="T5"/>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rgbClr val="FF0000"/>
            </a:solidFill>
            <a:prstDash val="solid"/>
            <a:round/>
            <a:headEnd type="none" w="med" len="med"/>
            <a:tailEnd type="none" w="med" len="med"/>
          </a:ln>
          <a:effectLst/>
          <a:scene3d>
            <a:camera prst="legacyObliqueTopRight"/>
            <a:lightRig rig="legacyFlat3" dir="b"/>
          </a:scene3d>
          <a:sp3d extrusionH="227000" prstMaterial="legacyMatte">
            <a:bevelT w="13500" h="13500" prst="angle"/>
            <a:bevelB w="13500" h="13500" prst="angle"/>
            <a:extrusionClr>
              <a:srgbClr val="FF0000"/>
            </a:extrusionClr>
          </a:sp3d>
          <a:extLst>
            <a:ext uri="{909E8E84-426E-40DD-AFC4-6F175D3DCCD1}">
              <a14:hiddenFill xmlns:a14="http://schemas.microsoft.com/office/drawing/2010/main">
                <a:gradFill rotWithShape="0">
                  <a:gsLst>
                    <a:gs pos="0">
                      <a:srgbClr val="FFEBFA"/>
                    </a:gs>
                    <a:gs pos="30000">
                      <a:srgbClr val="C4D6EB"/>
                    </a:gs>
                    <a:gs pos="60001">
                      <a:srgbClr val="85C2FF"/>
                    </a:gs>
                    <a:gs pos="100000">
                      <a:srgbClr val="5E9EFF"/>
                    </a:gs>
                  </a:gsLst>
                  <a:path path="rect">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60" name="Freeform 52"/>
          <p:cNvSpPr>
            <a:spLocks/>
          </p:cNvSpPr>
          <p:nvPr/>
        </p:nvSpPr>
        <p:spPr bwMode="auto">
          <a:xfrm>
            <a:off x="7154863" y="2336800"/>
            <a:ext cx="87312" cy="239713"/>
          </a:xfrm>
          <a:custGeom>
            <a:avLst/>
            <a:gdLst>
              <a:gd name="T0" fmla="*/ 52940176 w 144"/>
              <a:gd name="T1" fmla="*/ 171018817 h 336"/>
              <a:gd name="T2" fmla="*/ 0 w 144"/>
              <a:gd name="T3" fmla="*/ 48862213 h 336"/>
              <a:gd name="T4" fmla="*/ 52940176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61" name="Freeform 53"/>
          <p:cNvSpPr>
            <a:spLocks/>
          </p:cNvSpPr>
          <p:nvPr/>
        </p:nvSpPr>
        <p:spPr bwMode="auto">
          <a:xfrm flipH="1">
            <a:off x="7956550" y="2336800"/>
            <a:ext cx="88900" cy="239713"/>
          </a:xfrm>
          <a:custGeom>
            <a:avLst/>
            <a:gdLst>
              <a:gd name="T0" fmla="*/ 54883403 w 144"/>
              <a:gd name="T1" fmla="*/ 171018817 h 336"/>
              <a:gd name="T2" fmla="*/ 0 w 144"/>
              <a:gd name="T3" fmla="*/ 48862213 h 336"/>
              <a:gd name="T4" fmla="*/ 54883403 w 144"/>
              <a:gd name="T5" fmla="*/ 0 h 336"/>
              <a:gd name="T6" fmla="*/ 0 60000 65536"/>
              <a:gd name="T7" fmla="*/ 0 60000 65536"/>
              <a:gd name="T8" fmla="*/ 0 60000 65536"/>
            </a:gdLst>
            <a:ahLst/>
            <a:cxnLst>
              <a:cxn ang="T6">
                <a:pos x="T0" y="T1"/>
              </a:cxn>
              <a:cxn ang="T7">
                <a:pos x="T2" y="T3"/>
              </a:cxn>
              <a:cxn ang="T8">
                <a:pos x="T4" y="T5"/>
              </a:cxn>
            </a:cxnLst>
            <a:rect l="0" t="0" r="r" b="b"/>
            <a:pathLst>
              <a:path w="144" h="336">
                <a:moveTo>
                  <a:pt x="144" y="336"/>
                </a:moveTo>
                <a:cubicBezTo>
                  <a:pt x="72" y="244"/>
                  <a:pt x="0" y="152"/>
                  <a:pt x="0" y="96"/>
                </a:cubicBezTo>
                <a:cubicBezTo>
                  <a:pt x="0" y="40"/>
                  <a:pt x="120" y="16"/>
                  <a:pt x="144" y="0"/>
                </a:cubicBezTo>
              </a:path>
            </a:pathLst>
          </a:custGeom>
          <a:noFill/>
          <a:ln w="57150" cap="flat" cmpd="sng">
            <a:solidFill>
              <a:schemeClr val="tx1"/>
            </a:solidFill>
            <a:prstDash val="solid"/>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62" name="Line 54"/>
          <p:cNvSpPr>
            <a:spLocks noChangeShapeType="1"/>
          </p:cNvSpPr>
          <p:nvPr/>
        </p:nvSpPr>
        <p:spPr bwMode="auto">
          <a:xfrm>
            <a:off x="7421563" y="2303463"/>
            <a:ext cx="88900"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63" name="Line 55"/>
          <p:cNvSpPr>
            <a:spLocks noChangeShapeType="1"/>
          </p:cNvSpPr>
          <p:nvPr/>
        </p:nvSpPr>
        <p:spPr bwMode="auto">
          <a:xfrm>
            <a:off x="7689850" y="2303463"/>
            <a:ext cx="88900" cy="0"/>
          </a:xfrm>
          <a:prstGeom prst="line">
            <a:avLst/>
          </a:prstGeom>
          <a:noFill/>
          <a:ln w="57150">
            <a:solidFill>
              <a:schemeClr val="tx1"/>
            </a:solidFill>
            <a:round/>
            <a:headEnd type="none" w="sm" len="sm"/>
            <a:tailEnd type="none" w="sm" len="sm"/>
          </a:ln>
          <a:effectLst/>
          <a:scene3d>
            <a:camera prst="legacyObliqueTopRight"/>
            <a:lightRig rig="legacyFlat3" dir="b"/>
          </a:scene3d>
          <a:sp3d extrusionH="227000" prstMaterial="legacyMatte">
            <a:bevelT w="13500" h="13500" prst="angle"/>
            <a:bevelB w="13500" h="13500" prst="angle"/>
            <a:extrusionClr>
              <a:schemeClr val="tx1"/>
            </a:extrusion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43064" name="Freeform 56"/>
          <p:cNvSpPr>
            <a:spLocks noChangeAspect="1"/>
          </p:cNvSpPr>
          <p:nvPr/>
        </p:nvSpPr>
        <p:spPr bwMode="auto">
          <a:xfrm>
            <a:off x="7242175" y="2236788"/>
            <a:ext cx="201613" cy="127000"/>
          </a:xfrm>
          <a:custGeom>
            <a:avLst/>
            <a:gdLst>
              <a:gd name="T0" fmla="*/ 3307164 w 3120"/>
              <a:gd name="T1" fmla="*/ 42601 h 1741"/>
              <a:gd name="T2" fmla="*/ 6514103 w 3120"/>
              <a:gd name="T3" fmla="*/ 9264216 h 1741"/>
              <a:gd name="T4" fmla="*/ 9821203 w 3120"/>
              <a:gd name="T5" fmla="*/ 170257 h 1741"/>
              <a:gd name="T6" fmla="*/ 6514103 w 3120"/>
              <a:gd name="T7" fmla="*/ 6545059 h 1741"/>
              <a:gd name="T8" fmla="*/ 3307164 w 3120"/>
              <a:gd name="T9" fmla="*/ 4260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5" name="Freeform 57"/>
          <p:cNvSpPr>
            <a:spLocks noChangeAspect="1"/>
          </p:cNvSpPr>
          <p:nvPr/>
        </p:nvSpPr>
        <p:spPr bwMode="auto">
          <a:xfrm>
            <a:off x="7510463" y="2236788"/>
            <a:ext cx="201612" cy="127000"/>
          </a:xfrm>
          <a:custGeom>
            <a:avLst/>
            <a:gdLst>
              <a:gd name="T0" fmla="*/ 3307083 w 3120"/>
              <a:gd name="T1" fmla="*/ 42601 h 1741"/>
              <a:gd name="T2" fmla="*/ 6514006 w 3120"/>
              <a:gd name="T3" fmla="*/ 9264216 h 1741"/>
              <a:gd name="T4" fmla="*/ 9821089 w 3120"/>
              <a:gd name="T5" fmla="*/ 170257 h 1741"/>
              <a:gd name="T6" fmla="*/ 6514006 w 3120"/>
              <a:gd name="T7" fmla="*/ 6545059 h 1741"/>
              <a:gd name="T8" fmla="*/ 3307083 w 3120"/>
              <a:gd name="T9" fmla="*/ 4260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6" name="Freeform 58"/>
          <p:cNvSpPr>
            <a:spLocks noChangeAspect="1"/>
          </p:cNvSpPr>
          <p:nvPr/>
        </p:nvSpPr>
        <p:spPr bwMode="auto">
          <a:xfrm>
            <a:off x="7778750" y="2236788"/>
            <a:ext cx="200025" cy="127000"/>
          </a:xfrm>
          <a:custGeom>
            <a:avLst/>
            <a:gdLst>
              <a:gd name="T0" fmla="*/ 3255279 w 3120"/>
              <a:gd name="T1" fmla="*/ 42601 h 1741"/>
              <a:gd name="T2" fmla="*/ 6411891 w 3120"/>
              <a:gd name="T3" fmla="*/ 9264216 h 1741"/>
              <a:gd name="T4" fmla="*/ 9667106 w 3120"/>
              <a:gd name="T5" fmla="*/ 170257 h 1741"/>
              <a:gd name="T6" fmla="*/ 6411891 w 3120"/>
              <a:gd name="T7" fmla="*/ 6545059 h 1741"/>
              <a:gd name="T8" fmla="*/ 3255279 w 3120"/>
              <a:gd name="T9" fmla="*/ 4260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67" name="Text Box 59"/>
          <p:cNvSpPr txBox="1">
            <a:spLocks noChangeArrowheads="1"/>
          </p:cNvSpPr>
          <p:nvPr/>
        </p:nvSpPr>
        <p:spPr bwMode="auto">
          <a:xfrm>
            <a:off x="7648575" y="1209675"/>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68" name="Text Box 60"/>
          <p:cNvSpPr txBox="1">
            <a:spLocks noChangeArrowheads="1"/>
          </p:cNvSpPr>
          <p:nvPr/>
        </p:nvSpPr>
        <p:spPr bwMode="auto">
          <a:xfrm>
            <a:off x="7497763" y="2151063"/>
            <a:ext cx="330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69" name="Text Box 61"/>
          <p:cNvSpPr txBox="1">
            <a:spLocks noChangeArrowheads="1"/>
          </p:cNvSpPr>
          <p:nvPr/>
        </p:nvSpPr>
        <p:spPr bwMode="auto">
          <a:xfrm>
            <a:off x="7435850" y="1789113"/>
            <a:ext cx="330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70" name="Text Box 62"/>
          <p:cNvSpPr txBox="1">
            <a:spLocks noChangeArrowheads="1"/>
          </p:cNvSpPr>
          <p:nvPr/>
        </p:nvSpPr>
        <p:spPr bwMode="auto">
          <a:xfrm>
            <a:off x="7283450" y="1970088"/>
            <a:ext cx="3302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71" name="Text Box 63"/>
          <p:cNvSpPr txBox="1">
            <a:spLocks noChangeArrowheads="1"/>
          </p:cNvSpPr>
          <p:nvPr/>
        </p:nvSpPr>
        <p:spPr bwMode="auto">
          <a:xfrm>
            <a:off x="7737475" y="1931988"/>
            <a:ext cx="3730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72" name="Freeform 64"/>
          <p:cNvSpPr>
            <a:spLocks/>
          </p:cNvSpPr>
          <p:nvPr/>
        </p:nvSpPr>
        <p:spPr bwMode="auto">
          <a:xfrm>
            <a:off x="7388225" y="1279525"/>
            <a:ext cx="227013" cy="468313"/>
          </a:xfrm>
          <a:custGeom>
            <a:avLst/>
            <a:gdLst>
              <a:gd name="T0" fmla="*/ 163085133 w 316"/>
              <a:gd name="T1" fmla="*/ 0 h 569"/>
              <a:gd name="T2" fmla="*/ 27352911 w 316"/>
              <a:gd name="T3" fmla="*/ 111093885 h 569"/>
              <a:gd name="T4" fmla="*/ 4645146 w 316"/>
              <a:gd name="T5" fmla="*/ 311605923 h 569"/>
              <a:gd name="T6" fmla="*/ 53157680 w 316"/>
              <a:gd name="T7" fmla="*/ 385442998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6" h="569">
                <a:moveTo>
                  <a:pt x="316" y="0"/>
                </a:moveTo>
                <a:cubicBezTo>
                  <a:pt x="272" y="29"/>
                  <a:pt x="104" y="87"/>
                  <a:pt x="53" y="164"/>
                </a:cubicBezTo>
                <a:cubicBezTo>
                  <a:pt x="1" y="240"/>
                  <a:pt x="0" y="392"/>
                  <a:pt x="9" y="460"/>
                </a:cubicBezTo>
                <a:cubicBezTo>
                  <a:pt x="17" y="527"/>
                  <a:pt x="83" y="546"/>
                  <a:pt x="103" y="569"/>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073" name="Oval 65"/>
          <p:cNvSpPr>
            <a:spLocks noChangeArrowheads="1"/>
          </p:cNvSpPr>
          <p:nvPr/>
        </p:nvSpPr>
        <p:spPr bwMode="auto">
          <a:xfrm>
            <a:off x="7624763" y="1166813"/>
            <a:ext cx="269875" cy="234950"/>
          </a:xfrm>
          <a:prstGeom prst="ellipse">
            <a:avLst/>
          </a:prstGeom>
          <a:noFill/>
          <a:ln w="28575">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3074" name="Text Box 66"/>
          <p:cNvSpPr txBox="1">
            <a:spLocks noChangeArrowheads="1"/>
          </p:cNvSpPr>
          <p:nvPr/>
        </p:nvSpPr>
        <p:spPr bwMode="auto">
          <a:xfrm>
            <a:off x="7470775" y="1941513"/>
            <a:ext cx="3730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75" name="Text Box 67"/>
          <p:cNvSpPr txBox="1">
            <a:spLocks noChangeArrowheads="1"/>
          </p:cNvSpPr>
          <p:nvPr/>
        </p:nvSpPr>
        <p:spPr bwMode="auto">
          <a:xfrm>
            <a:off x="7602538" y="1152525"/>
            <a:ext cx="3302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p>
        </p:txBody>
      </p:sp>
      <p:sp>
        <p:nvSpPr>
          <p:cNvPr id="43076" name="Freeform 68"/>
          <p:cNvSpPr>
            <a:spLocks/>
          </p:cNvSpPr>
          <p:nvPr/>
        </p:nvSpPr>
        <p:spPr bwMode="auto">
          <a:xfrm>
            <a:off x="7702550" y="1401763"/>
            <a:ext cx="150813" cy="469900"/>
          </a:xfrm>
          <a:custGeom>
            <a:avLst/>
            <a:gdLst>
              <a:gd name="T0" fmla="*/ 0 w 211"/>
              <a:gd name="T1" fmla="*/ 388059772 h 569"/>
              <a:gd name="T2" fmla="*/ 28097677 w 211"/>
              <a:gd name="T3" fmla="*/ 373056005 h 569"/>
              <a:gd name="T4" fmla="*/ 95022197 w 211"/>
              <a:gd name="T5" fmla="*/ 295306962 h 569"/>
              <a:gd name="T6" fmla="*/ 106261696 w 211"/>
              <a:gd name="T7" fmla="*/ 0 h 5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 h="569">
                <a:moveTo>
                  <a:pt x="0" y="569"/>
                </a:moveTo>
                <a:cubicBezTo>
                  <a:pt x="9" y="565"/>
                  <a:pt x="24" y="569"/>
                  <a:pt x="55" y="547"/>
                </a:cubicBezTo>
                <a:cubicBezTo>
                  <a:pt x="85" y="524"/>
                  <a:pt x="160" y="524"/>
                  <a:pt x="186" y="433"/>
                </a:cubicBezTo>
                <a:cubicBezTo>
                  <a:pt x="211" y="341"/>
                  <a:pt x="203" y="90"/>
                  <a:pt x="208" y="0"/>
                </a:cubicBezTo>
              </a:path>
            </a:pathLst>
          </a:custGeom>
          <a:noFill/>
          <a:ln w="28575" cap="flat" cmpd="sng">
            <a:solidFill>
              <a:srgbClr val="FFFF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077" name="AutoShape 69"/>
          <p:cNvSpPr>
            <a:spLocks noChangeArrowheads="1"/>
          </p:cNvSpPr>
          <p:nvPr/>
        </p:nvSpPr>
        <p:spPr bwMode="auto">
          <a:xfrm>
            <a:off x="7366000" y="2406650"/>
            <a:ext cx="385763" cy="434975"/>
          </a:xfrm>
          <a:prstGeom prst="downArrow">
            <a:avLst>
              <a:gd name="adj1" fmla="val 50000"/>
              <a:gd name="adj2" fmla="val 28189"/>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43078" name="Text Box 70"/>
          <p:cNvSpPr txBox="1">
            <a:spLocks noChangeArrowheads="1"/>
          </p:cNvSpPr>
          <p:nvPr/>
        </p:nvSpPr>
        <p:spPr bwMode="auto">
          <a:xfrm>
            <a:off x="6588125" y="2854325"/>
            <a:ext cx="233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a:solidFill>
                  <a:srgbClr val="FF0000"/>
                </a:solidFill>
                <a:latin typeface="Times" pitchFamily="18" charset="0"/>
                <a:ea typeface="Osaka"/>
                <a:cs typeface="Osaka"/>
              </a:rPr>
              <a:t>Reward Circuits</a:t>
            </a:r>
          </a:p>
        </p:txBody>
      </p:sp>
      <p:sp>
        <p:nvSpPr>
          <p:cNvPr id="43079" name="Freeform 71"/>
          <p:cNvSpPr>
            <a:spLocks noChangeAspect="1"/>
          </p:cNvSpPr>
          <p:nvPr/>
        </p:nvSpPr>
        <p:spPr bwMode="auto">
          <a:xfrm>
            <a:off x="7948613" y="2270125"/>
            <a:ext cx="201612" cy="90488"/>
          </a:xfrm>
          <a:custGeom>
            <a:avLst/>
            <a:gdLst>
              <a:gd name="T0" fmla="*/ 3307083 w 3120"/>
              <a:gd name="T1" fmla="*/ 21621 h 1741"/>
              <a:gd name="T2" fmla="*/ 6514006 w 3120"/>
              <a:gd name="T3" fmla="*/ 4703089 h 1741"/>
              <a:gd name="T4" fmla="*/ 9821089 w 3120"/>
              <a:gd name="T5" fmla="*/ 86434 h 1741"/>
              <a:gd name="T6" fmla="*/ 6514006 w 3120"/>
              <a:gd name="T7" fmla="*/ 3322692 h 1741"/>
              <a:gd name="T8" fmla="*/ 3307083 w 3120"/>
              <a:gd name="T9" fmla="*/ 2162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80" name="Freeform 72"/>
          <p:cNvSpPr>
            <a:spLocks noChangeAspect="1"/>
          </p:cNvSpPr>
          <p:nvPr/>
        </p:nvSpPr>
        <p:spPr bwMode="auto">
          <a:xfrm>
            <a:off x="7083425" y="2270125"/>
            <a:ext cx="200025" cy="128588"/>
          </a:xfrm>
          <a:custGeom>
            <a:avLst/>
            <a:gdLst>
              <a:gd name="T0" fmla="*/ 3255279 w 3120"/>
              <a:gd name="T1" fmla="*/ 43650 h 1741"/>
              <a:gd name="T2" fmla="*/ 6411891 w 3120"/>
              <a:gd name="T3" fmla="*/ 9497343 h 1741"/>
              <a:gd name="T4" fmla="*/ 9667106 w 3120"/>
              <a:gd name="T5" fmla="*/ 174528 h 1741"/>
              <a:gd name="T6" fmla="*/ 6411891 w 3120"/>
              <a:gd name="T7" fmla="*/ 6709768 h 1741"/>
              <a:gd name="T8" fmla="*/ 3255279 w 3120"/>
              <a:gd name="T9" fmla="*/ 43650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81" name="Freeform 73"/>
          <p:cNvSpPr>
            <a:spLocks noChangeAspect="1"/>
          </p:cNvSpPr>
          <p:nvPr/>
        </p:nvSpPr>
        <p:spPr bwMode="auto">
          <a:xfrm>
            <a:off x="7372350" y="2224088"/>
            <a:ext cx="200025" cy="127000"/>
          </a:xfrm>
          <a:custGeom>
            <a:avLst/>
            <a:gdLst>
              <a:gd name="T0" fmla="*/ 3255279 w 3120"/>
              <a:gd name="T1" fmla="*/ 42601 h 1741"/>
              <a:gd name="T2" fmla="*/ 6411891 w 3120"/>
              <a:gd name="T3" fmla="*/ 9264216 h 1741"/>
              <a:gd name="T4" fmla="*/ 9667106 w 3120"/>
              <a:gd name="T5" fmla="*/ 170257 h 1741"/>
              <a:gd name="T6" fmla="*/ 6411891 w 3120"/>
              <a:gd name="T7" fmla="*/ 6545059 h 1741"/>
              <a:gd name="T8" fmla="*/ 3255279 w 3120"/>
              <a:gd name="T9" fmla="*/ 4260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82" name="Freeform 74"/>
          <p:cNvSpPr>
            <a:spLocks noChangeAspect="1"/>
          </p:cNvSpPr>
          <p:nvPr/>
        </p:nvSpPr>
        <p:spPr bwMode="auto">
          <a:xfrm>
            <a:off x="7661275" y="2224088"/>
            <a:ext cx="200025" cy="127000"/>
          </a:xfrm>
          <a:custGeom>
            <a:avLst/>
            <a:gdLst>
              <a:gd name="T0" fmla="*/ 3255279 w 3120"/>
              <a:gd name="T1" fmla="*/ 42601 h 1741"/>
              <a:gd name="T2" fmla="*/ 6411891 w 3120"/>
              <a:gd name="T3" fmla="*/ 9264216 h 1741"/>
              <a:gd name="T4" fmla="*/ 9667106 w 3120"/>
              <a:gd name="T5" fmla="*/ 170257 h 1741"/>
              <a:gd name="T6" fmla="*/ 6411891 w 3120"/>
              <a:gd name="T7" fmla="*/ 6545059 h 1741"/>
              <a:gd name="T8" fmla="*/ 3255279 w 3120"/>
              <a:gd name="T9" fmla="*/ 42601 h 17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0" h="1741">
                <a:moveTo>
                  <a:pt x="792" y="8"/>
                </a:moveTo>
                <a:cubicBezTo>
                  <a:pt x="186" y="16"/>
                  <a:pt x="0" y="1741"/>
                  <a:pt x="1560" y="1741"/>
                </a:cubicBezTo>
                <a:cubicBezTo>
                  <a:pt x="3120" y="1741"/>
                  <a:pt x="2996" y="32"/>
                  <a:pt x="2352" y="32"/>
                </a:cubicBezTo>
                <a:cubicBezTo>
                  <a:pt x="1708" y="32"/>
                  <a:pt x="2489" y="1230"/>
                  <a:pt x="1560" y="1230"/>
                </a:cubicBezTo>
                <a:cubicBezTo>
                  <a:pt x="630" y="1230"/>
                  <a:pt x="1398" y="0"/>
                  <a:pt x="792" y="8"/>
                </a:cubicBezTo>
                <a:close/>
              </a:path>
            </a:pathLst>
          </a:custGeom>
          <a:solidFill>
            <a:srgbClr val="66FFFF"/>
          </a:solidFill>
          <a:ln w="38100" cap="flat" cmpd="sng">
            <a:solidFill>
              <a:srgbClr val="66FFFF"/>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83" name="Text Box 75"/>
          <p:cNvSpPr txBox="1">
            <a:spLocks noChangeArrowheads="1"/>
          </p:cNvSpPr>
          <p:nvPr/>
        </p:nvSpPr>
        <p:spPr bwMode="auto">
          <a:xfrm>
            <a:off x="7948613" y="2198688"/>
            <a:ext cx="373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84" name="Text Box 76"/>
          <p:cNvSpPr txBox="1">
            <a:spLocks noChangeArrowheads="1"/>
          </p:cNvSpPr>
          <p:nvPr/>
        </p:nvSpPr>
        <p:spPr bwMode="auto">
          <a:xfrm>
            <a:off x="7081838" y="2198688"/>
            <a:ext cx="373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85" name="Text Box 77"/>
          <p:cNvSpPr txBox="1">
            <a:spLocks noChangeArrowheads="1"/>
          </p:cNvSpPr>
          <p:nvPr/>
        </p:nvSpPr>
        <p:spPr bwMode="auto">
          <a:xfrm>
            <a:off x="7661275" y="2152650"/>
            <a:ext cx="37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86" name="Text Box 78"/>
          <p:cNvSpPr txBox="1">
            <a:spLocks noChangeArrowheads="1"/>
          </p:cNvSpPr>
          <p:nvPr/>
        </p:nvSpPr>
        <p:spPr bwMode="auto">
          <a:xfrm>
            <a:off x="7820025" y="2022475"/>
            <a:ext cx="37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87" name="Text Box 79"/>
          <p:cNvSpPr txBox="1">
            <a:spLocks noChangeArrowheads="1"/>
          </p:cNvSpPr>
          <p:nvPr/>
        </p:nvSpPr>
        <p:spPr bwMode="auto">
          <a:xfrm>
            <a:off x="7207250" y="2152650"/>
            <a:ext cx="3730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800" b="1">
                <a:solidFill>
                  <a:srgbClr val="4D4D4D"/>
                </a:solidFill>
                <a:latin typeface="Helvetica" pitchFamily="34" charset="0"/>
                <a:ea typeface="Osaka"/>
                <a:cs typeface="Osaka"/>
              </a:rPr>
              <a:t>DA</a:t>
            </a:r>
            <a:r>
              <a:rPr lang="en-US" altLang="en-US" sz="1200" b="1">
                <a:solidFill>
                  <a:srgbClr val="4D4D4D"/>
                </a:solidFill>
                <a:latin typeface="Helvetica" pitchFamily="34" charset="0"/>
                <a:ea typeface="Osaka"/>
                <a:cs typeface="Osaka"/>
              </a:rPr>
              <a:t> </a:t>
            </a:r>
          </a:p>
        </p:txBody>
      </p:sp>
      <p:sp>
        <p:nvSpPr>
          <p:cNvPr id="43088" name="Text Box 80"/>
          <p:cNvSpPr txBox="1">
            <a:spLocks noChangeArrowheads="1"/>
          </p:cNvSpPr>
          <p:nvPr/>
        </p:nvSpPr>
        <p:spPr bwMode="auto">
          <a:xfrm>
            <a:off x="6477000" y="3200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spcBef>
                <a:spcPct val="50000"/>
              </a:spcBef>
            </a:pPr>
            <a:r>
              <a:rPr lang="en-US" altLang="en-US" sz="2400" b="1" i="1">
                <a:solidFill>
                  <a:srgbClr val="FFFFFF"/>
                </a:solidFill>
                <a:latin typeface="Times" pitchFamily="18" charset="0"/>
                <a:ea typeface="Osaka"/>
                <a:cs typeface="Osaka"/>
              </a:rPr>
              <a:t>Non-Drug Abuser</a:t>
            </a:r>
            <a:endParaRPr lang="en-US" altLang="en-US" sz="2800" b="1" i="1">
              <a:solidFill>
                <a:srgbClr val="FFFFFF"/>
              </a:solidFill>
              <a:latin typeface="Times" pitchFamily="18" charset="0"/>
              <a:ea typeface="Osaka"/>
              <a:cs typeface="Osaka"/>
            </a:endParaRPr>
          </a:p>
        </p:txBody>
      </p:sp>
      <p:sp>
        <p:nvSpPr>
          <p:cNvPr id="43089" name="Text Box 81"/>
          <p:cNvSpPr txBox="1">
            <a:spLocks noChangeArrowheads="1"/>
          </p:cNvSpPr>
          <p:nvPr/>
        </p:nvSpPr>
        <p:spPr bwMode="auto">
          <a:xfrm>
            <a:off x="854075" y="5930900"/>
            <a:ext cx="1100814"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Times" pitchFamily="18" charset="0"/>
                <a:ea typeface="Osaka"/>
                <a:cs typeface="Osaka"/>
              </a:rPr>
              <a:t>Heroin</a:t>
            </a:r>
          </a:p>
        </p:txBody>
      </p:sp>
      <p:pic>
        <p:nvPicPr>
          <p:cNvPr id="43090" name="Picture 82"/>
          <p:cNvPicPr>
            <a:picLocks noChangeAspect="1" noChangeArrowheads="1"/>
          </p:cNvPicPr>
          <p:nvPr/>
        </p:nvPicPr>
        <p:blipFill>
          <a:blip r:embed="rId12" cstate="print">
            <a:extLst>
              <a:ext uri="{28A0092B-C50C-407E-A947-70E740481C1C}">
                <a14:useLocalDpi xmlns:a14="http://schemas.microsoft.com/office/drawing/2010/main" val="0"/>
              </a:ext>
            </a:extLst>
          </a:blip>
          <a:srcRect t="33333" b="31111"/>
          <a:stretch>
            <a:fillRect/>
          </a:stretch>
        </p:blipFill>
        <p:spPr bwMode="auto">
          <a:xfrm>
            <a:off x="2074863" y="1816100"/>
            <a:ext cx="3200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91" name="Picture 83" descr="tina-meth-pip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938" y="2032000"/>
            <a:ext cx="1762125" cy="1320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92" name="Text Box 84"/>
          <p:cNvSpPr txBox="1">
            <a:spLocks noChangeArrowheads="1"/>
          </p:cNvSpPr>
          <p:nvPr/>
        </p:nvSpPr>
        <p:spPr bwMode="auto">
          <a:xfrm>
            <a:off x="1047750" y="2868613"/>
            <a:ext cx="885179" cy="4616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Times" pitchFamily="18" charset="0"/>
                <a:ea typeface="Osaka"/>
                <a:cs typeface="Osaka"/>
              </a:rPr>
              <a:t>Meth</a:t>
            </a:r>
          </a:p>
        </p:txBody>
      </p:sp>
      <p:sp>
        <p:nvSpPr>
          <p:cNvPr id="43093" name="Text Box 85"/>
          <p:cNvSpPr txBox="1">
            <a:spLocks noChangeArrowheads="1"/>
          </p:cNvSpPr>
          <p:nvPr/>
        </p:nvSpPr>
        <p:spPr bwMode="auto">
          <a:xfrm>
            <a:off x="-541338" y="-50800"/>
            <a:ext cx="99822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r>
              <a:rPr lang="en-US" altLang="en-US" sz="2800" b="1" dirty="0">
                <a:solidFill>
                  <a:srgbClr val="FFFF00"/>
                </a:solidFill>
                <a:latin typeface="Times" pitchFamily="18" charset="0"/>
                <a:ea typeface="Osaka"/>
                <a:cs typeface="Osaka"/>
              </a:rPr>
              <a:t>Dopamine D2 Receptors are  Lower in Addiction</a:t>
            </a:r>
          </a:p>
        </p:txBody>
      </p:sp>
      <p:sp>
        <p:nvSpPr>
          <p:cNvPr id="86" name="Slide Number Placeholder 85"/>
          <p:cNvSpPr>
            <a:spLocks noGrp="1"/>
          </p:cNvSpPr>
          <p:nvPr>
            <p:ph type="sldNum" sz="quarter" idx="12"/>
          </p:nvPr>
        </p:nvSpPr>
        <p:spPr/>
        <p:txBody>
          <a:bodyPr/>
          <a:lstStyle/>
          <a:p>
            <a:fld id="{EC94FE43-ECF7-4811-AFCB-0690B7462E36}" type="slidenum">
              <a:rPr lang="en-US" smtClean="0"/>
              <a:pPr/>
              <a:t>90</a:t>
            </a:fld>
            <a:endParaRPr lang="en-US"/>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2" name="Rectangle 4"/>
          <p:cNvSpPr>
            <a:spLocks noGrp="1" noChangeArrowheads="1"/>
          </p:cNvSpPr>
          <p:nvPr>
            <p:ph type="title"/>
          </p:nvPr>
        </p:nvSpPr>
        <p:spPr>
          <a:xfrm>
            <a:off x="990600" y="457200"/>
            <a:ext cx="7937500" cy="1149350"/>
          </a:xfrm>
        </p:spPr>
        <p:txBody>
          <a:bodyPr>
            <a:normAutofit fontScale="90000"/>
          </a:bodyPr>
          <a:lstStyle/>
          <a:p>
            <a:pPr eaLnBrk="1" hangingPunct="1">
              <a:lnSpc>
                <a:spcPct val="90000"/>
              </a:lnSpc>
              <a:defRPr/>
            </a:pPr>
            <a:r>
              <a:rPr lang="en-US" sz="3600"/>
              <a:t>Decreased dopamine transporter binding in METH users resembles that in Parkinson</a:t>
            </a:r>
            <a:r>
              <a:rPr lang="en-US" sz="3600">
                <a:latin typeface="Times New Roman"/>
              </a:rPr>
              <a:t>’</a:t>
            </a:r>
            <a:r>
              <a:rPr lang="en-US" sz="3600"/>
              <a:t>s Disease </a:t>
            </a:r>
          </a:p>
        </p:txBody>
      </p:sp>
      <p:grpSp>
        <p:nvGrpSpPr>
          <p:cNvPr id="2" name="Group 7"/>
          <p:cNvGrpSpPr/>
          <p:nvPr/>
        </p:nvGrpSpPr>
        <p:grpSpPr>
          <a:xfrm>
            <a:off x="685800" y="2133600"/>
            <a:ext cx="7713663" cy="3871913"/>
            <a:chOff x="685800" y="2133600"/>
            <a:chExt cx="7713663" cy="3871913"/>
          </a:xfrm>
        </p:grpSpPr>
        <p:pic>
          <p:nvPicPr>
            <p:cNvPr id="36869" name="Picture 5" descr="cadca6"/>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685800" y="2133600"/>
              <a:ext cx="6072188"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cadca6"/>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6646863" y="2133600"/>
              <a:ext cx="1752600"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2303463" y="5334000"/>
              <a:ext cx="5545137" cy="579438"/>
            </a:xfrm>
            <a:prstGeom prst="rect">
              <a:avLst/>
            </a:prstGeom>
            <a:solidFill>
              <a:schemeClr val="bg1"/>
            </a:solidFill>
            <a:ln>
              <a:noFill/>
            </a:ln>
            <a:effectLs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3200" b="1" dirty="0">
                  <a:latin typeface="Times" pitchFamily="18" charset="0"/>
                  <a:ea typeface="Osaka"/>
                  <a:cs typeface="Osaka"/>
                </a:rPr>
                <a:t>Control          Meth               PD</a:t>
              </a:r>
            </a:p>
          </p:txBody>
        </p:sp>
      </p:grpSp>
      <p:sp>
        <p:nvSpPr>
          <p:cNvPr id="9" name="TextBox 8"/>
          <p:cNvSpPr txBox="1"/>
          <p:nvPr/>
        </p:nvSpPr>
        <p:spPr>
          <a:xfrm>
            <a:off x="5029200" y="1828800"/>
            <a:ext cx="4114800" cy="2677656"/>
          </a:xfrm>
          <a:prstGeom prst="rect">
            <a:avLst/>
          </a:prstGeom>
          <a:noFill/>
        </p:spPr>
        <p:txBody>
          <a:bodyPr wrap="square" rtlCol="0">
            <a:spAutoFit/>
          </a:bodyPr>
          <a:lstStyle/>
          <a:p>
            <a:r>
              <a:rPr lang="en-US" sz="2400" dirty="0" smtClean="0"/>
              <a:t>A 2011 study examined 300,000 hospital records spanning 16 years and found that patients with methamphetamine-use disorders were </a:t>
            </a:r>
            <a:r>
              <a:rPr lang="en-US" sz="2400" dirty="0" smtClean="0">
                <a:solidFill>
                  <a:srgbClr val="FFFF00"/>
                </a:solidFill>
              </a:rPr>
              <a:t>75% more likely</a:t>
            </a:r>
            <a:r>
              <a:rPr lang="en-US" sz="2400" dirty="0" smtClean="0"/>
              <a:t> to develop Parkinson’s disease</a:t>
            </a:r>
            <a:endParaRPr lang="en-US" sz="2400" dirty="0"/>
          </a:p>
        </p:txBody>
      </p:sp>
      <p:sp>
        <p:nvSpPr>
          <p:cNvPr id="10" name="TextBox 9"/>
          <p:cNvSpPr txBox="1"/>
          <p:nvPr/>
        </p:nvSpPr>
        <p:spPr>
          <a:xfrm>
            <a:off x="5105400" y="1676400"/>
            <a:ext cx="4114800" cy="4553605"/>
          </a:xfrm>
          <a:prstGeom prst="rect">
            <a:avLst/>
          </a:prstGeom>
          <a:noFill/>
        </p:spPr>
        <p:txBody>
          <a:bodyPr wrap="square" rtlCol="0">
            <a:spAutoFit/>
          </a:bodyPr>
          <a:lstStyle/>
          <a:p>
            <a:r>
              <a:rPr lang="en-US" sz="2800" dirty="0" smtClean="0"/>
              <a:t>A 2015 study in Utah found that meth users were </a:t>
            </a:r>
            <a:r>
              <a:rPr lang="en-US" sz="2800" dirty="0" smtClean="0">
                <a:solidFill>
                  <a:srgbClr val="FFFF00"/>
                </a:solidFill>
              </a:rPr>
              <a:t>300% more likely</a:t>
            </a:r>
            <a:r>
              <a:rPr lang="en-US" sz="2800" dirty="0" smtClean="0"/>
              <a:t> to develop Parkinson’s disease compared to non-users and cocaine users.</a:t>
            </a:r>
          </a:p>
          <a:p>
            <a:endParaRPr lang="en-US" sz="2800" dirty="0" smtClean="0"/>
          </a:p>
          <a:p>
            <a:r>
              <a:rPr lang="en-US" sz="2800" dirty="0" smtClean="0"/>
              <a:t>Study also found that risk may be </a:t>
            </a:r>
            <a:r>
              <a:rPr lang="en-US" sz="2800" dirty="0" smtClean="0">
                <a:solidFill>
                  <a:srgbClr val="FFFF00"/>
                </a:solidFill>
              </a:rPr>
              <a:t>higher for female </a:t>
            </a:r>
            <a:r>
              <a:rPr lang="en-US" sz="2800" dirty="0" smtClean="0"/>
              <a:t>users.</a:t>
            </a:r>
            <a:endParaRPr lang="en-US" sz="2800" dirty="0"/>
          </a:p>
        </p:txBody>
      </p:sp>
      <p:sp>
        <p:nvSpPr>
          <p:cNvPr id="11" name="TextBox 10"/>
          <p:cNvSpPr txBox="1"/>
          <p:nvPr/>
        </p:nvSpPr>
        <p:spPr>
          <a:xfrm>
            <a:off x="0" y="6553200"/>
            <a:ext cx="2658420" cy="338554"/>
          </a:xfrm>
          <a:prstGeom prst="rect">
            <a:avLst/>
          </a:prstGeom>
          <a:noFill/>
        </p:spPr>
        <p:txBody>
          <a:bodyPr wrap="none" rtlCol="0">
            <a:spAutoFit/>
          </a:bodyPr>
          <a:lstStyle/>
          <a:p>
            <a:r>
              <a:rPr lang="en-US" sz="1600" dirty="0" smtClean="0">
                <a:solidFill>
                  <a:srgbClr val="FFFF00"/>
                </a:solidFill>
              </a:rPr>
              <a:t>SOURCE: Curtin, K. et al, 2015</a:t>
            </a:r>
            <a:endParaRPr lang="en-US" sz="1600" dirty="0">
              <a:solidFill>
                <a:srgbClr val="FFFF00"/>
              </a:solidFill>
            </a:endParaRPr>
          </a:p>
        </p:txBody>
      </p:sp>
      <p:pic>
        <p:nvPicPr>
          <p:cNvPr id="280579" name="Picture 3"/>
          <p:cNvPicPr>
            <a:picLocks noChangeAspect="1" noChangeArrowheads="1"/>
          </p:cNvPicPr>
          <p:nvPr/>
        </p:nvPicPr>
        <p:blipFill>
          <a:blip r:embed="rId5" cstate="print"/>
          <a:srcRect/>
          <a:stretch>
            <a:fillRect/>
          </a:stretch>
        </p:blipFill>
        <p:spPr bwMode="auto">
          <a:xfrm>
            <a:off x="0" y="0"/>
            <a:ext cx="9194536" cy="6858000"/>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EC94FE43-ECF7-4811-AFCB-0690B7462E36}" type="slidenum">
              <a:rPr lang="en-US" smtClean="0"/>
              <a:pPr/>
              <a:t>91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0579"/>
                                        </p:tgtEl>
                                        <p:attrNameLst>
                                          <p:attrName>style.visibility</p:attrName>
                                        </p:attrNameLst>
                                      </p:cBhvr>
                                      <p:to>
                                        <p:strVal val="hidden"/>
                                      </p:to>
                                    </p:set>
                                  </p:childTnLst>
                                </p:cTn>
                              </p:par>
                              <p:par>
                                <p:cTn id="7" presetID="6" presetClass="emph" presetSubtype="0" fill="hold" nodeType="withEffect">
                                  <p:stCondLst>
                                    <p:cond delay="0"/>
                                  </p:stCondLst>
                                  <p:childTnLst>
                                    <p:animScale>
                                      <p:cBhvr>
                                        <p:cTn id="8" dur="1000" fill="hold"/>
                                        <p:tgtEl>
                                          <p:spTgt spid="2"/>
                                        </p:tgtEl>
                                      </p:cBhvr>
                                      <p:by x="60000" y="60000"/>
                                    </p:animScale>
                                  </p:childTnLst>
                                </p:cTn>
                              </p:par>
                              <p:par>
                                <p:cTn id="9" presetID="56" presetClass="path" presetSubtype="0" accel="50000" decel="50000" fill="hold" nodeType="withEffect">
                                  <p:stCondLst>
                                    <p:cond delay="0"/>
                                  </p:stCondLst>
                                  <p:childTnLst>
                                    <p:animMotion origin="layout" path="M -1.38889E-6 1.79463E-6 L -0.20503 -0.14871 " pathEditMode="relative" rAng="0" ptsTypes="AA">
                                      <p:cBhvr>
                                        <p:cTn id="10" dur="2000" fill="hold"/>
                                        <p:tgtEl>
                                          <p:spTgt spid="2"/>
                                        </p:tgtEl>
                                        <p:attrNameLst>
                                          <p:attrName>ppt_x</p:attrName>
                                          <p:attrName>ppt_y</p:attrName>
                                        </p:attrNameLst>
                                      </p:cBhvr>
                                      <p:rCtr x="-10300" y="-7400"/>
                                    </p:animMotion>
                                  </p:childTnLst>
                                </p:cTn>
                              </p:par>
                              <p:par>
                                <p:cTn id="11" presetID="22" presetClass="entr" presetSubtype="2" fill="hold" grpId="0" nodeType="withEffect">
                                  <p:stCondLst>
                                    <p:cond delay="120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9"/>
                                        </p:tgtEl>
                                      </p:cBhvr>
                                      <p:by x="75000" y="75000"/>
                                    </p:animScale>
                                  </p:childTnLst>
                                </p:cTn>
                              </p:par>
                              <p:par>
                                <p:cTn id="18" presetID="49" presetClass="path" presetSubtype="0" accel="50000" decel="50000" fill="hold" grpId="2" nodeType="withEffect">
                                  <p:stCondLst>
                                    <p:cond delay="0"/>
                                  </p:stCondLst>
                                  <p:childTnLst>
                                    <p:animMotion origin="layout" path="M 0 1.64662E-6 L -0.48333 0.29348 " pathEditMode="relative" rAng="0" ptsTypes="AA">
                                      <p:cBhvr>
                                        <p:cTn id="19" dur="2000" fill="hold"/>
                                        <p:tgtEl>
                                          <p:spTgt spid="9"/>
                                        </p:tgtEl>
                                        <p:attrNameLst>
                                          <p:attrName>ppt_x</p:attrName>
                                          <p:attrName>ppt_y</p:attrName>
                                        </p:attrNameLst>
                                      </p:cBhvr>
                                      <p:rCtr x="-24200" y="14700"/>
                                    </p:animMotion>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m00350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450" y="76200"/>
            <a:ext cx="6007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ChangeArrowheads="1"/>
          </p:cNvSpPr>
          <p:nvPr/>
        </p:nvSpPr>
        <p:spPr bwMode="auto">
          <a:xfrm>
            <a:off x="0" y="0"/>
            <a:ext cx="9144000" cy="7010400"/>
          </a:xfrm>
          <a:prstGeom prst="rect">
            <a:avLst/>
          </a:prstGeom>
          <a:solidFill>
            <a:schemeClr val="bg2">
              <a:alpha val="69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a:endParaRPr lang="en-US" altLang="en-US"/>
          </a:p>
        </p:txBody>
      </p:sp>
      <p:sp>
        <p:nvSpPr>
          <p:cNvPr id="789508" name="Rectangle 4"/>
          <p:cNvSpPr>
            <a:spLocks noGrp="1" noChangeArrowheads="1"/>
          </p:cNvSpPr>
          <p:nvPr>
            <p:ph type="ctrTitle"/>
          </p:nvPr>
        </p:nvSpPr>
        <p:spPr>
          <a:xfrm>
            <a:off x="381000" y="2933700"/>
            <a:ext cx="8382000" cy="1143000"/>
          </a:xfrm>
        </p:spPr>
        <p:txBody>
          <a:bodyPr>
            <a:normAutofit fontScale="90000"/>
          </a:bodyPr>
          <a:lstStyle/>
          <a:p>
            <a:pPr algn="ctr" eaLnBrk="1" hangingPunct="1">
              <a:defRPr/>
            </a:pPr>
            <a:r>
              <a:rPr lang="en-US" dirty="0">
                <a:effectLst>
                  <a:outerShdw blurRad="38100" dist="38100" dir="2700000" algn="tl">
                    <a:srgbClr val="000000">
                      <a:alpha val="43137"/>
                    </a:srgbClr>
                  </a:outerShdw>
                </a:effectLst>
              </a:rPr>
              <a:t>How much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does the brain heal?</a:t>
            </a:r>
          </a:p>
        </p:txBody>
      </p:sp>
      <p:sp>
        <p:nvSpPr>
          <p:cNvPr id="5" name="Slide Number Placeholder 4"/>
          <p:cNvSpPr>
            <a:spLocks noGrp="1"/>
          </p:cNvSpPr>
          <p:nvPr>
            <p:ph type="sldNum" sz="quarter" idx="12"/>
          </p:nvPr>
        </p:nvSpPr>
        <p:spPr/>
        <p:txBody>
          <a:bodyPr/>
          <a:lstStyle/>
          <a:p>
            <a:fld id="{EC94FE43-ECF7-4811-AFCB-0690B7462E36}" type="slidenum">
              <a:rPr lang="en-US" smtClean="0"/>
              <a:pPr/>
              <a:t>92</a:t>
            </a:fld>
            <a:endParaRPr lang="en-US"/>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166" t="4445" r="57225" b="71111"/>
          <a:stretch>
            <a:fillRect/>
          </a:stretch>
        </p:blipFill>
        <p:spPr bwMode="auto">
          <a:xfrm>
            <a:off x="474663" y="2133600"/>
            <a:ext cx="2505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203200" y="304800"/>
            <a:ext cx="88566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85000"/>
              </a:lnSpc>
            </a:pPr>
            <a:r>
              <a:rPr lang="en-US" altLang="en-US" sz="3600" b="1" dirty="0">
                <a:solidFill>
                  <a:schemeClr val="tx2"/>
                </a:solidFill>
                <a:latin typeface="Arial" pitchFamily="34" charset="0"/>
              </a:rPr>
              <a:t>Partial Recovery of Brain Dopamine Transporters in Methamphetamine Abuser After Protracted Abstinence </a:t>
            </a:r>
            <a:endParaRPr lang="en-US" altLang="en-US" sz="3600" dirty="0">
              <a:solidFill>
                <a:schemeClr val="tx2"/>
              </a:solidFill>
              <a:latin typeface="Arial" pitchFamily="34" charset="0"/>
            </a:endParaRPr>
          </a:p>
        </p:txBody>
      </p:sp>
      <p:pic>
        <p:nvPicPr>
          <p:cNvPr id="583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7639" t="32222" r="54169" b="41112"/>
          <a:stretch>
            <a:fillRect/>
          </a:stretch>
        </p:blipFill>
        <p:spPr bwMode="auto">
          <a:xfrm>
            <a:off x="3116263" y="2133600"/>
            <a:ext cx="27511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9166" t="65556" r="54169" b="7777"/>
          <a:stretch>
            <a:fillRect/>
          </a:stretch>
        </p:blipFill>
        <p:spPr bwMode="auto">
          <a:xfrm>
            <a:off x="5757863" y="2133600"/>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6"/>
          <p:cNvSpPr txBox="1">
            <a:spLocks noChangeArrowheads="1"/>
          </p:cNvSpPr>
          <p:nvPr/>
        </p:nvSpPr>
        <p:spPr bwMode="auto">
          <a:xfrm>
            <a:off x="823913" y="5354638"/>
            <a:ext cx="17113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2000" b="1">
                <a:solidFill>
                  <a:schemeClr val="accent1"/>
                </a:solidFill>
                <a:latin typeface="Times New Roman" pitchFamily="18" charset="0"/>
              </a:rPr>
              <a:t>Normal Control</a:t>
            </a:r>
          </a:p>
        </p:txBody>
      </p:sp>
      <p:sp>
        <p:nvSpPr>
          <p:cNvPr id="58375" name="Text Box 7"/>
          <p:cNvSpPr txBox="1">
            <a:spLocks noChangeArrowheads="1"/>
          </p:cNvSpPr>
          <p:nvPr/>
        </p:nvSpPr>
        <p:spPr bwMode="auto">
          <a:xfrm>
            <a:off x="3575050" y="5334000"/>
            <a:ext cx="16906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2000" b="1">
                <a:solidFill>
                  <a:schemeClr val="accent1"/>
                </a:solidFill>
                <a:latin typeface="Times New Roman" pitchFamily="18" charset="0"/>
              </a:rPr>
              <a:t>METH Abuser</a:t>
            </a:r>
          </a:p>
          <a:p>
            <a:pPr algn="ctr" eaLnBrk="1" hangingPunct="1">
              <a:lnSpc>
                <a:spcPct val="75000"/>
              </a:lnSpc>
            </a:pPr>
            <a:r>
              <a:rPr lang="en-US" altLang="en-US" sz="2000" b="1">
                <a:solidFill>
                  <a:schemeClr val="accent1"/>
                </a:solidFill>
                <a:latin typeface="Times New Roman" pitchFamily="18" charset="0"/>
              </a:rPr>
              <a:t>(1 month detox)</a:t>
            </a:r>
          </a:p>
        </p:txBody>
      </p:sp>
      <p:sp>
        <p:nvSpPr>
          <p:cNvPr id="58376" name="Text Box 8"/>
          <p:cNvSpPr txBox="1">
            <a:spLocks noChangeArrowheads="1"/>
          </p:cNvSpPr>
          <p:nvPr/>
        </p:nvSpPr>
        <p:spPr bwMode="auto">
          <a:xfrm>
            <a:off x="6251575" y="5370513"/>
            <a:ext cx="1892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2000" b="1">
                <a:solidFill>
                  <a:schemeClr val="accent1"/>
                </a:solidFill>
                <a:latin typeface="Times New Roman" pitchFamily="18" charset="0"/>
              </a:rPr>
              <a:t>METH Abuser</a:t>
            </a:r>
          </a:p>
          <a:p>
            <a:pPr algn="ctr" eaLnBrk="1" hangingPunct="1">
              <a:lnSpc>
                <a:spcPct val="75000"/>
              </a:lnSpc>
            </a:pPr>
            <a:r>
              <a:rPr lang="en-US" altLang="en-US" sz="2000" b="1">
                <a:solidFill>
                  <a:schemeClr val="accent1"/>
                </a:solidFill>
                <a:latin typeface="Times New Roman" pitchFamily="18" charset="0"/>
              </a:rPr>
              <a:t>(24 months detox)</a:t>
            </a:r>
          </a:p>
        </p:txBody>
      </p:sp>
      <p:pic>
        <p:nvPicPr>
          <p:cNvPr id="583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84787" t="38889" r="10439" b="36667"/>
          <a:stretch>
            <a:fillRect/>
          </a:stretch>
        </p:blipFill>
        <p:spPr bwMode="auto">
          <a:xfrm>
            <a:off x="8362950" y="2632075"/>
            <a:ext cx="3000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 Box 10"/>
          <p:cNvSpPr txBox="1">
            <a:spLocks noChangeArrowheads="1"/>
          </p:cNvSpPr>
          <p:nvPr/>
        </p:nvSpPr>
        <p:spPr bwMode="auto">
          <a:xfrm>
            <a:off x="8834438" y="4587875"/>
            <a:ext cx="2413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1400" b="1">
                <a:solidFill>
                  <a:schemeClr val="accent1"/>
                </a:solidFill>
                <a:latin typeface="Times New Roman" pitchFamily="18" charset="0"/>
              </a:rPr>
              <a:t>0</a:t>
            </a:r>
          </a:p>
        </p:txBody>
      </p:sp>
      <p:sp>
        <p:nvSpPr>
          <p:cNvPr id="58379" name="Text Box 11"/>
          <p:cNvSpPr txBox="1">
            <a:spLocks noChangeArrowheads="1"/>
          </p:cNvSpPr>
          <p:nvPr/>
        </p:nvSpPr>
        <p:spPr bwMode="auto">
          <a:xfrm>
            <a:off x="8834438" y="2527300"/>
            <a:ext cx="24130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1400" b="1">
                <a:solidFill>
                  <a:schemeClr val="accent1"/>
                </a:solidFill>
                <a:latin typeface="Times New Roman" pitchFamily="18" charset="0"/>
              </a:rPr>
              <a:t>3</a:t>
            </a:r>
          </a:p>
        </p:txBody>
      </p:sp>
      <p:sp>
        <p:nvSpPr>
          <p:cNvPr id="58380" name="Line 12"/>
          <p:cNvSpPr>
            <a:spLocks noChangeShapeType="1"/>
          </p:cNvSpPr>
          <p:nvPr/>
        </p:nvSpPr>
        <p:spPr bwMode="auto">
          <a:xfrm>
            <a:off x="8555038" y="4725988"/>
            <a:ext cx="287337"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1" name="Line 13"/>
          <p:cNvSpPr>
            <a:spLocks noChangeShapeType="1"/>
          </p:cNvSpPr>
          <p:nvPr/>
        </p:nvSpPr>
        <p:spPr bwMode="auto">
          <a:xfrm>
            <a:off x="8555038" y="2719388"/>
            <a:ext cx="287337"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Text Box 14"/>
          <p:cNvSpPr txBox="1">
            <a:spLocks noChangeArrowheads="1"/>
          </p:cNvSpPr>
          <p:nvPr/>
        </p:nvSpPr>
        <p:spPr bwMode="auto">
          <a:xfrm>
            <a:off x="8318500" y="5006975"/>
            <a:ext cx="59213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1400" b="1">
                <a:solidFill>
                  <a:schemeClr val="accent1"/>
                </a:solidFill>
                <a:latin typeface="Times New Roman" pitchFamily="18" charset="0"/>
              </a:rPr>
              <a:t>ml/gm</a:t>
            </a:r>
          </a:p>
        </p:txBody>
      </p:sp>
      <p:sp>
        <p:nvSpPr>
          <p:cNvPr id="58383" name="Text Box 15"/>
          <p:cNvSpPr txBox="1">
            <a:spLocks noChangeArrowheads="1"/>
          </p:cNvSpPr>
          <p:nvPr/>
        </p:nvSpPr>
        <p:spPr bwMode="auto">
          <a:xfrm>
            <a:off x="0" y="6324600"/>
            <a:ext cx="64332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lnSpc>
                <a:spcPct val="75000"/>
              </a:lnSpc>
            </a:pPr>
            <a:r>
              <a:rPr lang="en-US" altLang="en-US" sz="1600" b="1" i="1" dirty="0">
                <a:solidFill>
                  <a:srgbClr val="FFFF00"/>
                </a:solidFill>
                <a:latin typeface="Times New Roman" pitchFamily="18" charset="0"/>
              </a:rPr>
              <a:t>Source:  </a:t>
            </a:r>
            <a:r>
              <a:rPr lang="en-US" altLang="en-US" sz="1600" b="1" i="1" dirty="0" err="1">
                <a:solidFill>
                  <a:srgbClr val="FFFF00"/>
                </a:solidFill>
                <a:latin typeface="Times New Roman" pitchFamily="18" charset="0"/>
              </a:rPr>
              <a:t>Volkow</a:t>
            </a:r>
            <a:r>
              <a:rPr lang="en-US" altLang="en-US" sz="1600" b="1" i="1" dirty="0">
                <a:solidFill>
                  <a:srgbClr val="FFFF00"/>
                </a:solidFill>
                <a:latin typeface="Times New Roman" pitchFamily="18" charset="0"/>
              </a:rPr>
              <a:t>, ND et al., Journal of Neuroscience 21, 9414-9418, 2001.</a:t>
            </a:r>
          </a:p>
        </p:txBody>
      </p:sp>
      <p:sp>
        <p:nvSpPr>
          <p:cNvPr id="16" name="Slide Number Placeholder 15"/>
          <p:cNvSpPr>
            <a:spLocks noGrp="1"/>
          </p:cNvSpPr>
          <p:nvPr>
            <p:ph type="sldNum" sz="quarter" idx="12"/>
          </p:nvPr>
        </p:nvSpPr>
        <p:spPr/>
        <p:txBody>
          <a:bodyPr/>
          <a:lstStyle/>
          <a:p>
            <a:fld id="{EC94FE43-ECF7-4811-AFCB-0690B7462E36}" type="slidenum">
              <a:rPr lang="en-US" smtClean="0"/>
              <a:pPr/>
              <a:t>93</a:t>
            </a:fld>
            <a:endParaRPr lang="en-US"/>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Example: Latino Male </a:t>
            </a:r>
            <a:endParaRPr lang="en-US" dirty="0"/>
          </a:p>
        </p:txBody>
      </p:sp>
      <p:sp>
        <p:nvSpPr>
          <p:cNvPr id="3" name="Content Placeholder 2"/>
          <p:cNvSpPr>
            <a:spLocks noGrp="1"/>
          </p:cNvSpPr>
          <p:nvPr>
            <p:ph idx="1"/>
          </p:nvPr>
        </p:nvSpPr>
        <p:spPr>
          <a:xfrm>
            <a:off x="304800" y="1295400"/>
            <a:ext cx="8610600" cy="5715000"/>
          </a:xfrm>
        </p:spPr>
        <p:txBody>
          <a:bodyPr>
            <a:normAutofit/>
          </a:bodyPr>
          <a:lstStyle/>
          <a:p>
            <a:r>
              <a:rPr lang="en-US" sz="2100" dirty="0" smtClean="0"/>
              <a:t>Pt is a 55yo Latino MSM referred by HIV care clinic for severe depression and SUD treatment </a:t>
            </a:r>
          </a:p>
          <a:p>
            <a:r>
              <a:rPr lang="en-US" sz="2100" dirty="0" smtClean="0"/>
              <a:t>Very visible, successful PR executive for 20 years</a:t>
            </a:r>
          </a:p>
          <a:p>
            <a:r>
              <a:rPr lang="en-US" sz="2100" dirty="0" smtClean="0"/>
              <a:t>Meth use </a:t>
            </a:r>
            <a:r>
              <a:rPr lang="en-US" sz="2100" dirty="0" err="1" smtClean="0"/>
              <a:t>approx</a:t>
            </a:r>
            <a:r>
              <a:rPr lang="en-US" sz="2100" dirty="0" smtClean="0"/>
              <a:t> 2-3 times/month, during which he has unprotected sex with multiple anonymous men; this is his only sexual activity </a:t>
            </a:r>
          </a:p>
          <a:p>
            <a:r>
              <a:rPr lang="en-US" sz="2100" dirty="0" smtClean="0"/>
              <a:t>Has never identified as gay, despite only having sex with men</a:t>
            </a:r>
          </a:p>
          <a:p>
            <a:r>
              <a:rPr lang="en-US" sz="2100" dirty="0" smtClean="0"/>
              <a:t>Because he is terrified of the possibility of testing positive, he has never had an HIV test </a:t>
            </a:r>
          </a:p>
          <a:p>
            <a:r>
              <a:rPr lang="en-US" sz="2100" dirty="0" smtClean="0"/>
              <a:t>Continues to work until a day when he can’t get out of bed</a:t>
            </a:r>
          </a:p>
          <a:p>
            <a:r>
              <a:rPr lang="en-US" sz="2100" dirty="0" smtClean="0"/>
              <a:t>Neighbor calls 911; at hospital he is diagnosed with cryptococcal meningitis and AIDS; viral load is in the millions and CD4 count is 55</a:t>
            </a:r>
          </a:p>
          <a:p>
            <a:r>
              <a:rPr lang="en-US" sz="2100" dirty="0" smtClean="0"/>
              <a:t>Upon d/c he presents at your outpatient HIV care clinic for continuing care </a:t>
            </a:r>
          </a:p>
          <a:p>
            <a:r>
              <a:rPr lang="en-US" sz="2100" dirty="0" smtClean="0"/>
              <a:t>What are some of his mental health and substance-related issues and needs, and what are some of the first actions you might take with him? </a:t>
            </a:r>
            <a:endParaRPr lang="en-US" sz="24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94</a:t>
            </a:fld>
            <a:endParaRPr lang="en-US"/>
          </a:p>
        </p:txBody>
      </p:sp>
    </p:spTree>
    <p:extLst>
      <p:ext uri="{BB962C8B-B14F-4D97-AF65-F5344CB8AC3E}">
        <p14:creationId xmlns:p14="http://schemas.microsoft.com/office/powerpoint/2010/main" val="23636379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33400" y="1828800"/>
            <a:ext cx="8229600" cy="1143000"/>
          </a:xfrm>
        </p:spPr>
        <p:txBody>
          <a:bodyPr>
            <a:normAutofit/>
          </a:bodyPr>
          <a:lstStyle/>
          <a:p>
            <a:pPr algn="ctr"/>
            <a:r>
              <a:rPr lang="en-US" sz="4800" dirty="0" smtClean="0"/>
              <a:t>Co-Occurring </a:t>
            </a:r>
            <a:r>
              <a:rPr lang="en-US" sz="4800" dirty="0"/>
              <a:t>C</a:t>
            </a:r>
            <a:r>
              <a:rPr lang="en-US" sz="4800" dirty="0" smtClean="0"/>
              <a:t>onditions</a:t>
            </a:r>
            <a:endParaRPr lang="en-US" sz="4800" dirty="0"/>
          </a:p>
        </p:txBody>
      </p:sp>
      <p:pic>
        <p:nvPicPr>
          <p:cNvPr id="283651" name="Picture 3"/>
          <p:cNvPicPr>
            <a:picLocks noChangeAspect="1" noChangeArrowheads="1"/>
          </p:cNvPicPr>
          <p:nvPr/>
        </p:nvPicPr>
        <p:blipFill>
          <a:blip r:embed="rId3" cstate="print"/>
          <a:srcRect/>
          <a:stretch>
            <a:fillRect/>
          </a:stretch>
        </p:blipFill>
        <p:spPr bwMode="auto">
          <a:xfrm>
            <a:off x="1943100" y="3124200"/>
            <a:ext cx="5257800" cy="3343275"/>
          </a:xfrm>
          <a:prstGeom prst="rect">
            <a:avLst/>
          </a:prstGeom>
          <a:ln>
            <a:noFill/>
          </a:ln>
          <a:effectLst>
            <a:softEdge rad="112500"/>
          </a:effectLst>
        </p:spPr>
      </p:pic>
      <p:sp>
        <p:nvSpPr>
          <p:cNvPr id="4" name="Slide Number Placeholder 3"/>
          <p:cNvSpPr>
            <a:spLocks noGrp="1"/>
          </p:cNvSpPr>
          <p:nvPr>
            <p:ph type="sldNum" sz="quarter" idx="12"/>
          </p:nvPr>
        </p:nvSpPr>
        <p:spPr/>
        <p:txBody>
          <a:bodyPr/>
          <a:lstStyle/>
          <a:p>
            <a:fld id="{EC94FE43-ECF7-4811-AFCB-0690B7462E36}"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HIV </a:t>
            </a:r>
            <a:r>
              <a:rPr lang="en-US" sz="4000" dirty="0"/>
              <a:t>and </a:t>
            </a:r>
            <a:r>
              <a:rPr lang="en-US" sz="4000" dirty="0" smtClean="0"/>
              <a:t>Co-Occurring Conditions</a:t>
            </a:r>
            <a:br>
              <a:rPr lang="en-US" sz="4000" dirty="0" smtClean="0"/>
            </a:br>
            <a:r>
              <a:rPr lang="en-US" sz="3100" dirty="0" smtClean="0"/>
              <a:t>Affective Disorders and Drug Use by Age and </a:t>
            </a:r>
            <a:br>
              <a:rPr lang="en-US" sz="3100" dirty="0" smtClean="0"/>
            </a:br>
            <a:r>
              <a:rPr lang="en-US" sz="3100" dirty="0" smtClean="0"/>
              <a:t>Alcohol Dependence (n=112)</a:t>
            </a:r>
            <a:endParaRPr lang="en-US" sz="3100" dirty="0"/>
          </a:p>
        </p:txBody>
      </p:sp>
      <p:sp>
        <p:nvSpPr>
          <p:cNvPr id="6" name="TextBox 5"/>
          <p:cNvSpPr txBox="1"/>
          <p:nvPr/>
        </p:nvSpPr>
        <p:spPr>
          <a:xfrm>
            <a:off x="0" y="6550223"/>
            <a:ext cx="5029200" cy="307777"/>
          </a:xfrm>
          <a:prstGeom prst="rect">
            <a:avLst/>
          </a:prstGeom>
          <a:noFill/>
        </p:spPr>
        <p:txBody>
          <a:bodyPr wrap="square" rtlCol="0">
            <a:spAutoFit/>
          </a:bodyPr>
          <a:lstStyle/>
          <a:p>
            <a:r>
              <a:rPr lang="en-US" sz="1400" dirty="0" smtClean="0">
                <a:solidFill>
                  <a:srgbClr val="FFFF00"/>
                </a:solidFill>
              </a:rPr>
              <a:t>SOURCE: </a:t>
            </a:r>
            <a:r>
              <a:rPr lang="en-US" sz="1400" dirty="0" err="1" smtClean="0">
                <a:solidFill>
                  <a:srgbClr val="FFFF00"/>
                </a:solidFill>
              </a:rPr>
              <a:t>Gongvatana</a:t>
            </a:r>
            <a:r>
              <a:rPr lang="en-US" sz="1400" dirty="0" smtClean="0">
                <a:solidFill>
                  <a:srgbClr val="FFFF00"/>
                </a:solidFill>
              </a:rPr>
              <a:t> et al, 2014 </a:t>
            </a:r>
            <a:endParaRPr lang="en-US" sz="1400" dirty="0">
              <a:solidFill>
                <a:srgbClr val="FFFF00"/>
              </a:solidFill>
            </a:endParaRPr>
          </a:p>
        </p:txBody>
      </p:sp>
      <p:pic>
        <p:nvPicPr>
          <p:cNvPr id="440322" name="Picture 2"/>
          <p:cNvPicPr>
            <a:picLocks noChangeAspect="1" noChangeArrowheads="1"/>
          </p:cNvPicPr>
          <p:nvPr/>
        </p:nvPicPr>
        <p:blipFill>
          <a:blip r:embed="rId3" cstate="print"/>
          <a:srcRect/>
          <a:stretch>
            <a:fillRect/>
          </a:stretch>
        </p:blipFill>
        <p:spPr bwMode="auto">
          <a:xfrm>
            <a:off x="381000" y="1752600"/>
            <a:ext cx="8382000" cy="4383087"/>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HIV and Co-Occurring Conditions</a:t>
            </a:r>
            <a:r>
              <a:rPr lang="en-US" sz="3600" dirty="0"/>
              <a:t/>
            </a:r>
            <a:br>
              <a:rPr lang="en-US" sz="3600" dirty="0"/>
            </a:br>
            <a:r>
              <a:rPr lang="en-US" sz="3200" dirty="0" smtClean="0"/>
              <a:t>Conditions Common in Older PLWHA</a:t>
            </a:r>
            <a:endParaRPr lang="en-US" sz="3600" dirty="0"/>
          </a:p>
        </p:txBody>
      </p:sp>
      <p:sp>
        <p:nvSpPr>
          <p:cNvPr id="3" name="Content Placeholder 2"/>
          <p:cNvSpPr>
            <a:spLocks noGrp="1"/>
          </p:cNvSpPr>
          <p:nvPr>
            <p:ph idx="1"/>
          </p:nvPr>
        </p:nvSpPr>
        <p:spPr>
          <a:xfrm>
            <a:off x="457200" y="1828800"/>
            <a:ext cx="8229600" cy="4525963"/>
          </a:xfrm>
        </p:spPr>
        <p:txBody>
          <a:bodyPr>
            <a:normAutofit fontScale="85000" lnSpcReduction="20000"/>
          </a:bodyPr>
          <a:lstStyle/>
          <a:p>
            <a:r>
              <a:rPr lang="en-US" dirty="0" smtClean="0"/>
              <a:t>Depression</a:t>
            </a:r>
          </a:p>
          <a:p>
            <a:r>
              <a:rPr lang="en-US" dirty="0" smtClean="0"/>
              <a:t>Alcohol/drug abuse </a:t>
            </a:r>
          </a:p>
          <a:p>
            <a:r>
              <a:rPr lang="en-US" dirty="0" smtClean="0"/>
              <a:t>Social isolation</a:t>
            </a:r>
          </a:p>
          <a:p>
            <a:r>
              <a:rPr lang="en-US" dirty="0" smtClean="0"/>
              <a:t>Lack of support network</a:t>
            </a:r>
          </a:p>
          <a:p>
            <a:r>
              <a:rPr lang="en-US" dirty="0" smtClean="0"/>
              <a:t>Experience of stigma</a:t>
            </a:r>
          </a:p>
          <a:p>
            <a:r>
              <a:rPr lang="en-US" dirty="0" smtClean="0"/>
              <a:t>Inadequate access to healthy food</a:t>
            </a:r>
          </a:p>
          <a:p>
            <a:r>
              <a:rPr lang="en-US" dirty="0" smtClean="0"/>
              <a:t>Lack of mobility </a:t>
            </a:r>
          </a:p>
          <a:p>
            <a:r>
              <a:rPr lang="en-US" dirty="0" smtClean="0"/>
              <a:t>Poor eyesight</a:t>
            </a:r>
          </a:p>
          <a:p>
            <a:r>
              <a:rPr lang="en-US" dirty="0" smtClean="0"/>
              <a:t>Cognitive impairment </a:t>
            </a:r>
          </a:p>
          <a:p>
            <a:r>
              <a:rPr lang="en-US" dirty="0" smtClean="0"/>
              <a:t>Numerous side effects due to interaction of medications for multiple chronic conditions </a:t>
            </a:r>
            <a:endParaRPr lang="en-US" dirty="0"/>
          </a:p>
        </p:txBody>
      </p:sp>
      <p:pic>
        <p:nvPicPr>
          <p:cNvPr id="6" name="Picture 3"/>
          <p:cNvPicPr>
            <a:picLocks noChangeAspect="1" noChangeArrowheads="1"/>
          </p:cNvPicPr>
          <p:nvPr/>
        </p:nvPicPr>
        <p:blipFill>
          <a:blip r:embed="rId3" cstate="print">
            <a:lum bright="10000" contrast="22000"/>
          </a:blip>
          <a:srcRect/>
          <a:stretch>
            <a:fillRect/>
          </a:stretch>
        </p:blipFill>
        <p:spPr bwMode="auto">
          <a:xfrm>
            <a:off x="7772400" y="922881"/>
            <a:ext cx="1098550" cy="5935119"/>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EC94FE43-ECF7-4811-AFCB-0690B7462E36}" type="slidenum">
              <a:rPr lang="en-US" smtClean="0"/>
              <a:pPr/>
              <a:t>97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ipe(left)">
                                      <p:cBhvr>
                                        <p:cTn id="35" dur="500"/>
                                        <p:tgtEl>
                                          <p:spTgt spid="3">
                                            <p:txEl>
                                              <p:pRg st="7" end="7"/>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wipe(left)">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HIV and Co-Occurring </a:t>
            </a:r>
            <a:r>
              <a:rPr lang="en-US" sz="4000" dirty="0" smtClean="0"/>
              <a:t>Conditions</a:t>
            </a:r>
            <a:br>
              <a:rPr lang="en-US" sz="4000" dirty="0" smtClean="0"/>
            </a:br>
            <a:r>
              <a:rPr lang="en-US" sz="3600" dirty="0" smtClean="0"/>
              <a:t>Treatment Utilization </a:t>
            </a:r>
            <a:r>
              <a:rPr lang="en-US" sz="3100" dirty="0" smtClean="0"/>
              <a:t>(not HIV+ sample)</a:t>
            </a:r>
            <a:endParaRPr lang="en-US" sz="3600" dirty="0"/>
          </a:p>
        </p:txBody>
      </p:sp>
      <p:sp>
        <p:nvSpPr>
          <p:cNvPr id="3" name="Content Placeholder 2"/>
          <p:cNvSpPr>
            <a:spLocks noGrp="1"/>
          </p:cNvSpPr>
          <p:nvPr>
            <p:ph idx="1"/>
          </p:nvPr>
        </p:nvSpPr>
        <p:spPr>
          <a:xfrm>
            <a:off x="457200" y="1524000"/>
            <a:ext cx="8229600" cy="4800600"/>
          </a:xfrm>
        </p:spPr>
        <p:txBody>
          <a:bodyPr>
            <a:normAutofit/>
          </a:bodyPr>
          <a:lstStyle/>
          <a:p>
            <a:r>
              <a:rPr lang="en-US" sz="3000" dirty="0" smtClean="0"/>
              <a:t>Adults over 65 comprise a </a:t>
            </a:r>
            <a:r>
              <a:rPr lang="en-US" sz="3000" dirty="0" smtClean="0">
                <a:solidFill>
                  <a:srgbClr val="FFFF00"/>
                </a:solidFill>
              </a:rPr>
              <a:t>small proportion </a:t>
            </a:r>
            <a:r>
              <a:rPr lang="en-US" sz="3000" dirty="0" smtClean="0"/>
              <a:t>of populations with either SUD or MH</a:t>
            </a:r>
          </a:p>
          <a:p>
            <a:r>
              <a:rPr lang="en-US" sz="3000" dirty="0" smtClean="0"/>
              <a:t>Those over 65 </a:t>
            </a:r>
            <a:r>
              <a:rPr lang="en-US" sz="3000" dirty="0">
                <a:solidFill>
                  <a:srgbClr val="FFFF00"/>
                </a:solidFill>
              </a:rPr>
              <a:t>less</a:t>
            </a:r>
            <a:r>
              <a:rPr lang="en-US" sz="3000" dirty="0"/>
              <a:t> </a:t>
            </a:r>
            <a:r>
              <a:rPr lang="en-US" sz="3000" dirty="0">
                <a:solidFill>
                  <a:srgbClr val="FFFF00"/>
                </a:solidFill>
              </a:rPr>
              <a:t>likely to </a:t>
            </a:r>
            <a:r>
              <a:rPr lang="en-US" sz="3000" i="1" dirty="0">
                <a:solidFill>
                  <a:srgbClr val="FFFF00"/>
                </a:solidFill>
              </a:rPr>
              <a:t>perceive need for </a:t>
            </a:r>
            <a:r>
              <a:rPr lang="en-US" sz="3000" dirty="0"/>
              <a:t>treatment compared to 35-49 age group</a:t>
            </a:r>
          </a:p>
          <a:p>
            <a:r>
              <a:rPr lang="en-US" sz="3000" dirty="0" smtClean="0"/>
              <a:t>Those over 65 </a:t>
            </a:r>
            <a:r>
              <a:rPr lang="en-US" sz="3000" dirty="0" smtClean="0">
                <a:solidFill>
                  <a:srgbClr val="FFFF00"/>
                </a:solidFill>
              </a:rPr>
              <a:t>less likely to </a:t>
            </a:r>
            <a:r>
              <a:rPr lang="en-US" sz="3000" i="1" dirty="0" smtClean="0">
                <a:solidFill>
                  <a:srgbClr val="FFFF00"/>
                </a:solidFill>
              </a:rPr>
              <a:t>access/utilize</a:t>
            </a:r>
            <a:r>
              <a:rPr lang="en-US" sz="3000" dirty="0" smtClean="0">
                <a:solidFill>
                  <a:srgbClr val="FFFF00"/>
                </a:solidFill>
              </a:rPr>
              <a:t> </a:t>
            </a:r>
            <a:r>
              <a:rPr lang="en-US" sz="3000" dirty="0" smtClean="0"/>
              <a:t>treatment compared to 35-49 age group</a:t>
            </a:r>
          </a:p>
          <a:p>
            <a:r>
              <a:rPr lang="en-US" sz="3000" dirty="0" smtClean="0"/>
              <a:t>50-64 year olds </a:t>
            </a:r>
            <a:r>
              <a:rPr lang="en-US" sz="3000" dirty="0" smtClean="0">
                <a:solidFill>
                  <a:srgbClr val="FFFF00"/>
                </a:solidFill>
              </a:rPr>
              <a:t>did not differ </a:t>
            </a:r>
            <a:r>
              <a:rPr lang="en-US" sz="3000" dirty="0" smtClean="0"/>
              <a:t>from 35-49 age group either in </a:t>
            </a:r>
            <a:r>
              <a:rPr lang="en-US" sz="3000" dirty="0" smtClean="0">
                <a:solidFill>
                  <a:srgbClr val="FFFF00"/>
                </a:solidFill>
              </a:rPr>
              <a:t>perceived MH/SUD treatment need </a:t>
            </a:r>
            <a:r>
              <a:rPr lang="en-US" sz="3000" dirty="0" smtClean="0"/>
              <a:t>or </a:t>
            </a:r>
            <a:r>
              <a:rPr lang="en-US" sz="3000" dirty="0"/>
              <a:t>treatment </a:t>
            </a:r>
            <a:r>
              <a:rPr lang="en-US" sz="3000" dirty="0" smtClean="0"/>
              <a:t>utilization </a:t>
            </a:r>
            <a:endParaRPr lang="en-US" sz="3000" dirty="0"/>
          </a:p>
        </p:txBody>
      </p:sp>
      <p:sp>
        <p:nvSpPr>
          <p:cNvPr id="4" name="TextBox 3"/>
          <p:cNvSpPr txBox="1"/>
          <p:nvPr/>
        </p:nvSpPr>
        <p:spPr>
          <a:xfrm>
            <a:off x="0" y="6553200"/>
            <a:ext cx="6553200" cy="369332"/>
          </a:xfrm>
          <a:prstGeom prst="rect">
            <a:avLst/>
          </a:prstGeom>
          <a:noFill/>
        </p:spPr>
        <p:txBody>
          <a:bodyPr wrap="square" rtlCol="0">
            <a:spAutoFit/>
          </a:bodyPr>
          <a:lstStyle/>
          <a:p>
            <a:r>
              <a:rPr lang="en-US" dirty="0" smtClean="0"/>
              <a:t>SOURCE: </a:t>
            </a:r>
            <a:r>
              <a:rPr lang="en-US" dirty="0" err="1" smtClean="0"/>
              <a:t>Choi</a:t>
            </a:r>
            <a:r>
              <a:rPr lang="en-US" dirty="0" smtClean="0"/>
              <a:t>, </a:t>
            </a:r>
            <a:r>
              <a:rPr lang="en-US" dirty="0" err="1" smtClean="0"/>
              <a:t>DiNitto</a:t>
            </a:r>
            <a:r>
              <a:rPr lang="en-US" dirty="0" smtClean="0"/>
              <a:t>, &amp; Marti, 2014. </a:t>
            </a:r>
            <a:endParaRPr lang="en-US" dirty="0"/>
          </a:p>
        </p:txBody>
      </p:sp>
      <p:sp>
        <p:nvSpPr>
          <p:cNvPr id="5" name="Slide Number Placeholder 4"/>
          <p:cNvSpPr>
            <a:spLocks noGrp="1"/>
          </p:cNvSpPr>
          <p:nvPr>
            <p:ph type="sldNum" sz="quarter" idx="12"/>
          </p:nvPr>
        </p:nvSpPr>
        <p:spPr/>
        <p:txBody>
          <a:bodyPr/>
          <a:lstStyle/>
          <a:p>
            <a:fld id="{EC94FE43-ECF7-4811-AFCB-0690B7462E36}"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lumOff val="10000"/>
              </a:schemeClr>
            </a:gs>
            <a:gs pos="0">
              <a:schemeClr val="bg2">
                <a:tint val="45000"/>
                <a:shade val="99000"/>
                <a:satMod val="350000"/>
              </a:schemeClr>
            </a:gs>
            <a:gs pos="68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HIV and Co-Occurring Conditions</a:t>
            </a:r>
            <a:br>
              <a:rPr lang="en-US" dirty="0"/>
            </a:br>
            <a:r>
              <a:rPr lang="en-US" sz="3600" dirty="0" smtClean="0"/>
              <a:t>Over Age 50</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HIV-infected individuals over age 50 have approximately 4 times more chronic comorbid conditions than those younger than 45 years</a:t>
            </a:r>
          </a:p>
          <a:p>
            <a:r>
              <a:rPr lang="en-US" sz="2800" dirty="0" smtClean="0"/>
              <a:t>These illnesses may present up to a decade earlier than in HIV-negative people</a:t>
            </a:r>
          </a:p>
          <a:p>
            <a:r>
              <a:rPr lang="en-US" sz="2800" dirty="0" smtClean="0"/>
              <a:t>Raises question: does HIV cause premature aging?  Accumulating evidence points to “yes”</a:t>
            </a:r>
          </a:p>
          <a:p>
            <a:r>
              <a:rPr lang="en-US" sz="2800" dirty="0" smtClean="0"/>
              <a:t>Common comorbid conditions: </a:t>
            </a:r>
          </a:p>
          <a:p>
            <a:pPr lvl="1"/>
            <a:r>
              <a:rPr lang="en-US" sz="2400" dirty="0" smtClean="0"/>
              <a:t>Cardiovascular disease, neurocognitive disease, bone mineral loss, general frailty, decline in renal function, diabetes, lipodystrophy, various cancers </a:t>
            </a:r>
            <a:endParaRPr lang="en-US" sz="2400" dirty="0"/>
          </a:p>
        </p:txBody>
      </p:sp>
      <p:sp>
        <p:nvSpPr>
          <p:cNvPr id="4" name="Slide Number Placeholder 3"/>
          <p:cNvSpPr>
            <a:spLocks noGrp="1"/>
          </p:cNvSpPr>
          <p:nvPr>
            <p:ph type="sldNum" sz="quarter" idx="12"/>
          </p:nvPr>
        </p:nvSpPr>
        <p:spPr/>
        <p:txBody>
          <a:bodyPr/>
          <a:lstStyle/>
          <a:p>
            <a:fld id="{EC94FE43-ECF7-4811-AFCB-0690B7462E36}" type="slidenum">
              <a:rPr lang="en-US" smtClean="0"/>
              <a:pPr/>
              <a:t>99</a:t>
            </a:fld>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12947"/>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10030</TotalTime>
  <Words>25458</Words>
  <Application>Microsoft Office PowerPoint</Application>
  <PresentationFormat>On-screen Show (4:3)</PresentationFormat>
  <Paragraphs>1917</Paragraphs>
  <Slides>133</Slides>
  <Notes>133</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133</vt:i4>
      </vt:variant>
    </vt:vector>
  </HeadingPairs>
  <TitlesOfParts>
    <vt:vector size="135" baseType="lpstr">
      <vt:lpstr>Office Theme</vt:lpstr>
      <vt:lpstr>Bitmap Image</vt:lpstr>
      <vt:lpstr>Substance Use, HIV, and Older Adults: What Clinicians Need to Know</vt:lpstr>
      <vt:lpstr>Training Collaborators</vt:lpstr>
      <vt:lpstr>Introductions</vt:lpstr>
      <vt:lpstr>Educational Objectives  At the end of this training session, participants will be able to:</vt:lpstr>
      <vt:lpstr>Test Your Knowledge</vt:lpstr>
      <vt:lpstr>Pre-Test Question</vt:lpstr>
      <vt:lpstr>Pre-Test Question</vt:lpstr>
      <vt:lpstr>Pre-Test Question</vt:lpstr>
      <vt:lpstr>Pre-Test Question</vt:lpstr>
      <vt:lpstr>Pre-Test Question</vt:lpstr>
      <vt:lpstr>Epidemiology of Older Adults in the U.S. and California </vt:lpstr>
      <vt:lpstr>Why Focus on Older Adults?</vt:lpstr>
      <vt:lpstr>Why Focus on Older Adults? </vt:lpstr>
      <vt:lpstr>Why Focus on Older Adults? </vt:lpstr>
      <vt:lpstr>Older Adults in the US</vt:lpstr>
      <vt:lpstr>Percent of Total Population Adults 65 &amp; Older, US: 1900 - 2050</vt:lpstr>
      <vt:lpstr>Minority Elderly 65+: Percent Increase US, 1990 - 2030</vt:lpstr>
      <vt:lpstr>California Population 2014</vt:lpstr>
      <vt:lpstr>Older Adults Family Alcohol/Drug Use Rationalizations </vt:lpstr>
      <vt:lpstr>The Baby Boomers</vt:lpstr>
      <vt:lpstr>Aging Stereotypes:  Expected (18-64) vs. Actual (65+)</vt:lpstr>
      <vt:lpstr>Health Care Must Adapt</vt:lpstr>
      <vt:lpstr>Older Adults and HIV</vt:lpstr>
      <vt:lpstr>Older Adults and HIV</vt:lpstr>
      <vt:lpstr>HIV Incidence: Increasing in 50 &amp; Over Percent Change from 2013-2014</vt:lpstr>
      <vt:lpstr>Older Adults and HIV</vt:lpstr>
      <vt:lpstr>Older Adults and HIV</vt:lpstr>
      <vt:lpstr>Factors Related to Increased HIV Incidence Among Older Adults </vt:lpstr>
      <vt:lpstr>Factors Related to Increased HIV Incidence Among Older Adults  </vt:lpstr>
      <vt:lpstr>Factors Related to Increased HIV Incidence Among Older Adults </vt:lpstr>
      <vt:lpstr>Factors Related to Increased HIV Incidence Among Older Adults </vt:lpstr>
      <vt:lpstr>Factors Related to Increased HIV Incidence Among Older Adults: Stigma </vt:lpstr>
      <vt:lpstr>PowerPoint Presentation</vt:lpstr>
      <vt:lpstr>An Invisible Epidemic</vt:lpstr>
      <vt:lpstr>Substance Abuse Among Older Adults</vt:lpstr>
      <vt:lpstr>Past Month Illicit Drug Use among Adults Aged 50 to 64: 2002-2013</vt:lpstr>
      <vt:lpstr>Past Month Substance Use – Individuals Under Age 50 vs. 50 and Older</vt:lpstr>
      <vt:lpstr>Marijuana Use among Older Adults</vt:lpstr>
      <vt:lpstr>Trends in Treatment Admissions among Older Adults</vt:lpstr>
      <vt:lpstr>Alcohol</vt:lpstr>
      <vt:lpstr>HIV and Substance Use Disorders Drug Use by Age and  Alcohol Dependence (n=112)</vt:lpstr>
      <vt:lpstr>PowerPoint Presentation</vt:lpstr>
      <vt:lpstr>PowerPoint Presentation</vt:lpstr>
      <vt:lpstr>Aging, Drinking &amp; Consequences</vt:lpstr>
      <vt:lpstr>Drinking in Older Adults</vt:lpstr>
      <vt:lpstr>Data from NESARC</vt:lpstr>
      <vt:lpstr>Current, Binge, and Heavy Alcohol Use among Persons aged 12 and older: U.S., 2013</vt:lpstr>
      <vt:lpstr>Older Adults: Living Situations</vt:lpstr>
      <vt:lpstr>Older Adults and Alcohol</vt:lpstr>
      <vt:lpstr>Older Adults and Alcohol</vt:lpstr>
      <vt:lpstr>Older Adults and Alcohol</vt:lpstr>
      <vt:lpstr>Lasting damage due  to chronic alcoholism after 50 </vt:lpstr>
      <vt:lpstr>Older Adults and Alcohol Medical Concerns</vt:lpstr>
      <vt:lpstr>Conditions that may be caused or worsened by alcohol use</vt:lpstr>
      <vt:lpstr>General Alcohol-Medication Interactions</vt:lpstr>
      <vt:lpstr>PLWHA and Alcohol</vt:lpstr>
      <vt:lpstr>Antiretroviral Medication and Alcohol/Drug Interactions</vt:lpstr>
      <vt:lpstr>Antiretroviral Medication and Alcohol/Drug Interactions</vt:lpstr>
      <vt:lpstr>Prescription Drugs</vt:lpstr>
      <vt:lpstr>Prescription Drug Use by Gender  and Ethnicity, 50+</vt:lpstr>
      <vt:lpstr>RX Drug Abuse in Older Adults</vt:lpstr>
      <vt:lpstr>Impact of Prescription Drug Abuse</vt:lpstr>
      <vt:lpstr>Side effects can be lethal if… </vt:lpstr>
      <vt:lpstr>Antiretroviral Medication and Alcohol/Drug Interactions</vt:lpstr>
      <vt:lpstr>Marijuana</vt:lpstr>
      <vt:lpstr>Medical Marijuana and HIV/AIDS: Reasons for Caution</vt:lpstr>
      <vt:lpstr>Medical Marijuana and HIV/AIDS:  Reasons for Caution</vt:lpstr>
      <vt:lpstr>Medical Marijuana and HIV/AIDS:    Reasons for Caution</vt:lpstr>
      <vt:lpstr>Medical Marijuana and HIV/AIDS Food for Thought </vt:lpstr>
      <vt:lpstr>Medical Marijuana and HIV/AIDS Food for Thought </vt:lpstr>
      <vt:lpstr>Aging and the Brain</vt:lpstr>
      <vt:lpstr>Age-Related Changes in the Brain</vt:lpstr>
      <vt:lpstr>Age-Related Changes in the Brain</vt:lpstr>
      <vt:lpstr>HIV-Related Cognitive Impairment</vt:lpstr>
      <vt:lpstr>HIV-Related Cognitive Impairment</vt:lpstr>
      <vt:lpstr>Successful Cognitive Aging in Older PLWHA</vt:lpstr>
      <vt:lpstr>Successful Cognitive Aging in Older PLWHA</vt:lpstr>
      <vt:lpstr>When Do Changes Occur?</vt:lpstr>
      <vt:lpstr>Methamphetamine</vt:lpstr>
      <vt:lpstr>HIV and Substance Use Drug Use by Age and  Alcohol Dependence (n=112)</vt:lpstr>
      <vt:lpstr>Cognitive effects of chronic substance use and dependence</vt:lpstr>
      <vt:lpstr>PowerPoint Presentation</vt:lpstr>
      <vt:lpstr>Natural Rewards Elevate  Dopamine Levels </vt:lpstr>
      <vt:lpstr>PowerPoint Presentation</vt:lpstr>
      <vt:lpstr>Drugs Also Bring Reward (via Dopamine)</vt:lpstr>
      <vt:lpstr>PowerPoint Presentation</vt:lpstr>
      <vt:lpstr>Memory Difference between Stimulant and Comparison Groups</vt:lpstr>
      <vt:lpstr>The Effect of Meth on the Brain</vt:lpstr>
      <vt:lpstr>The Effect of Meth on the Brain</vt:lpstr>
      <vt:lpstr>PowerPoint Presentation</vt:lpstr>
      <vt:lpstr>Decreased dopamine transporter binding in METH users resembles that in Parkinson’s Disease </vt:lpstr>
      <vt:lpstr>How much  does the brain heal?</vt:lpstr>
      <vt:lpstr>PowerPoint Presentation</vt:lpstr>
      <vt:lpstr>Case Example: Latino Male </vt:lpstr>
      <vt:lpstr>Co-Occurring Conditions</vt:lpstr>
      <vt:lpstr>HIV and Co-Occurring Conditions Affective Disorders and Drug Use by Age and  Alcohol Dependence (n=112)</vt:lpstr>
      <vt:lpstr>HIV and Co-Occurring Conditions Conditions Common in Older PLWHA</vt:lpstr>
      <vt:lpstr>HIV and Co-Occurring Conditions Treatment Utilization (not HIV+ sample)</vt:lpstr>
      <vt:lpstr>HIV and Co-Occurring Conditions Over Age 50</vt:lpstr>
      <vt:lpstr>HIV and Co-Occurring Conditions  Lipodystrophy</vt:lpstr>
      <vt:lpstr>HIV and Co-Occurring Conditions Triple Diagnosis</vt:lpstr>
      <vt:lpstr>HIV and Co-Occurring Conditions Triple Diagnosis</vt:lpstr>
      <vt:lpstr>HIV and Co-Occurring Conditions Medication Adherence</vt:lpstr>
      <vt:lpstr>Causes of Mortality as Medication Becomes More Effective</vt:lpstr>
      <vt:lpstr>Older Adults in Residential COD Treatment (N= 1,400; not HIV-positive)  </vt:lpstr>
      <vt:lpstr>Treatment</vt:lpstr>
      <vt:lpstr>Psychosocial Issues to  Consider in Treatment</vt:lpstr>
      <vt:lpstr>Treatment Challenges  Cognitive Impairment </vt:lpstr>
      <vt:lpstr> Treatment Challenges Medication Adherence </vt:lpstr>
      <vt:lpstr>Treatment Challenges Discussing HIV Risk Behaviors</vt:lpstr>
      <vt:lpstr>Treatment Challenges  Disability/Loss of Work</vt:lpstr>
      <vt:lpstr>Exercise: Treatment Challenges </vt:lpstr>
      <vt:lpstr>Cognitive Impairment Strategies Maintaining Brain Health</vt:lpstr>
      <vt:lpstr>Cognitive Impairment Strategies Modifying Interventions</vt:lpstr>
      <vt:lpstr>Additional Cognitive Impairment Compensatory Strategies</vt:lpstr>
      <vt:lpstr>Medication Adherence Strategies</vt:lpstr>
      <vt:lpstr>Provider/Patient  Communication Strategies </vt:lpstr>
      <vt:lpstr>Strategies to Address Disability Status &amp; Loss of Meaning/Purpose</vt:lpstr>
      <vt:lpstr>Evidence-Based Treatment Options</vt:lpstr>
      <vt:lpstr>Screening &amp; Identification of Alcohol Misuse Among Older Adults SBIRT </vt:lpstr>
      <vt:lpstr>SBIRT FL BRITE Project</vt:lpstr>
      <vt:lpstr>SBIRT FL BRITE Project - Alcohol</vt:lpstr>
      <vt:lpstr>SBIRT FL BRITE Project - Depression</vt:lpstr>
      <vt:lpstr>Local Resources</vt:lpstr>
      <vt:lpstr>Resources for Providers</vt:lpstr>
      <vt:lpstr>Resources: NYS DOH Reference Cards</vt:lpstr>
      <vt:lpstr>What did you learn?</vt:lpstr>
      <vt:lpstr>Post-Test Question</vt:lpstr>
      <vt:lpstr>Post-Test Question</vt:lpstr>
      <vt:lpstr>Post-Test Question</vt:lpstr>
      <vt:lpstr>Post-Test Question</vt:lpstr>
      <vt:lpstr>Post-Test Question</vt:lpstr>
      <vt:lpstr>Thank You For Your Time!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akurtz</dc:creator>
  <cp:lastModifiedBy>Beth Rutkowski</cp:lastModifiedBy>
  <cp:revision>215</cp:revision>
  <cp:lastPrinted>2015-04-28T20:03:30Z</cp:lastPrinted>
  <dcterms:created xsi:type="dcterms:W3CDTF">2015-01-06T16:38:43Z</dcterms:created>
  <dcterms:modified xsi:type="dcterms:W3CDTF">2015-10-09T21:05:40Z</dcterms:modified>
</cp:coreProperties>
</file>